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48" r:id="rId2"/>
  </p:sldMasterIdLst>
  <p:notesMasterIdLst>
    <p:notesMasterId r:id="rId23"/>
  </p:notesMasterIdLst>
  <p:handoutMasterIdLst>
    <p:handoutMasterId r:id="rId24"/>
  </p:handoutMasterIdLst>
  <p:sldIdLst>
    <p:sldId id="573" r:id="rId3"/>
    <p:sldId id="881" r:id="rId4"/>
    <p:sldId id="885" r:id="rId5"/>
    <p:sldId id="904" r:id="rId6"/>
    <p:sldId id="896" r:id="rId7"/>
    <p:sldId id="887" r:id="rId8"/>
    <p:sldId id="895" r:id="rId9"/>
    <p:sldId id="888" r:id="rId10"/>
    <p:sldId id="830" r:id="rId11"/>
    <p:sldId id="898" r:id="rId12"/>
    <p:sldId id="905" r:id="rId13"/>
    <p:sldId id="900" r:id="rId14"/>
    <p:sldId id="901" r:id="rId15"/>
    <p:sldId id="893" r:id="rId16"/>
    <p:sldId id="861" r:id="rId17"/>
    <p:sldId id="846" r:id="rId18"/>
    <p:sldId id="828" r:id="rId19"/>
    <p:sldId id="852" r:id="rId20"/>
    <p:sldId id="858" r:id="rId21"/>
    <p:sldId id="902" r:id="rId2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CDE5"/>
    <a:srgbClr val="AEC5E0"/>
    <a:srgbClr val="C2D3E8"/>
    <a:srgbClr val="000066"/>
    <a:srgbClr val="DCE6F2"/>
    <a:srgbClr val="85A7D1"/>
    <a:srgbClr val="1A1A4E"/>
    <a:srgbClr val="333399"/>
    <a:srgbClr val="1E1E5C"/>
    <a:srgbClr val="00307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01" autoAdjust="0"/>
    <p:restoredTop sz="96213" autoAdjust="0"/>
  </p:normalViewPr>
  <p:slideViewPr>
    <p:cSldViewPr showGuides="1">
      <p:cViewPr varScale="1">
        <p:scale>
          <a:sx n="68" d="100"/>
          <a:sy n="68" d="100"/>
        </p:scale>
        <p:origin x="-840" y="-96"/>
      </p:cViewPr>
      <p:guideLst>
        <p:guide orient="horz"/>
        <p:guide orient="horz" pos="4080"/>
        <p:guide pos="2160"/>
        <p:guide pos="336"/>
        <p:guide pos="1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65" tIns="45132" rIns="90265" bIns="45132" numCol="1" anchor="t" anchorCtr="0" compatLnSpc="1">
            <a:prstTxWarp prst="textNoShape">
              <a:avLst/>
            </a:prstTxWarp>
          </a:bodyPr>
          <a:lstStyle>
            <a:lvl1pPr defTabSz="9032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02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65" tIns="45132" rIns="90265" bIns="45132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02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65" tIns="45132" rIns="90265" bIns="45132" numCol="1" anchor="b" anchorCtr="0" compatLnSpc="1">
            <a:prstTxWarp prst="textNoShape">
              <a:avLst/>
            </a:prstTxWarp>
          </a:bodyPr>
          <a:lstStyle>
            <a:lvl1pPr defTabSz="9032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02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65" tIns="45132" rIns="90265" bIns="45132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/>
            </a:lvl1pPr>
          </a:lstStyle>
          <a:p>
            <a:pPr>
              <a:defRPr/>
            </a:pPr>
            <a:fld id="{F3F30706-E980-4A9E-AD51-8CC6ED626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02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416425"/>
            <a:ext cx="548957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02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02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86BE2DBC-7F56-4D9F-88C2-6CD29A399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464E58-742D-450B-9DA6-2D307A246E1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513"/>
            <a:fld id="{096A5477-7457-4BEE-9A78-D917C57C526B}" type="slidenum">
              <a:rPr lang="en-US" smtClean="0"/>
              <a:pPr defTabSz="925513"/>
              <a:t>9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513"/>
            <a:fld id="{096A5477-7457-4BEE-9A78-D917C57C526B}" type="slidenum">
              <a:rPr lang="en-US" smtClean="0"/>
              <a:pPr defTabSz="925513"/>
              <a:t>11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513"/>
            <a:fld id="{096A5477-7457-4BEE-9A78-D917C57C526B}" type="slidenum">
              <a:rPr lang="en-US" smtClean="0"/>
              <a:pPr defTabSz="925513"/>
              <a:t>14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85BBE338-7299-4EAD-ACFE-EE86EB51D954}" type="slidenum">
              <a:rPr lang="en-US" smtClean="0"/>
              <a:pPr defTabSz="920750"/>
              <a:t>16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416426"/>
            <a:ext cx="5483225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4C86D0E4-ABA6-4385-9CF4-B37BA8B69EC9}" type="slidenum">
              <a:rPr lang="en-US" smtClean="0"/>
              <a:pPr defTabSz="920750"/>
              <a:t>17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6612" cy="34861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416426"/>
            <a:ext cx="5483225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D3435F-EB1A-4D68-98E9-8605E3A0CA9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723" y="4416573"/>
            <a:ext cx="5484556" cy="418338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2227"/>
            <a:fld id="{89B4E1E3-6887-411F-9F94-A4B7ACE1A6CE}" type="slidenum">
              <a:rPr lang="en-US" smtClean="0"/>
              <a:pPr defTabSz="932227"/>
              <a:t>20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819400"/>
            <a:ext cx="2057400" cy="2849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19400"/>
            <a:ext cx="6019800" cy="2849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114800"/>
            <a:ext cx="4038600" cy="1554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114800"/>
            <a:ext cx="4038600" cy="1554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earch 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44900" y="650875"/>
            <a:ext cx="18510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819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114800"/>
            <a:ext cx="82296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9125" name="Text Box 5"/>
          <p:cNvSpPr txBox="1">
            <a:spLocks noChangeArrowheads="1"/>
          </p:cNvSpPr>
          <p:nvPr userDrawn="1"/>
        </p:nvSpPr>
        <p:spPr bwMode="auto">
          <a:xfrm>
            <a:off x="4397375" y="6461125"/>
            <a:ext cx="339725" cy="244475"/>
          </a:xfrm>
          <a:prstGeom prst="rect">
            <a:avLst/>
          </a:prstGeom>
          <a:noFill/>
          <a:ln w="1587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fld id="{FD8CFEBE-9B2E-4014-AEE3-2F9159ACF35D}" type="slidenum">
              <a:rPr lang="en-US" sz="1000"/>
              <a:pPr algn="ctr">
                <a:defRPr/>
              </a:pPr>
              <a:t>‹#›</a:t>
            </a:fld>
            <a:endParaRPr lang="en-US" sz="1000"/>
          </a:p>
        </p:txBody>
      </p:sp>
      <p:sp>
        <p:nvSpPr>
          <p:cNvPr id="389126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CC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127" name="Text Box 7"/>
          <p:cNvSpPr txBox="1">
            <a:spLocks noChangeArrowheads="1"/>
          </p:cNvSpPr>
          <p:nvPr userDrawn="1"/>
        </p:nvSpPr>
        <p:spPr bwMode="auto">
          <a:xfrm>
            <a:off x="457200" y="6461125"/>
            <a:ext cx="1779588" cy="244475"/>
          </a:xfrm>
          <a:prstGeom prst="rect">
            <a:avLst/>
          </a:prstGeom>
          <a:noFill/>
          <a:ln w="1587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/>
              <a:t>UWM Research Foundation </a:t>
            </a:r>
          </a:p>
        </p:txBody>
      </p:sp>
      <p:sp>
        <p:nvSpPr>
          <p:cNvPr id="389129" name="Text Box 9"/>
          <p:cNvSpPr txBox="1">
            <a:spLocks noChangeArrowheads="1"/>
          </p:cNvSpPr>
          <p:nvPr userDrawn="1"/>
        </p:nvSpPr>
        <p:spPr bwMode="auto">
          <a:xfrm>
            <a:off x="8229600" y="6461125"/>
            <a:ext cx="607859" cy="246221"/>
          </a:xfrm>
          <a:prstGeom prst="rect">
            <a:avLst/>
          </a:prstGeom>
          <a:noFill/>
          <a:ln w="1587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 smtClean="0"/>
              <a:t>8/16/10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2400" b="1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Research 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48625" y="230188"/>
            <a:ext cx="877888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5" name="Text Box 21"/>
          <p:cNvSpPr txBox="1">
            <a:spLocks noChangeArrowheads="1"/>
          </p:cNvSpPr>
          <p:nvPr userDrawn="1"/>
        </p:nvSpPr>
        <p:spPr bwMode="auto">
          <a:xfrm>
            <a:off x="4397375" y="6461125"/>
            <a:ext cx="339725" cy="244475"/>
          </a:xfrm>
          <a:prstGeom prst="rect">
            <a:avLst/>
          </a:prstGeom>
          <a:noFill/>
          <a:ln w="1587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fld id="{D4B7B718-2C58-4DED-BC02-4BA5D0940596}" type="slidenum">
              <a:rPr lang="en-US" sz="1000"/>
              <a:pPr algn="ctr">
                <a:defRPr/>
              </a:pPr>
              <a:t>‹#›</a:t>
            </a:fld>
            <a:endParaRPr lang="en-US" sz="1000"/>
          </a:p>
        </p:txBody>
      </p:sp>
      <p:sp>
        <p:nvSpPr>
          <p:cNvPr id="1048" name="Rectangle 24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CC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49" name="Text Box 25"/>
          <p:cNvSpPr txBox="1">
            <a:spLocks noChangeArrowheads="1"/>
          </p:cNvSpPr>
          <p:nvPr userDrawn="1"/>
        </p:nvSpPr>
        <p:spPr bwMode="auto">
          <a:xfrm>
            <a:off x="457200" y="6461125"/>
            <a:ext cx="1779588" cy="244475"/>
          </a:xfrm>
          <a:prstGeom prst="rect">
            <a:avLst/>
          </a:prstGeom>
          <a:noFill/>
          <a:ln w="1587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/>
              <a:t>UWM Research Foundation </a:t>
            </a:r>
          </a:p>
        </p:txBody>
      </p:sp>
      <p:sp>
        <p:nvSpPr>
          <p:cNvPr id="1050" name="Text Box 26"/>
          <p:cNvSpPr txBox="1">
            <a:spLocks noChangeArrowheads="1"/>
          </p:cNvSpPr>
          <p:nvPr userDrawn="1"/>
        </p:nvSpPr>
        <p:spPr bwMode="auto">
          <a:xfrm>
            <a:off x="8229600" y="6461125"/>
            <a:ext cx="607859" cy="246221"/>
          </a:xfrm>
          <a:prstGeom prst="rect">
            <a:avLst/>
          </a:prstGeom>
          <a:noFill/>
          <a:ln w="1587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 smtClean="0"/>
              <a:t>8/16/10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png"/><Relationship Id="rId3" Type="http://schemas.openxmlformats.org/officeDocument/2006/relationships/image" Target="../media/image43.jpeg"/><Relationship Id="rId7" Type="http://schemas.openxmlformats.org/officeDocument/2006/relationships/image" Target="../media/image45.jpeg"/><Relationship Id="rId12" Type="http://schemas.openxmlformats.org/officeDocument/2006/relationships/image" Target="../media/image50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6" Type="http://schemas.openxmlformats.org/officeDocument/2006/relationships/image" Target="http://www4.uwm.edu/about_uwm/news_press/admin/images/catalyst_zahedi.jpg" TargetMode="External"/><Relationship Id="rId11" Type="http://schemas.openxmlformats.org/officeDocument/2006/relationships/image" Target="../media/image49.jpeg"/><Relationship Id="rId5" Type="http://schemas.openxmlformats.org/officeDocument/2006/relationships/image" Target="../media/image44.jpeg"/><Relationship Id="rId10" Type="http://schemas.openxmlformats.org/officeDocument/2006/relationships/image" Target="../media/image48.jpeg"/><Relationship Id="rId4" Type="http://schemas.openxmlformats.org/officeDocument/2006/relationships/image" Target="http://www4.uwm.edu/about_uwm/news_press/admin/images/catalyst_aita.jpg" TargetMode="External"/><Relationship Id="rId9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9.jpeg"/><Relationship Id="rId3" Type="http://schemas.openxmlformats.org/officeDocument/2006/relationships/image" Target="../media/image60.jpeg"/><Relationship Id="rId7" Type="http://schemas.openxmlformats.org/officeDocument/2006/relationships/image" Target="../media/image63.jpeg"/><Relationship Id="rId12" Type="http://schemas.openxmlformats.org/officeDocument/2006/relationships/image" Target="../media/image68.jpeg"/><Relationship Id="rId17" Type="http://schemas.openxmlformats.org/officeDocument/2006/relationships/image" Target="../media/image72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4.uwm.edu/current_students/financial_information/index.cfm" TargetMode="External"/><Relationship Id="rId11" Type="http://schemas.openxmlformats.org/officeDocument/2006/relationships/image" Target="../media/image67.png"/><Relationship Id="rId5" Type="http://schemas.openxmlformats.org/officeDocument/2006/relationships/image" Target="../media/image62.jpeg"/><Relationship Id="rId15" Type="http://schemas.openxmlformats.org/officeDocument/2006/relationships/image" Target="../media/image4.emf"/><Relationship Id="rId10" Type="http://schemas.openxmlformats.org/officeDocument/2006/relationships/image" Target="../media/image66.jpeg"/><Relationship Id="rId4" Type="http://schemas.openxmlformats.org/officeDocument/2006/relationships/image" Target="../media/image61.jpeg"/><Relationship Id="rId9" Type="http://schemas.openxmlformats.org/officeDocument/2006/relationships/image" Target="../media/image65.jpeg"/><Relationship Id="rId14" Type="http://schemas.openxmlformats.org/officeDocument/2006/relationships/image" Target="../media/image7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tiff"/><Relationship Id="rId5" Type="http://schemas.openxmlformats.org/officeDocument/2006/relationships/image" Target="../media/image29.jpeg"/><Relationship Id="rId4" Type="http://schemas.openxmlformats.org/officeDocument/2006/relationships/hyperlink" Target="http://graduateschool.uwm.edu/research/spectrum/snapshots/valerica-raicu/raicu-l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365" t="11765" r="10400" b="11765"/>
          <a:stretch>
            <a:fillRect/>
          </a:stretch>
        </p:blipFill>
        <p:spPr bwMode="auto">
          <a:xfrm>
            <a:off x="788729" y="1969008"/>
            <a:ext cx="5926015" cy="102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58000" y="228600"/>
            <a:ext cx="2286000" cy="914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 type="none" w="lg" len="lg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228601" y="3581400"/>
            <a:ext cx="8689976" cy="2342180"/>
          </a:xfrm>
          <a:prstGeom prst="rect">
            <a:avLst/>
          </a:prstGeom>
          <a:noFill/>
          <a:ln w="1587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Bradley Catalyst Grant Program</a:t>
            </a:r>
          </a:p>
          <a:p>
            <a:pPr algn="ctr">
              <a:lnSpc>
                <a:spcPct val="85000"/>
              </a:lnSpc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algn="ctr">
              <a:lnSpc>
                <a:spcPct val="85000"/>
              </a:lnSpc>
            </a:pP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Lynde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Harry Bradley Foundation </a:t>
            </a:r>
          </a:p>
          <a:p>
            <a:pPr algn="ctr">
              <a:lnSpc>
                <a:spcPct val="85000"/>
              </a:lnSpc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Board of Directors Meeting</a:t>
            </a:r>
          </a:p>
          <a:p>
            <a:pPr algn="ctr">
              <a:lnSpc>
                <a:spcPct val="85000"/>
              </a:lnSpc>
            </a:pP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85000"/>
              </a:lnSpc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August 16, 2010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198"/>
          <p:cNvPicPr>
            <a:picLocks noChangeAspect="1" noChangeArrowheads="1"/>
          </p:cNvPicPr>
          <p:nvPr/>
        </p:nvPicPr>
        <p:blipFill>
          <a:blip r:embed="rId4" cstate="print"/>
          <a:srcRect r="1257"/>
          <a:stretch>
            <a:fillRect/>
          </a:stretch>
        </p:blipFill>
        <p:spPr bwMode="auto">
          <a:xfrm>
            <a:off x="6934200" y="1981200"/>
            <a:ext cx="105257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2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Rectangle 455"/>
          <p:cNvSpPr/>
          <p:nvPr/>
        </p:nvSpPr>
        <p:spPr bwMode="auto">
          <a:xfrm>
            <a:off x="1371600" y="1371608"/>
            <a:ext cx="1703070" cy="44806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0"/>
          </a:gradFill>
          <a:ln w="9525" cap="flat" cmpd="sng">
            <a:noFill/>
            <a:prstDash val="solid"/>
            <a:round/>
            <a:headEnd type="none" w="lg" len="lg"/>
            <a:tailEnd type="none" w="lg" len="lg"/>
          </a:ln>
        </p:spPr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2" name="Group 456"/>
          <p:cNvGrpSpPr/>
          <p:nvPr/>
        </p:nvGrpSpPr>
        <p:grpSpPr>
          <a:xfrm>
            <a:off x="1497270" y="1371608"/>
            <a:ext cx="3175029" cy="4480600"/>
            <a:chOff x="2789512" y="1828800"/>
            <a:chExt cx="1828800" cy="2819400"/>
          </a:xfrm>
        </p:grpSpPr>
        <p:cxnSp>
          <p:nvCxnSpPr>
            <p:cNvPr id="460" name="Straight Connector 459"/>
            <p:cNvCxnSpPr/>
            <p:nvPr/>
          </p:nvCxnSpPr>
          <p:spPr bwMode="auto">
            <a:xfrm rot="5400000">
              <a:off x="3208612" y="3238500"/>
              <a:ext cx="2819400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461" name="Straight Connector 460"/>
            <p:cNvCxnSpPr/>
            <p:nvPr/>
          </p:nvCxnSpPr>
          <p:spPr bwMode="auto">
            <a:xfrm rot="5400000">
              <a:off x="2294212" y="3238500"/>
              <a:ext cx="2819400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462" name="Straight Connector 461"/>
            <p:cNvCxnSpPr/>
            <p:nvPr/>
          </p:nvCxnSpPr>
          <p:spPr bwMode="auto">
            <a:xfrm rot="5400000">
              <a:off x="1379812" y="3238500"/>
              <a:ext cx="2819400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</p:cxnSp>
      </p:grpSp>
      <p:grpSp>
        <p:nvGrpSpPr>
          <p:cNvPr id="299" name="Group 298"/>
          <p:cNvGrpSpPr/>
          <p:nvPr/>
        </p:nvGrpSpPr>
        <p:grpSpPr>
          <a:xfrm>
            <a:off x="754377" y="1874519"/>
            <a:ext cx="5413321" cy="4498921"/>
            <a:chOff x="754377" y="1874519"/>
            <a:chExt cx="5413321" cy="4498921"/>
          </a:xfrm>
        </p:grpSpPr>
        <p:pic>
          <p:nvPicPr>
            <p:cNvPr id="47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b="20000"/>
            <a:stretch>
              <a:fillRect/>
            </a:stretch>
          </p:blipFill>
          <p:spPr bwMode="auto">
            <a:xfrm>
              <a:off x="764340" y="2937256"/>
              <a:ext cx="355048" cy="398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29412"/>
            <a:stretch>
              <a:fillRect/>
            </a:stretch>
          </p:blipFill>
          <p:spPr bwMode="auto">
            <a:xfrm>
              <a:off x="764340" y="3999993"/>
              <a:ext cx="401148" cy="398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b="25000"/>
            <a:stretch>
              <a:fillRect/>
            </a:stretch>
          </p:blipFill>
          <p:spPr bwMode="auto">
            <a:xfrm>
              <a:off x="764340" y="4531362"/>
              <a:ext cx="398526" cy="417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67150" r="10082" b="68558"/>
            <a:stretch>
              <a:fillRect/>
            </a:stretch>
          </p:blipFill>
          <p:spPr bwMode="auto">
            <a:xfrm>
              <a:off x="764340" y="3468625"/>
              <a:ext cx="398526" cy="398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5" name="Picture 69" descr="Ching-Hong Ya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4340" y="5594099"/>
              <a:ext cx="396441" cy="399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76" name="Group 119"/>
            <p:cNvGrpSpPr>
              <a:grpSpLocks/>
            </p:cNvGrpSpPr>
            <p:nvPr/>
          </p:nvGrpSpPr>
          <p:grpSpPr bwMode="auto">
            <a:xfrm>
              <a:off x="764340" y="5062731"/>
              <a:ext cx="399912" cy="398526"/>
              <a:chOff x="576" y="2160"/>
              <a:chExt cx="576" cy="576"/>
            </a:xfrm>
          </p:grpSpPr>
          <p:sp>
            <p:nvSpPr>
              <p:cNvPr id="755" name="Rectangle 117"/>
              <p:cNvSpPr>
                <a:spLocks noChangeArrowheads="1"/>
              </p:cNvSpPr>
              <p:nvPr/>
            </p:nvSpPr>
            <p:spPr bwMode="auto">
              <a:xfrm>
                <a:off x="576" y="2160"/>
                <a:ext cx="576" cy="57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pic>
            <p:nvPicPr>
              <p:cNvPr id="756" name="Picture 91" descr="Jorg  C. Woehl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b="6451"/>
              <a:stretch>
                <a:fillRect/>
              </a:stretch>
            </p:blipFill>
            <p:spPr bwMode="auto">
              <a:xfrm>
                <a:off x="630" y="2160"/>
                <a:ext cx="473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77" name="Picture 70" descr="che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4340" y="2405888"/>
              <a:ext cx="396441" cy="399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8" name="Rectangle 477"/>
            <p:cNvSpPr/>
            <p:nvPr/>
          </p:nvSpPr>
          <p:spPr>
            <a:xfrm>
              <a:off x="3145536" y="5338378"/>
              <a:ext cx="1726948" cy="265684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79" name="Straight Connector 478"/>
            <p:cNvCxnSpPr/>
            <p:nvPr/>
          </p:nvCxnSpPr>
          <p:spPr>
            <a:xfrm>
              <a:off x="3012694" y="5338378"/>
              <a:ext cx="185979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sp>
          <p:nvSpPr>
            <p:cNvPr id="480" name="Rectangle 479"/>
            <p:cNvSpPr/>
            <p:nvPr/>
          </p:nvSpPr>
          <p:spPr>
            <a:xfrm flipH="1">
              <a:off x="1152903" y="5072694"/>
              <a:ext cx="1627316" cy="398526"/>
            </a:xfrm>
            <a:prstGeom prst="rect">
              <a:avLst/>
            </a:prstGeom>
            <a:gradFill>
              <a:gsLst>
                <a:gs pos="0">
                  <a:srgbClr val="4F81BD">
                    <a:lumMod val="20000"/>
                    <a:lumOff val="80000"/>
                  </a:srgbClr>
                </a:gs>
                <a:gs pos="45000">
                  <a:srgbClr val="4F81BD">
                    <a:lumMod val="20000"/>
                    <a:lumOff val="80000"/>
                  </a:srgbClr>
                </a:gs>
                <a:gs pos="100000">
                  <a:sysClr val="window" lastClr="FFFFFF">
                    <a:alpha val="99000"/>
                  </a:sysClr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1" name="Freeform 480"/>
            <p:cNvSpPr/>
            <p:nvPr/>
          </p:nvSpPr>
          <p:spPr>
            <a:xfrm>
              <a:off x="2743688" y="5066052"/>
              <a:ext cx="215869" cy="441700"/>
            </a:xfrm>
            <a:custGeom>
              <a:avLst/>
              <a:gdLst>
                <a:gd name="connsiteX0" fmla="*/ 0 w 123825"/>
                <a:gd name="connsiteY0" fmla="*/ 0 h 253365"/>
                <a:gd name="connsiteX1" fmla="*/ 3810 w 123825"/>
                <a:gd name="connsiteY1" fmla="*/ 228600 h 253365"/>
                <a:gd name="connsiteX2" fmla="*/ 68580 w 123825"/>
                <a:gd name="connsiteY2" fmla="*/ 232410 h 253365"/>
                <a:gd name="connsiteX3" fmla="*/ 121920 w 123825"/>
                <a:gd name="connsiteY3" fmla="*/ 253365 h 253365"/>
                <a:gd name="connsiteX4" fmla="*/ 123825 w 123825"/>
                <a:gd name="connsiteY4" fmla="*/ 59055 h 253365"/>
                <a:gd name="connsiteX5" fmla="*/ 87630 w 123825"/>
                <a:gd name="connsiteY5" fmla="*/ 20955 h 253365"/>
                <a:gd name="connsiteX6" fmla="*/ 0 w 123825"/>
                <a:gd name="connsiteY6" fmla="*/ 0 h 25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53365">
                  <a:moveTo>
                    <a:pt x="0" y="0"/>
                  </a:moveTo>
                  <a:lnTo>
                    <a:pt x="3810" y="228600"/>
                  </a:lnTo>
                  <a:lnTo>
                    <a:pt x="68580" y="232410"/>
                  </a:lnTo>
                  <a:lnTo>
                    <a:pt x="121920" y="253365"/>
                  </a:lnTo>
                  <a:lnTo>
                    <a:pt x="123825" y="59055"/>
                  </a:lnTo>
                  <a:lnTo>
                    <a:pt x="87630" y="2095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4F81BD">
                    <a:lumMod val="20000"/>
                    <a:lumOff val="80000"/>
                  </a:srgbClr>
                </a:gs>
                <a:gs pos="100000">
                  <a:srgbClr val="4F81BD">
                    <a:lumMod val="60000"/>
                    <a:lumOff val="40000"/>
                  </a:srgbClr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2" name="Freeform 481"/>
            <p:cNvSpPr/>
            <p:nvPr/>
          </p:nvSpPr>
          <p:spPr>
            <a:xfrm>
              <a:off x="2879851" y="5182289"/>
              <a:ext cx="69742" cy="385242"/>
            </a:xfrm>
            <a:custGeom>
              <a:avLst/>
              <a:gdLst>
                <a:gd name="connsiteX0" fmla="*/ 40005 w 40005"/>
                <a:gd name="connsiteY0" fmla="*/ 0 h 220980"/>
                <a:gd name="connsiteX1" fmla="*/ 40005 w 40005"/>
                <a:gd name="connsiteY1" fmla="*/ 190500 h 220980"/>
                <a:gd name="connsiteX2" fmla="*/ 3810 w 40005"/>
                <a:gd name="connsiteY2" fmla="*/ 220980 h 220980"/>
                <a:gd name="connsiteX3" fmla="*/ 0 w 40005"/>
                <a:gd name="connsiteY3" fmla="*/ 47625 h 220980"/>
                <a:gd name="connsiteX4" fmla="*/ 40005 w 40005"/>
                <a:gd name="connsiteY4" fmla="*/ 0 h 22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05" h="220980">
                  <a:moveTo>
                    <a:pt x="40005" y="0"/>
                  </a:moveTo>
                  <a:lnTo>
                    <a:pt x="40005" y="190500"/>
                  </a:lnTo>
                  <a:lnTo>
                    <a:pt x="3810" y="220980"/>
                  </a:lnTo>
                  <a:lnTo>
                    <a:pt x="0" y="47625"/>
                  </a:lnTo>
                  <a:lnTo>
                    <a:pt x="40005" y="0"/>
                  </a:lnTo>
                  <a:close/>
                </a:path>
              </a:pathLst>
            </a:custGeom>
            <a:gradFill>
              <a:gsLst>
                <a:gs pos="0">
                  <a:srgbClr val="4F81BD">
                    <a:lumMod val="40000"/>
                    <a:lumOff val="60000"/>
                  </a:srgbClr>
                </a:gs>
                <a:gs pos="100000">
                  <a:srgbClr val="4F81BD">
                    <a:lumMod val="75000"/>
                  </a:srgbClr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3" name="Freeform 482"/>
            <p:cNvSpPr/>
            <p:nvPr/>
          </p:nvSpPr>
          <p:spPr>
            <a:xfrm>
              <a:off x="2879851" y="5268636"/>
              <a:ext cx="269005" cy="335426"/>
            </a:xfrm>
            <a:custGeom>
              <a:avLst/>
              <a:gdLst>
                <a:gd name="connsiteX0" fmla="*/ 154305 w 154305"/>
                <a:gd name="connsiteY0" fmla="*/ 41910 h 192405"/>
                <a:gd name="connsiteX1" fmla="*/ 154305 w 154305"/>
                <a:gd name="connsiteY1" fmla="*/ 192405 h 192405"/>
                <a:gd name="connsiteX2" fmla="*/ 78105 w 154305"/>
                <a:gd name="connsiteY2" fmla="*/ 192405 h 192405"/>
                <a:gd name="connsiteX3" fmla="*/ 43815 w 154305"/>
                <a:gd name="connsiteY3" fmla="*/ 190500 h 192405"/>
                <a:gd name="connsiteX4" fmla="*/ 15240 w 154305"/>
                <a:gd name="connsiteY4" fmla="*/ 179070 h 192405"/>
                <a:gd name="connsiteX5" fmla="*/ 0 w 154305"/>
                <a:gd name="connsiteY5" fmla="*/ 169545 h 192405"/>
                <a:gd name="connsiteX6" fmla="*/ 1905 w 154305"/>
                <a:gd name="connsiteY6" fmla="*/ 0 h 192405"/>
                <a:gd name="connsiteX7" fmla="*/ 11430 w 154305"/>
                <a:gd name="connsiteY7" fmla="*/ 17145 h 192405"/>
                <a:gd name="connsiteX8" fmla="*/ 41910 w 154305"/>
                <a:gd name="connsiteY8" fmla="*/ 38100 h 192405"/>
                <a:gd name="connsiteX9" fmla="*/ 87630 w 154305"/>
                <a:gd name="connsiteY9" fmla="*/ 41910 h 192405"/>
                <a:gd name="connsiteX10" fmla="*/ 154305 w 154305"/>
                <a:gd name="connsiteY10" fmla="*/ 41910 h 19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305" h="192405">
                  <a:moveTo>
                    <a:pt x="154305" y="41910"/>
                  </a:moveTo>
                  <a:lnTo>
                    <a:pt x="154305" y="192405"/>
                  </a:lnTo>
                  <a:lnTo>
                    <a:pt x="78105" y="192405"/>
                  </a:lnTo>
                  <a:lnTo>
                    <a:pt x="43815" y="190500"/>
                  </a:lnTo>
                  <a:lnTo>
                    <a:pt x="15240" y="179070"/>
                  </a:lnTo>
                  <a:lnTo>
                    <a:pt x="0" y="169545"/>
                  </a:lnTo>
                  <a:lnTo>
                    <a:pt x="1905" y="0"/>
                  </a:lnTo>
                  <a:lnTo>
                    <a:pt x="11430" y="17145"/>
                  </a:lnTo>
                  <a:lnTo>
                    <a:pt x="41910" y="38100"/>
                  </a:lnTo>
                  <a:lnTo>
                    <a:pt x="87630" y="41910"/>
                  </a:lnTo>
                  <a:lnTo>
                    <a:pt x="154305" y="41910"/>
                  </a:ln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50000">
                  <a:srgbClr val="4F81BD">
                    <a:lumMod val="40000"/>
                    <a:lumOff val="60000"/>
                  </a:srgbClr>
                </a:gs>
                <a:gs pos="100000">
                  <a:srgbClr val="4F81BD">
                    <a:lumMod val="40000"/>
                    <a:lumOff val="60000"/>
                  </a:srgbClr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4" name="Arc 483"/>
            <p:cNvSpPr/>
            <p:nvPr/>
          </p:nvSpPr>
          <p:spPr>
            <a:xfrm>
              <a:off x="2584279" y="5072694"/>
              <a:ext cx="368637" cy="200370"/>
            </a:xfrm>
            <a:prstGeom prst="arc">
              <a:avLst>
                <a:gd name="adj1" fmla="val 16200000"/>
                <a:gd name="adj2" fmla="val 1362815"/>
              </a:avLst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5" name="Arc 484"/>
            <p:cNvSpPr/>
            <p:nvPr/>
          </p:nvSpPr>
          <p:spPr>
            <a:xfrm>
              <a:off x="2584279" y="5470113"/>
              <a:ext cx="431735" cy="79704"/>
            </a:xfrm>
            <a:prstGeom prst="arc">
              <a:avLst>
                <a:gd name="adj1" fmla="val 16200000"/>
                <a:gd name="adj2" fmla="val 20083208"/>
              </a:avLst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86" name="Straight Connector 485"/>
            <p:cNvCxnSpPr/>
            <p:nvPr/>
          </p:nvCxnSpPr>
          <p:spPr>
            <a:xfrm rot="5400000">
              <a:off x="2871829" y="5253968"/>
              <a:ext cx="162179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sp>
          <p:nvSpPr>
            <p:cNvPr id="487" name="Arc 486"/>
            <p:cNvSpPr/>
            <p:nvPr/>
          </p:nvSpPr>
          <p:spPr>
            <a:xfrm rot="10800000">
              <a:off x="2879853" y="5205536"/>
              <a:ext cx="265683" cy="132842"/>
            </a:xfrm>
            <a:prstGeom prst="arc">
              <a:avLst>
                <a:gd name="adj1" fmla="val 16200000"/>
                <a:gd name="adj2" fmla="val 1774219"/>
              </a:avLst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8" name="Arc 487"/>
            <p:cNvSpPr/>
            <p:nvPr/>
          </p:nvSpPr>
          <p:spPr>
            <a:xfrm rot="10800000">
              <a:off x="2879851" y="5517713"/>
              <a:ext cx="265683" cy="86346"/>
            </a:xfrm>
            <a:prstGeom prst="arc">
              <a:avLst>
                <a:gd name="adj1" fmla="val 15675288"/>
                <a:gd name="adj2" fmla="val 90710"/>
              </a:avLst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89" name="Straight Connector 488"/>
            <p:cNvCxnSpPr/>
            <p:nvPr/>
          </p:nvCxnSpPr>
          <p:spPr>
            <a:xfrm rot="5400000">
              <a:off x="2733730" y="5411445"/>
              <a:ext cx="292254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sp>
          <p:nvSpPr>
            <p:cNvPr id="490" name="Rectangle 489"/>
            <p:cNvSpPr/>
            <p:nvPr/>
          </p:nvSpPr>
          <p:spPr>
            <a:xfrm flipH="1">
              <a:off x="1152903" y="4541325"/>
              <a:ext cx="1627316" cy="398526"/>
            </a:xfrm>
            <a:prstGeom prst="rect">
              <a:avLst/>
            </a:prstGeom>
            <a:gradFill>
              <a:gsLst>
                <a:gs pos="0">
                  <a:srgbClr val="4F81BD">
                    <a:lumMod val="20000"/>
                    <a:lumOff val="80000"/>
                  </a:srgbClr>
                </a:gs>
                <a:gs pos="45000">
                  <a:srgbClr val="4F81BD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91" name="Group 810"/>
            <p:cNvGrpSpPr/>
            <p:nvPr/>
          </p:nvGrpSpPr>
          <p:grpSpPr>
            <a:xfrm>
              <a:off x="2584279" y="4534683"/>
              <a:ext cx="564577" cy="538011"/>
              <a:chOff x="1202056" y="453390"/>
              <a:chExt cx="323849" cy="308610"/>
            </a:xfrm>
          </p:grpSpPr>
          <p:sp>
            <p:nvSpPr>
              <p:cNvPr id="746" name="Freeform 745"/>
              <p:cNvSpPr/>
              <p:nvPr/>
            </p:nvSpPr>
            <p:spPr>
              <a:xfrm>
                <a:off x="1293495" y="453390"/>
                <a:ext cx="123825" cy="253365"/>
              </a:xfrm>
              <a:custGeom>
                <a:avLst/>
                <a:gdLst>
                  <a:gd name="connsiteX0" fmla="*/ 0 w 123825"/>
                  <a:gd name="connsiteY0" fmla="*/ 0 h 253365"/>
                  <a:gd name="connsiteX1" fmla="*/ 3810 w 123825"/>
                  <a:gd name="connsiteY1" fmla="*/ 228600 h 253365"/>
                  <a:gd name="connsiteX2" fmla="*/ 68580 w 123825"/>
                  <a:gd name="connsiteY2" fmla="*/ 232410 h 253365"/>
                  <a:gd name="connsiteX3" fmla="*/ 121920 w 123825"/>
                  <a:gd name="connsiteY3" fmla="*/ 253365 h 253365"/>
                  <a:gd name="connsiteX4" fmla="*/ 123825 w 123825"/>
                  <a:gd name="connsiteY4" fmla="*/ 59055 h 253365"/>
                  <a:gd name="connsiteX5" fmla="*/ 87630 w 123825"/>
                  <a:gd name="connsiteY5" fmla="*/ 20955 h 253365"/>
                  <a:gd name="connsiteX6" fmla="*/ 0 w 123825"/>
                  <a:gd name="connsiteY6" fmla="*/ 0 h 25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253365">
                    <a:moveTo>
                      <a:pt x="0" y="0"/>
                    </a:moveTo>
                    <a:lnTo>
                      <a:pt x="3810" y="228600"/>
                    </a:lnTo>
                    <a:lnTo>
                      <a:pt x="68580" y="232410"/>
                    </a:lnTo>
                    <a:lnTo>
                      <a:pt x="121920" y="253365"/>
                    </a:lnTo>
                    <a:lnTo>
                      <a:pt x="123825" y="59055"/>
                    </a:lnTo>
                    <a:lnTo>
                      <a:pt x="87630" y="2095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20000"/>
                      <a:lumOff val="80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7" name="Freeform 746"/>
              <p:cNvSpPr/>
              <p:nvPr/>
            </p:nvSpPr>
            <p:spPr>
              <a:xfrm>
                <a:off x="1371600" y="520065"/>
                <a:ext cx="40005" cy="220980"/>
              </a:xfrm>
              <a:custGeom>
                <a:avLst/>
                <a:gdLst>
                  <a:gd name="connsiteX0" fmla="*/ 40005 w 40005"/>
                  <a:gd name="connsiteY0" fmla="*/ 0 h 220980"/>
                  <a:gd name="connsiteX1" fmla="*/ 40005 w 40005"/>
                  <a:gd name="connsiteY1" fmla="*/ 190500 h 220980"/>
                  <a:gd name="connsiteX2" fmla="*/ 3810 w 40005"/>
                  <a:gd name="connsiteY2" fmla="*/ 220980 h 220980"/>
                  <a:gd name="connsiteX3" fmla="*/ 0 w 40005"/>
                  <a:gd name="connsiteY3" fmla="*/ 47625 h 220980"/>
                  <a:gd name="connsiteX4" fmla="*/ 40005 w 40005"/>
                  <a:gd name="connsiteY4" fmla="*/ 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" h="220980">
                    <a:moveTo>
                      <a:pt x="40005" y="0"/>
                    </a:moveTo>
                    <a:lnTo>
                      <a:pt x="40005" y="190500"/>
                    </a:lnTo>
                    <a:lnTo>
                      <a:pt x="3810" y="220980"/>
                    </a:lnTo>
                    <a:lnTo>
                      <a:pt x="0" y="47625"/>
                    </a:lnTo>
                    <a:lnTo>
                      <a:pt x="40005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75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8" name="Freeform 747"/>
              <p:cNvSpPr/>
              <p:nvPr/>
            </p:nvSpPr>
            <p:spPr>
              <a:xfrm>
                <a:off x="1371600" y="569595"/>
                <a:ext cx="154305" cy="192405"/>
              </a:xfrm>
              <a:custGeom>
                <a:avLst/>
                <a:gdLst>
                  <a:gd name="connsiteX0" fmla="*/ 154305 w 154305"/>
                  <a:gd name="connsiteY0" fmla="*/ 41910 h 192405"/>
                  <a:gd name="connsiteX1" fmla="*/ 154305 w 154305"/>
                  <a:gd name="connsiteY1" fmla="*/ 192405 h 192405"/>
                  <a:gd name="connsiteX2" fmla="*/ 78105 w 154305"/>
                  <a:gd name="connsiteY2" fmla="*/ 192405 h 192405"/>
                  <a:gd name="connsiteX3" fmla="*/ 43815 w 154305"/>
                  <a:gd name="connsiteY3" fmla="*/ 190500 h 192405"/>
                  <a:gd name="connsiteX4" fmla="*/ 15240 w 154305"/>
                  <a:gd name="connsiteY4" fmla="*/ 179070 h 192405"/>
                  <a:gd name="connsiteX5" fmla="*/ 0 w 154305"/>
                  <a:gd name="connsiteY5" fmla="*/ 169545 h 192405"/>
                  <a:gd name="connsiteX6" fmla="*/ 1905 w 154305"/>
                  <a:gd name="connsiteY6" fmla="*/ 0 h 192405"/>
                  <a:gd name="connsiteX7" fmla="*/ 11430 w 154305"/>
                  <a:gd name="connsiteY7" fmla="*/ 17145 h 192405"/>
                  <a:gd name="connsiteX8" fmla="*/ 41910 w 154305"/>
                  <a:gd name="connsiteY8" fmla="*/ 38100 h 192405"/>
                  <a:gd name="connsiteX9" fmla="*/ 87630 w 154305"/>
                  <a:gd name="connsiteY9" fmla="*/ 41910 h 192405"/>
                  <a:gd name="connsiteX10" fmla="*/ 154305 w 154305"/>
                  <a:gd name="connsiteY10" fmla="*/ 41910 h 192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305" h="192405">
                    <a:moveTo>
                      <a:pt x="154305" y="41910"/>
                    </a:moveTo>
                    <a:lnTo>
                      <a:pt x="154305" y="192405"/>
                    </a:lnTo>
                    <a:lnTo>
                      <a:pt x="78105" y="192405"/>
                    </a:lnTo>
                    <a:lnTo>
                      <a:pt x="43815" y="190500"/>
                    </a:lnTo>
                    <a:lnTo>
                      <a:pt x="15240" y="179070"/>
                    </a:lnTo>
                    <a:lnTo>
                      <a:pt x="0" y="169545"/>
                    </a:lnTo>
                    <a:lnTo>
                      <a:pt x="1905" y="0"/>
                    </a:lnTo>
                    <a:lnTo>
                      <a:pt x="11430" y="17145"/>
                    </a:lnTo>
                    <a:lnTo>
                      <a:pt x="41910" y="38100"/>
                    </a:lnTo>
                    <a:lnTo>
                      <a:pt x="87630" y="41910"/>
                    </a:lnTo>
                    <a:lnTo>
                      <a:pt x="154305" y="41910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5000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40000"/>
                      <a:lumOff val="6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9" name="Arc 748"/>
              <p:cNvSpPr/>
              <p:nvPr/>
            </p:nvSpPr>
            <p:spPr>
              <a:xfrm>
                <a:off x="1202056" y="457200"/>
                <a:ext cx="211455" cy="114935"/>
              </a:xfrm>
              <a:prstGeom prst="arc">
                <a:avLst>
                  <a:gd name="adj1" fmla="val 16200000"/>
                  <a:gd name="adj2" fmla="val 1362815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0" name="Arc 749"/>
              <p:cNvSpPr/>
              <p:nvPr/>
            </p:nvSpPr>
            <p:spPr>
              <a:xfrm>
                <a:off x="1202056" y="685165"/>
                <a:ext cx="247649" cy="45719"/>
              </a:xfrm>
              <a:prstGeom prst="arc">
                <a:avLst>
                  <a:gd name="adj1" fmla="val 16200000"/>
                  <a:gd name="adj2" fmla="val 20083208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51" name="Straight Connector 750"/>
              <p:cNvCxnSpPr/>
              <p:nvPr/>
            </p:nvCxnSpPr>
            <p:spPr>
              <a:xfrm rot="5400000">
                <a:off x="1366998" y="561181"/>
                <a:ext cx="93028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752" name="Arc 751"/>
              <p:cNvSpPr/>
              <p:nvPr/>
            </p:nvSpPr>
            <p:spPr>
              <a:xfrm rot="10800000">
                <a:off x="1371601" y="533400"/>
                <a:ext cx="152399" cy="76200"/>
              </a:xfrm>
              <a:prstGeom prst="arc">
                <a:avLst>
                  <a:gd name="adj1" fmla="val 16200000"/>
                  <a:gd name="adj2" fmla="val 1774219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3" name="Arc 752"/>
              <p:cNvSpPr/>
              <p:nvPr/>
            </p:nvSpPr>
            <p:spPr>
              <a:xfrm rot="10800000">
                <a:off x="1371600" y="712469"/>
                <a:ext cx="152399" cy="49529"/>
              </a:xfrm>
              <a:prstGeom prst="arc">
                <a:avLst>
                  <a:gd name="adj1" fmla="val 15675288"/>
                  <a:gd name="adj2" fmla="val 90710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54" name="Straight Connector 753"/>
              <p:cNvCxnSpPr/>
              <p:nvPr/>
            </p:nvCxnSpPr>
            <p:spPr>
              <a:xfrm rot="5400000">
                <a:off x="1287783" y="651512"/>
                <a:ext cx="16764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492" name="Rectangle 491"/>
            <p:cNvSpPr/>
            <p:nvPr/>
          </p:nvSpPr>
          <p:spPr>
            <a:xfrm flipH="1">
              <a:off x="1152903" y="4009957"/>
              <a:ext cx="1627316" cy="398526"/>
            </a:xfrm>
            <a:prstGeom prst="rect">
              <a:avLst/>
            </a:prstGeom>
            <a:gradFill>
              <a:gsLst>
                <a:gs pos="0">
                  <a:srgbClr val="4F81BD">
                    <a:lumMod val="20000"/>
                    <a:lumOff val="80000"/>
                  </a:srgbClr>
                </a:gs>
                <a:gs pos="45000">
                  <a:srgbClr val="4F81BD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93" name="Group 810"/>
            <p:cNvGrpSpPr/>
            <p:nvPr/>
          </p:nvGrpSpPr>
          <p:grpSpPr>
            <a:xfrm>
              <a:off x="2584279" y="4003315"/>
              <a:ext cx="564577" cy="538011"/>
              <a:chOff x="1202056" y="453390"/>
              <a:chExt cx="323849" cy="308610"/>
            </a:xfrm>
          </p:grpSpPr>
          <p:sp>
            <p:nvSpPr>
              <p:cNvPr id="737" name="Freeform 736"/>
              <p:cNvSpPr/>
              <p:nvPr/>
            </p:nvSpPr>
            <p:spPr>
              <a:xfrm>
                <a:off x="1293495" y="453390"/>
                <a:ext cx="123825" cy="253365"/>
              </a:xfrm>
              <a:custGeom>
                <a:avLst/>
                <a:gdLst>
                  <a:gd name="connsiteX0" fmla="*/ 0 w 123825"/>
                  <a:gd name="connsiteY0" fmla="*/ 0 h 253365"/>
                  <a:gd name="connsiteX1" fmla="*/ 3810 w 123825"/>
                  <a:gd name="connsiteY1" fmla="*/ 228600 h 253365"/>
                  <a:gd name="connsiteX2" fmla="*/ 68580 w 123825"/>
                  <a:gd name="connsiteY2" fmla="*/ 232410 h 253365"/>
                  <a:gd name="connsiteX3" fmla="*/ 121920 w 123825"/>
                  <a:gd name="connsiteY3" fmla="*/ 253365 h 253365"/>
                  <a:gd name="connsiteX4" fmla="*/ 123825 w 123825"/>
                  <a:gd name="connsiteY4" fmla="*/ 59055 h 253365"/>
                  <a:gd name="connsiteX5" fmla="*/ 87630 w 123825"/>
                  <a:gd name="connsiteY5" fmla="*/ 20955 h 253365"/>
                  <a:gd name="connsiteX6" fmla="*/ 0 w 123825"/>
                  <a:gd name="connsiteY6" fmla="*/ 0 h 25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253365">
                    <a:moveTo>
                      <a:pt x="0" y="0"/>
                    </a:moveTo>
                    <a:lnTo>
                      <a:pt x="3810" y="228600"/>
                    </a:lnTo>
                    <a:lnTo>
                      <a:pt x="68580" y="232410"/>
                    </a:lnTo>
                    <a:lnTo>
                      <a:pt x="121920" y="253365"/>
                    </a:lnTo>
                    <a:lnTo>
                      <a:pt x="123825" y="59055"/>
                    </a:lnTo>
                    <a:lnTo>
                      <a:pt x="87630" y="2095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20000"/>
                      <a:lumOff val="80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8" name="Freeform 737"/>
              <p:cNvSpPr/>
              <p:nvPr/>
            </p:nvSpPr>
            <p:spPr>
              <a:xfrm>
                <a:off x="1371600" y="520065"/>
                <a:ext cx="40005" cy="220980"/>
              </a:xfrm>
              <a:custGeom>
                <a:avLst/>
                <a:gdLst>
                  <a:gd name="connsiteX0" fmla="*/ 40005 w 40005"/>
                  <a:gd name="connsiteY0" fmla="*/ 0 h 220980"/>
                  <a:gd name="connsiteX1" fmla="*/ 40005 w 40005"/>
                  <a:gd name="connsiteY1" fmla="*/ 190500 h 220980"/>
                  <a:gd name="connsiteX2" fmla="*/ 3810 w 40005"/>
                  <a:gd name="connsiteY2" fmla="*/ 220980 h 220980"/>
                  <a:gd name="connsiteX3" fmla="*/ 0 w 40005"/>
                  <a:gd name="connsiteY3" fmla="*/ 47625 h 220980"/>
                  <a:gd name="connsiteX4" fmla="*/ 40005 w 40005"/>
                  <a:gd name="connsiteY4" fmla="*/ 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" h="220980">
                    <a:moveTo>
                      <a:pt x="40005" y="0"/>
                    </a:moveTo>
                    <a:lnTo>
                      <a:pt x="40005" y="190500"/>
                    </a:lnTo>
                    <a:lnTo>
                      <a:pt x="3810" y="220980"/>
                    </a:lnTo>
                    <a:lnTo>
                      <a:pt x="0" y="47625"/>
                    </a:lnTo>
                    <a:lnTo>
                      <a:pt x="40005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75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9" name="Freeform 738"/>
              <p:cNvSpPr/>
              <p:nvPr/>
            </p:nvSpPr>
            <p:spPr>
              <a:xfrm>
                <a:off x="1371600" y="569595"/>
                <a:ext cx="154305" cy="192405"/>
              </a:xfrm>
              <a:custGeom>
                <a:avLst/>
                <a:gdLst>
                  <a:gd name="connsiteX0" fmla="*/ 154305 w 154305"/>
                  <a:gd name="connsiteY0" fmla="*/ 41910 h 192405"/>
                  <a:gd name="connsiteX1" fmla="*/ 154305 w 154305"/>
                  <a:gd name="connsiteY1" fmla="*/ 192405 h 192405"/>
                  <a:gd name="connsiteX2" fmla="*/ 78105 w 154305"/>
                  <a:gd name="connsiteY2" fmla="*/ 192405 h 192405"/>
                  <a:gd name="connsiteX3" fmla="*/ 43815 w 154305"/>
                  <a:gd name="connsiteY3" fmla="*/ 190500 h 192405"/>
                  <a:gd name="connsiteX4" fmla="*/ 15240 w 154305"/>
                  <a:gd name="connsiteY4" fmla="*/ 179070 h 192405"/>
                  <a:gd name="connsiteX5" fmla="*/ 0 w 154305"/>
                  <a:gd name="connsiteY5" fmla="*/ 169545 h 192405"/>
                  <a:gd name="connsiteX6" fmla="*/ 1905 w 154305"/>
                  <a:gd name="connsiteY6" fmla="*/ 0 h 192405"/>
                  <a:gd name="connsiteX7" fmla="*/ 11430 w 154305"/>
                  <a:gd name="connsiteY7" fmla="*/ 17145 h 192405"/>
                  <a:gd name="connsiteX8" fmla="*/ 41910 w 154305"/>
                  <a:gd name="connsiteY8" fmla="*/ 38100 h 192405"/>
                  <a:gd name="connsiteX9" fmla="*/ 87630 w 154305"/>
                  <a:gd name="connsiteY9" fmla="*/ 41910 h 192405"/>
                  <a:gd name="connsiteX10" fmla="*/ 154305 w 154305"/>
                  <a:gd name="connsiteY10" fmla="*/ 41910 h 192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305" h="192405">
                    <a:moveTo>
                      <a:pt x="154305" y="41910"/>
                    </a:moveTo>
                    <a:lnTo>
                      <a:pt x="154305" y="192405"/>
                    </a:lnTo>
                    <a:lnTo>
                      <a:pt x="78105" y="192405"/>
                    </a:lnTo>
                    <a:lnTo>
                      <a:pt x="43815" y="190500"/>
                    </a:lnTo>
                    <a:lnTo>
                      <a:pt x="15240" y="179070"/>
                    </a:lnTo>
                    <a:lnTo>
                      <a:pt x="0" y="169545"/>
                    </a:lnTo>
                    <a:lnTo>
                      <a:pt x="1905" y="0"/>
                    </a:lnTo>
                    <a:lnTo>
                      <a:pt x="11430" y="17145"/>
                    </a:lnTo>
                    <a:lnTo>
                      <a:pt x="41910" y="38100"/>
                    </a:lnTo>
                    <a:lnTo>
                      <a:pt x="87630" y="41910"/>
                    </a:lnTo>
                    <a:lnTo>
                      <a:pt x="154305" y="41910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5000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40000"/>
                      <a:lumOff val="6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0" name="Arc 739"/>
              <p:cNvSpPr/>
              <p:nvPr/>
            </p:nvSpPr>
            <p:spPr>
              <a:xfrm>
                <a:off x="1202056" y="457200"/>
                <a:ext cx="211455" cy="114935"/>
              </a:xfrm>
              <a:prstGeom prst="arc">
                <a:avLst>
                  <a:gd name="adj1" fmla="val 16200000"/>
                  <a:gd name="adj2" fmla="val 1362815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1" name="Arc 740"/>
              <p:cNvSpPr/>
              <p:nvPr/>
            </p:nvSpPr>
            <p:spPr>
              <a:xfrm>
                <a:off x="1202056" y="685165"/>
                <a:ext cx="247649" cy="45719"/>
              </a:xfrm>
              <a:prstGeom prst="arc">
                <a:avLst>
                  <a:gd name="adj1" fmla="val 16200000"/>
                  <a:gd name="adj2" fmla="val 20083208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42" name="Straight Connector 741"/>
              <p:cNvCxnSpPr/>
              <p:nvPr/>
            </p:nvCxnSpPr>
            <p:spPr>
              <a:xfrm rot="5400000">
                <a:off x="1366998" y="561181"/>
                <a:ext cx="93028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743" name="Arc 742"/>
              <p:cNvSpPr/>
              <p:nvPr/>
            </p:nvSpPr>
            <p:spPr>
              <a:xfrm rot="10800000">
                <a:off x="1371601" y="533400"/>
                <a:ext cx="152399" cy="76200"/>
              </a:xfrm>
              <a:prstGeom prst="arc">
                <a:avLst>
                  <a:gd name="adj1" fmla="val 16200000"/>
                  <a:gd name="adj2" fmla="val 1774219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4" name="Arc 743"/>
              <p:cNvSpPr/>
              <p:nvPr/>
            </p:nvSpPr>
            <p:spPr>
              <a:xfrm rot="10800000">
                <a:off x="1371600" y="712469"/>
                <a:ext cx="152399" cy="49529"/>
              </a:xfrm>
              <a:prstGeom prst="arc">
                <a:avLst>
                  <a:gd name="adj1" fmla="val 15675288"/>
                  <a:gd name="adj2" fmla="val 90710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45" name="Straight Connector 744"/>
              <p:cNvCxnSpPr/>
              <p:nvPr/>
            </p:nvCxnSpPr>
            <p:spPr>
              <a:xfrm rot="5400000">
                <a:off x="1287783" y="651512"/>
                <a:ext cx="16764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494" name="Rectangle 493"/>
            <p:cNvSpPr/>
            <p:nvPr/>
          </p:nvSpPr>
          <p:spPr>
            <a:xfrm flipH="1">
              <a:off x="1152903" y="3478588"/>
              <a:ext cx="1627316" cy="398526"/>
            </a:xfrm>
            <a:prstGeom prst="rect">
              <a:avLst/>
            </a:prstGeom>
            <a:gradFill>
              <a:gsLst>
                <a:gs pos="0">
                  <a:srgbClr val="4F81BD">
                    <a:lumMod val="20000"/>
                    <a:lumOff val="80000"/>
                  </a:srgbClr>
                </a:gs>
                <a:gs pos="45000">
                  <a:srgbClr val="4F81BD">
                    <a:lumMod val="20000"/>
                    <a:lumOff val="80000"/>
                  </a:srgbClr>
                </a:gs>
                <a:gs pos="100000">
                  <a:sysClr val="window" lastClr="FFFFFF">
                    <a:alpha val="99000"/>
                  </a:sysClr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95" name="Group 810"/>
            <p:cNvGrpSpPr/>
            <p:nvPr/>
          </p:nvGrpSpPr>
          <p:grpSpPr>
            <a:xfrm>
              <a:off x="2584279" y="3471946"/>
              <a:ext cx="564577" cy="538011"/>
              <a:chOff x="1202056" y="453390"/>
              <a:chExt cx="323849" cy="308610"/>
            </a:xfrm>
          </p:grpSpPr>
          <p:sp>
            <p:nvSpPr>
              <p:cNvPr id="728" name="Freeform 727"/>
              <p:cNvSpPr/>
              <p:nvPr/>
            </p:nvSpPr>
            <p:spPr>
              <a:xfrm>
                <a:off x="1293495" y="453390"/>
                <a:ext cx="123825" cy="253365"/>
              </a:xfrm>
              <a:custGeom>
                <a:avLst/>
                <a:gdLst>
                  <a:gd name="connsiteX0" fmla="*/ 0 w 123825"/>
                  <a:gd name="connsiteY0" fmla="*/ 0 h 253365"/>
                  <a:gd name="connsiteX1" fmla="*/ 3810 w 123825"/>
                  <a:gd name="connsiteY1" fmla="*/ 228600 h 253365"/>
                  <a:gd name="connsiteX2" fmla="*/ 68580 w 123825"/>
                  <a:gd name="connsiteY2" fmla="*/ 232410 h 253365"/>
                  <a:gd name="connsiteX3" fmla="*/ 121920 w 123825"/>
                  <a:gd name="connsiteY3" fmla="*/ 253365 h 253365"/>
                  <a:gd name="connsiteX4" fmla="*/ 123825 w 123825"/>
                  <a:gd name="connsiteY4" fmla="*/ 59055 h 253365"/>
                  <a:gd name="connsiteX5" fmla="*/ 87630 w 123825"/>
                  <a:gd name="connsiteY5" fmla="*/ 20955 h 253365"/>
                  <a:gd name="connsiteX6" fmla="*/ 0 w 123825"/>
                  <a:gd name="connsiteY6" fmla="*/ 0 h 25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253365">
                    <a:moveTo>
                      <a:pt x="0" y="0"/>
                    </a:moveTo>
                    <a:lnTo>
                      <a:pt x="3810" y="228600"/>
                    </a:lnTo>
                    <a:lnTo>
                      <a:pt x="68580" y="232410"/>
                    </a:lnTo>
                    <a:lnTo>
                      <a:pt x="121920" y="253365"/>
                    </a:lnTo>
                    <a:lnTo>
                      <a:pt x="123825" y="59055"/>
                    </a:lnTo>
                    <a:lnTo>
                      <a:pt x="87630" y="2095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20000"/>
                      <a:lumOff val="80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9" name="Freeform 728"/>
              <p:cNvSpPr/>
              <p:nvPr/>
            </p:nvSpPr>
            <p:spPr>
              <a:xfrm>
                <a:off x="1371600" y="520065"/>
                <a:ext cx="40005" cy="220980"/>
              </a:xfrm>
              <a:custGeom>
                <a:avLst/>
                <a:gdLst>
                  <a:gd name="connsiteX0" fmla="*/ 40005 w 40005"/>
                  <a:gd name="connsiteY0" fmla="*/ 0 h 220980"/>
                  <a:gd name="connsiteX1" fmla="*/ 40005 w 40005"/>
                  <a:gd name="connsiteY1" fmla="*/ 190500 h 220980"/>
                  <a:gd name="connsiteX2" fmla="*/ 3810 w 40005"/>
                  <a:gd name="connsiteY2" fmla="*/ 220980 h 220980"/>
                  <a:gd name="connsiteX3" fmla="*/ 0 w 40005"/>
                  <a:gd name="connsiteY3" fmla="*/ 47625 h 220980"/>
                  <a:gd name="connsiteX4" fmla="*/ 40005 w 40005"/>
                  <a:gd name="connsiteY4" fmla="*/ 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" h="220980">
                    <a:moveTo>
                      <a:pt x="40005" y="0"/>
                    </a:moveTo>
                    <a:lnTo>
                      <a:pt x="40005" y="190500"/>
                    </a:lnTo>
                    <a:lnTo>
                      <a:pt x="3810" y="220980"/>
                    </a:lnTo>
                    <a:lnTo>
                      <a:pt x="0" y="47625"/>
                    </a:lnTo>
                    <a:lnTo>
                      <a:pt x="40005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75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0" name="Freeform 729"/>
              <p:cNvSpPr/>
              <p:nvPr/>
            </p:nvSpPr>
            <p:spPr>
              <a:xfrm>
                <a:off x="1371600" y="569595"/>
                <a:ext cx="154305" cy="192405"/>
              </a:xfrm>
              <a:custGeom>
                <a:avLst/>
                <a:gdLst>
                  <a:gd name="connsiteX0" fmla="*/ 154305 w 154305"/>
                  <a:gd name="connsiteY0" fmla="*/ 41910 h 192405"/>
                  <a:gd name="connsiteX1" fmla="*/ 154305 w 154305"/>
                  <a:gd name="connsiteY1" fmla="*/ 192405 h 192405"/>
                  <a:gd name="connsiteX2" fmla="*/ 78105 w 154305"/>
                  <a:gd name="connsiteY2" fmla="*/ 192405 h 192405"/>
                  <a:gd name="connsiteX3" fmla="*/ 43815 w 154305"/>
                  <a:gd name="connsiteY3" fmla="*/ 190500 h 192405"/>
                  <a:gd name="connsiteX4" fmla="*/ 15240 w 154305"/>
                  <a:gd name="connsiteY4" fmla="*/ 179070 h 192405"/>
                  <a:gd name="connsiteX5" fmla="*/ 0 w 154305"/>
                  <a:gd name="connsiteY5" fmla="*/ 169545 h 192405"/>
                  <a:gd name="connsiteX6" fmla="*/ 1905 w 154305"/>
                  <a:gd name="connsiteY6" fmla="*/ 0 h 192405"/>
                  <a:gd name="connsiteX7" fmla="*/ 11430 w 154305"/>
                  <a:gd name="connsiteY7" fmla="*/ 17145 h 192405"/>
                  <a:gd name="connsiteX8" fmla="*/ 41910 w 154305"/>
                  <a:gd name="connsiteY8" fmla="*/ 38100 h 192405"/>
                  <a:gd name="connsiteX9" fmla="*/ 87630 w 154305"/>
                  <a:gd name="connsiteY9" fmla="*/ 41910 h 192405"/>
                  <a:gd name="connsiteX10" fmla="*/ 154305 w 154305"/>
                  <a:gd name="connsiteY10" fmla="*/ 41910 h 192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305" h="192405">
                    <a:moveTo>
                      <a:pt x="154305" y="41910"/>
                    </a:moveTo>
                    <a:lnTo>
                      <a:pt x="154305" y="192405"/>
                    </a:lnTo>
                    <a:lnTo>
                      <a:pt x="78105" y="192405"/>
                    </a:lnTo>
                    <a:lnTo>
                      <a:pt x="43815" y="190500"/>
                    </a:lnTo>
                    <a:lnTo>
                      <a:pt x="15240" y="179070"/>
                    </a:lnTo>
                    <a:lnTo>
                      <a:pt x="0" y="169545"/>
                    </a:lnTo>
                    <a:lnTo>
                      <a:pt x="1905" y="0"/>
                    </a:lnTo>
                    <a:lnTo>
                      <a:pt x="11430" y="17145"/>
                    </a:lnTo>
                    <a:lnTo>
                      <a:pt x="41910" y="38100"/>
                    </a:lnTo>
                    <a:lnTo>
                      <a:pt x="87630" y="41910"/>
                    </a:lnTo>
                    <a:lnTo>
                      <a:pt x="154305" y="41910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5000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40000"/>
                      <a:lumOff val="6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1" name="Arc 730"/>
              <p:cNvSpPr/>
              <p:nvPr/>
            </p:nvSpPr>
            <p:spPr>
              <a:xfrm>
                <a:off x="1202056" y="457200"/>
                <a:ext cx="211455" cy="114935"/>
              </a:xfrm>
              <a:prstGeom prst="arc">
                <a:avLst>
                  <a:gd name="adj1" fmla="val 16200000"/>
                  <a:gd name="adj2" fmla="val 1362815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2" name="Arc 731"/>
              <p:cNvSpPr/>
              <p:nvPr/>
            </p:nvSpPr>
            <p:spPr>
              <a:xfrm>
                <a:off x="1202056" y="685165"/>
                <a:ext cx="247649" cy="45719"/>
              </a:xfrm>
              <a:prstGeom prst="arc">
                <a:avLst>
                  <a:gd name="adj1" fmla="val 16200000"/>
                  <a:gd name="adj2" fmla="val 20083208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33" name="Straight Connector 732"/>
              <p:cNvCxnSpPr/>
              <p:nvPr/>
            </p:nvCxnSpPr>
            <p:spPr>
              <a:xfrm rot="5400000">
                <a:off x="1366998" y="561181"/>
                <a:ext cx="93028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734" name="Arc 733"/>
              <p:cNvSpPr/>
              <p:nvPr/>
            </p:nvSpPr>
            <p:spPr>
              <a:xfrm rot="10800000">
                <a:off x="1371601" y="533400"/>
                <a:ext cx="152399" cy="76200"/>
              </a:xfrm>
              <a:prstGeom prst="arc">
                <a:avLst>
                  <a:gd name="adj1" fmla="val 16200000"/>
                  <a:gd name="adj2" fmla="val 1774219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5" name="Arc 734"/>
              <p:cNvSpPr/>
              <p:nvPr/>
            </p:nvSpPr>
            <p:spPr>
              <a:xfrm rot="10800000">
                <a:off x="1371600" y="712469"/>
                <a:ext cx="152399" cy="49529"/>
              </a:xfrm>
              <a:prstGeom prst="arc">
                <a:avLst>
                  <a:gd name="adj1" fmla="val 15675288"/>
                  <a:gd name="adj2" fmla="val 90710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36" name="Straight Connector 735"/>
              <p:cNvCxnSpPr/>
              <p:nvPr/>
            </p:nvCxnSpPr>
            <p:spPr>
              <a:xfrm rot="5400000">
                <a:off x="1287783" y="651512"/>
                <a:ext cx="16764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496" name="Rectangle 495"/>
            <p:cNvSpPr/>
            <p:nvPr/>
          </p:nvSpPr>
          <p:spPr>
            <a:xfrm flipH="1">
              <a:off x="1152903" y="2953862"/>
              <a:ext cx="1627316" cy="398526"/>
            </a:xfrm>
            <a:prstGeom prst="rect">
              <a:avLst/>
            </a:prstGeom>
            <a:gradFill>
              <a:gsLst>
                <a:gs pos="0">
                  <a:srgbClr val="4F81BD">
                    <a:lumMod val="20000"/>
                    <a:lumOff val="80000"/>
                  </a:srgbClr>
                </a:gs>
                <a:gs pos="45000">
                  <a:srgbClr val="4F81BD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97" name="Group 810"/>
            <p:cNvGrpSpPr/>
            <p:nvPr/>
          </p:nvGrpSpPr>
          <p:grpSpPr>
            <a:xfrm>
              <a:off x="2584279" y="2940577"/>
              <a:ext cx="564577" cy="538011"/>
              <a:chOff x="1202056" y="453390"/>
              <a:chExt cx="323849" cy="308610"/>
            </a:xfrm>
          </p:grpSpPr>
          <p:sp>
            <p:nvSpPr>
              <p:cNvPr id="719" name="Freeform 718"/>
              <p:cNvSpPr/>
              <p:nvPr/>
            </p:nvSpPr>
            <p:spPr>
              <a:xfrm>
                <a:off x="1293495" y="453390"/>
                <a:ext cx="123825" cy="253365"/>
              </a:xfrm>
              <a:custGeom>
                <a:avLst/>
                <a:gdLst>
                  <a:gd name="connsiteX0" fmla="*/ 0 w 123825"/>
                  <a:gd name="connsiteY0" fmla="*/ 0 h 253365"/>
                  <a:gd name="connsiteX1" fmla="*/ 3810 w 123825"/>
                  <a:gd name="connsiteY1" fmla="*/ 228600 h 253365"/>
                  <a:gd name="connsiteX2" fmla="*/ 68580 w 123825"/>
                  <a:gd name="connsiteY2" fmla="*/ 232410 h 253365"/>
                  <a:gd name="connsiteX3" fmla="*/ 121920 w 123825"/>
                  <a:gd name="connsiteY3" fmla="*/ 253365 h 253365"/>
                  <a:gd name="connsiteX4" fmla="*/ 123825 w 123825"/>
                  <a:gd name="connsiteY4" fmla="*/ 59055 h 253365"/>
                  <a:gd name="connsiteX5" fmla="*/ 87630 w 123825"/>
                  <a:gd name="connsiteY5" fmla="*/ 20955 h 253365"/>
                  <a:gd name="connsiteX6" fmla="*/ 0 w 123825"/>
                  <a:gd name="connsiteY6" fmla="*/ 0 h 25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253365">
                    <a:moveTo>
                      <a:pt x="0" y="0"/>
                    </a:moveTo>
                    <a:lnTo>
                      <a:pt x="3810" y="228600"/>
                    </a:lnTo>
                    <a:lnTo>
                      <a:pt x="68580" y="232410"/>
                    </a:lnTo>
                    <a:lnTo>
                      <a:pt x="121920" y="253365"/>
                    </a:lnTo>
                    <a:lnTo>
                      <a:pt x="123825" y="59055"/>
                    </a:lnTo>
                    <a:lnTo>
                      <a:pt x="87630" y="2095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20000"/>
                      <a:lumOff val="80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0" name="Freeform 719"/>
              <p:cNvSpPr/>
              <p:nvPr/>
            </p:nvSpPr>
            <p:spPr>
              <a:xfrm>
                <a:off x="1371600" y="520065"/>
                <a:ext cx="40005" cy="220980"/>
              </a:xfrm>
              <a:custGeom>
                <a:avLst/>
                <a:gdLst>
                  <a:gd name="connsiteX0" fmla="*/ 40005 w 40005"/>
                  <a:gd name="connsiteY0" fmla="*/ 0 h 220980"/>
                  <a:gd name="connsiteX1" fmla="*/ 40005 w 40005"/>
                  <a:gd name="connsiteY1" fmla="*/ 190500 h 220980"/>
                  <a:gd name="connsiteX2" fmla="*/ 3810 w 40005"/>
                  <a:gd name="connsiteY2" fmla="*/ 220980 h 220980"/>
                  <a:gd name="connsiteX3" fmla="*/ 0 w 40005"/>
                  <a:gd name="connsiteY3" fmla="*/ 47625 h 220980"/>
                  <a:gd name="connsiteX4" fmla="*/ 40005 w 40005"/>
                  <a:gd name="connsiteY4" fmla="*/ 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" h="220980">
                    <a:moveTo>
                      <a:pt x="40005" y="0"/>
                    </a:moveTo>
                    <a:lnTo>
                      <a:pt x="40005" y="190500"/>
                    </a:lnTo>
                    <a:lnTo>
                      <a:pt x="3810" y="220980"/>
                    </a:lnTo>
                    <a:lnTo>
                      <a:pt x="0" y="47625"/>
                    </a:lnTo>
                    <a:lnTo>
                      <a:pt x="40005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75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1" name="Freeform 720"/>
              <p:cNvSpPr/>
              <p:nvPr/>
            </p:nvSpPr>
            <p:spPr>
              <a:xfrm>
                <a:off x="1371600" y="569595"/>
                <a:ext cx="154305" cy="192405"/>
              </a:xfrm>
              <a:custGeom>
                <a:avLst/>
                <a:gdLst>
                  <a:gd name="connsiteX0" fmla="*/ 154305 w 154305"/>
                  <a:gd name="connsiteY0" fmla="*/ 41910 h 192405"/>
                  <a:gd name="connsiteX1" fmla="*/ 154305 w 154305"/>
                  <a:gd name="connsiteY1" fmla="*/ 192405 h 192405"/>
                  <a:gd name="connsiteX2" fmla="*/ 78105 w 154305"/>
                  <a:gd name="connsiteY2" fmla="*/ 192405 h 192405"/>
                  <a:gd name="connsiteX3" fmla="*/ 43815 w 154305"/>
                  <a:gd name="connsiteY3" fmla="*/ 190500 h 192405"/>
                  <a:gd name="connsiteX4" fmla="*/ 15240 w 154305"/>
                  <a:gd name="connsiteY4" fmla="*/ 179070 h 192405"/>
                  <a:gd name="connsiteX5" fmla="*/ 0 w 154305"/>
                  <a:gd name="connsiteY5" fmla="*/ 169545 h 192405"/>
                  <a:gd name="connsiteX6" fmla="*/ 1905 w 154305"/>
                  <a:gd name="connsiteY6" fmla="*/ 0 h 192405"/>
                  <a:gd name="connsiteX7" fmla="*/ 11430 w 154305"/>
                  <a:gd name="connsiteY7" fmla="*/ 17145 h 192405"/>
                  <a:gd name="connsiteX8" fmla="*/ 41910 w 154305"/>
                  <a:gd name="connsiteY8" fmla="*/ 38100 h 192405"/>
                  <a:gd name="connsiteX9" fmla="*/ 87630 w 154305"/>
                  <a:gd name="connsiteY9" fmla="*/ 41910 h 192405"/>
                  <a:gd name="connsiteX10" fmla="*/ 154305 w 154305"/>
                  <a:gd name="connsiteY10" fmla="*/ 41910 h 192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305" h="192405">
                    <a:moveTo>
                      <a:pt x="154305" y="41910"/>
                    </a:moveTo>
                    <a:lnTo>
                      <a:pt x="154305" y="192405"/>
                    </a:lnTo>
                    <a:lnTo>
                      <a:pt x="78105" y="192405"/>
                    </a:lnTo>
                    <a:lnTo>
                      <a:pt x="43815" y="190500"/>
                    </a:lnTo>
                    <a:lnTo>
                      <a:pt x="15240" y="179070"/>
                    </a:lnTo>
                    <a:lnTo>
                      <a:pt x="0" y="169545"/>
                    </a:lnTo>
                    <a:lnTo>
                      <a:pt x="1905" y="0"/>
                    </a:lnTo>
                    <a:lnTo>
                      <a:pt x="11430" y="17145"/>
                    </a:lnTo>
                    <a:lnTo>
                      <a:pt x="41910" y="38100"/>
                    </a:lnTo>
                    <a:lnTo>
                      <a:pt x="87630" y="41910"/>
                    </a:lnTo>
                    <a:lnTo>
                      <a:pt x="154305" y="41910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5000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40000"/>
                      <a:lumOff val="6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2" name="Arc 721"/>
              <p:cNvSpPr/>
              <p:nvPr/>
            </p:nvSpPr>
            <p:spPr>
              <a:xfrm>
                <a:off x="1202056" y="457200"/>
                <a:ext cx="211455" cy="114935"/>
              </a:xfrm>
              <a:prstGeom prst="arc">
                <a:avLst>
                  <a:gd name="adj1" fmla="val 16200000"/>
                  <a:gd name="adj2" fmla="val 1362815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3" name="Arc 722"/>
              <p:cNvSpPr/>
              <p:nvPr/>
            </p:nvSpPr>
            <p:spPr>
              <a:xfrm>
                <a:off x="1202056" y="685165"/>
                <a:ext cx="247649" cy="45719"/>
              </a:xfrm>
              <a:prstGeom prst="arc">
                <a:avLst>
                  <a:gd name="adj1" fmla="val 16200000"/>
                  <a:gd name="adj2" fmla="val 20083208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24" name="Straight Connector 723"/>
              <p:cNvCxnSpPr/>
              <p:nvPr/>
            </p:nvCxnSpPr>
            <p:spPr>
              <a:xfrm rot="5400000">
                <a:off x="1366998" y="561181"/>
                <a:ext cx="93028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725" name="Arc 724"/>
              <p:cNvSpPr/>
              <p:nvPr/>
            </p:nvSpPr>
            <p:spPr>
              <a:xfrm rot="10800000">
                <a:off x="1371601" y="533400"/>
                <a:ext cx="152399" cy="76200"/>
              </a:xfrm>
              <a:prstGeom prst="arc">
                <a:avLst>
                  <a:gd name="adj1" fmla="val 16200000"/>
                  <a:gd name="adj2" fmla="val 1774219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6" name="Arc 725"/>
              <p:cNvSpPr/>
              <p:nvPr/>
            </p:nvSpPr>
            <p:spPr>
              <a:xfrm rot="10800000">
                <a:off x="1371600" y="712469"/>
                <a:ext cx="152399" cy="49529"/>
              </a:xfrm>
              <a:prstGeom prst="arc">
                <a:avLst>
                  <a:gd name="adj1" fmla="val 15675288"/>
                  <a:gd name="adj2" fmla="val 90710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27" name="Straight Connector 726"/>
              <p:cNvCxnSpPr/>
              <p:nvPr/>
            </p:nvCxnSpPr>
            <p:spPr>
              <a:xfrm rot="5400000">
                <a:off x="1287783" y="651512"/>
                <a:ext cx="16764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498" name="Rectangle 497"/>
            <p:cNvSpPr/>
            <p:nvPr/>
          </p:nvSpPr>
          <p:spPr>
            <a:xfrm flipH="1">
              <a:off x="1152903" y="2415851"/>
              <a:ext cx="1627316" cy="398526"/>
            </a:xfrm>
            <a:prstGeom prst="rect">
              <a:avLst/>
            </a:prstGeom>
            <a:gradFill>
              <a:gsLst>
                <a:gs pos="0">
                  <a:srgbClr val="4F81BD">
                    <a:lumMod val="20000"/>
                    <a:lumOff val="80000"/>
                  </a:srgbClr>
                </a:gs>
                <a:gs pos="45000">
                  <a:srgbClr val="4F81BD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99" name="Group 810"/>
            <p:cNvGrpSpPr/>
            <p:nvPr/>
          </p:nvGrpSpPr>
          <p:grpSpPr>
            <a:xfrm>
              <a:off x="2584279" y="2409209"/>
              <a:ext cx="564577" cy="538011"/>
              <a:chOff x="1202056" y="453390"/>
              <a:chExt cx="323849" cy="308610"/>
            </a:xfrm>
          </p:grpSpPr>
          <p:sp>
            <p:nvSpPr>
              <p:cNvPr id="710" name="Freeform 709"/>
              <p:cNvSpPr/>
              <p:nvPr/>
            </p:nvSpPr>
            <p:spPr>
              <a:xfrm>
                <a:off x="1293495" y="453390"/>
                <a:ext cx="123825" cy="253365"/>
              </a:xfrm>
              <a:custGeom>
                <a:avLst/>
                <a:gdLst>
                  <a:gd name="connsiteX0" fmla="*/ 0 w 123825"/>
                  <a:gd name="connsiteY0" fmla="*/ 0 h 253365"/>
                  <a:gd name="connsiteX1" fmla="*/ 3810 w 123825"/>
                  <a:gd name="connsiteY1" fmla="*/ 228600 h 253365"/>
                  <a:gd name="connsiteX2" fmla="*/ 68580 w 123825"/>
                  <a:gd name="connsiteY2" fmla="*/ 232410 h 253365"/>
                  <a:gd name="connsiteX3" fmla="*/ 121920 w 123825"/>
                  <a:gd name="connsiteY3" fmla="*/ 253365 h 253365"/>
                  <a:gd name="connsiteX4" fmla="*/ 123825 w 123825"/>
                  <a:gd name="connsiteY4" fmla="*/ 59055 h 253365"/>
                  <a:gd name="connsiteX5" fmla="*/ 87630 w 123825"/>
                  <a:gd name="connsiteY5" fmla="*/ 20955 h 253365"/>
                  <a:gd name="connsiteX6" fmla="*/ 0 w 123825"/>
                  <a:gd name="connsiteY6" fmla="*/ 0 h 25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253365">
                    <a:moveTo>
                      <a:pt x="0" y="0"/>
                    </a:moveTo>
                    <a:lnTo>
                      <a:pt x="3810" y="228600"/>
                    </a:lnTo>
                    <a:lnTo>
                      <a:pt x="68580" y="232410"/>
                    </a:lnTo>
                    <a:lnTo>
                      <a:pt x="121920" y="253365"/>
                    </a:lnTo>
                    <a:lnTo>
                      <a:pt x="123825" y="59055"/>
                    </a:lnTo>
                    <a:lnTo>
                      <a:pt x="87630" y="2095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20000"/>
                      <a:lumOff val="80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1" name="Freeform 710"/>
              <p:cNvSpPr/>
              <p:nvPr/>
            </p:nvSpPr>
            <p:spPr>
              <a:xfrm>
                <a:off x="1371600" y="520065"/>
                <a:ext cx="40005" cy="220980"/>
              </a:xfrm>
              <a:custGeom>
                <a:avLst/>
                <a:gdLst>
                  <a:gd name="connsiteX0" fmla="*/ 40005 w 40005"/>
                  <a:gd name="connsiteY0" fmla="*/ 0 h 220980"/>
                  <a:gd name="connsiteX1" fmla="*/ 40005 w 40005"/>
                  <a:gd name="connsiteY1" fmla="*/ 190500 h 220980"/>
                  <a:gd name="connsiteX2" fmla="*/ 3810 w 40005"/>
                  <a:gd name="connsiteY2" fmla="*/ 220980 h 220980"/>
                  <a:gd name="connsiteX3" fmla="*/ 0 w 40005"/>
                  <a:gd name="connsiteY3" fmla="*/ 47625 h 220980"/>
                  <a:gd name="connsiteX4" fmla="*/ 40005 w 40005"/>
                  <a:gd name="connsiteY4" fmla="*/ 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" h="220980">
                    <a:moveTo>
                      <a:pt x="40005" y="0"/>
                    </a:moveTo>
                    <a:lnTo>
                      <a:pt x="40005" y="190500"/>
                    </a:lnTo>
                    <a:lnTo>
                      <a:pt x="3810" y="220980"/>
                    </a:lnTo>
                    <a:lnTo>
                      <a:pt x="0" y="47625"/>
                    </a:lnTo>
                    <a:lnTo>
                      <a:pt x="40005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75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2" name="Freeform 711"/>
              <p:cNvSpPr/>
              <p:nvPr/>
            </p:nvSpPr>
            <p:spPr>
              <a:xfrm>
                <a:off x="1371600" y="569595"/>
                <a:ext cx="154305" cy="192405"/>
              </a:xfrm>
              <a:custGeom>
                <a:avLst/>
                <a:gdLst>
                  <a:gd name="connsiteX0" fmla="*/ 154305 w 154305"/>
                  <a:gd name="connsiteY0" fmla="*/ 41910 h 192405"/>
                  <a:gd name="connsiteX1" fmla="*/ 154305 w 154305"/>
                  <a:gd name="connsiteY1" fmla="*/ 192405 h 192405"/>
                  <a:gd name="connsiteX2" fmla="*/ 78105 w 154305"/>
                  <a:gd name="connsiteY2" fmla="*/ 192405 h 192405"/>
                  <a:gd name="connsiteX3" fmla="*/ 43815 w 154305"/>
                  <a:gd name="connsiteY3" fmla="*/ 190500 h 192405"/>
                  <a:gd name="connsiteX4" fmla="*/ 15240 w 154305"/>
                  <a:gd name="connsiteY4" fmla="*/ 179070 h 192405"/>
                  <a:gd name="connsiteX5" fmla="*/ 0 w 154305"/>
                  <a:gd name="connsiteY5" fmla="*/ 169545 h 192405"/>
                  <a:gd name="connsiteX6" fmla="*/ 1905 w 154305"/>
                  <a:gd name="connsiteY6" fmla="*/ 0 h 192405"/>
                  <a:gd name="connsiteX7" fmla="*/ 11430 w 154305"/>
                  <a:gd name="connsiteY7" fmla="*/ 17145 h 192405"/>
                  <a:gd name="connsiteX8" fmla="*/ 41910 w 154305"/>
                  <a:gd name="connsiteY8" fmla="*/ 38100 h 192405"/>
                  <a:gd name="connsiteX9" fmla="*/ 87630 w 154305"/>
                  <a:gd name="connsiteY9" fmla="*/ 41910 h 192405"/>
                  <a:gd name="connsiteX10" fmla="*/ 154305 w 154305"/>
                  <a:gd name="connsiteY10" fmla="*/ 41910 h 192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305" h="192405">
                    <a:moveTo>
                      <a:pt x="154305" y="41910"/>
                    </a:moveTo>
                    <a:lnTo>
                      <a:pt x="154305" y="192405"/>
                    </a:lnTo>
                    <a:lnTo>
                      <a:pt x="78105" y="192405"/>
                    </a:lnTo>
                    <a:lnTo>
                      <a:pt x="43815" y="190500"/>
                    </a:lnTo>
                    <a:lnTo>
                      <a:pt x="15240" y="179070"/>
                    </a:lnTo>
                    <a:lnTo>
                      <a:pt x="0" y="169545"/>
                    </a:lnTo>
                    <a:lnTo>
                      <a:pt x="1905" y="0"/>
                    </a:lnTo>
                    <a:lnTo>
                      <a:pt x="11430" y="17145"/>
                    </a:lnTo>
                    <a:lnTo>
                      <a:pt x="41910" y="38100"/>
                    </a:lnTo>
                    <a:lnTo>
                      <a:pt x="87630" y="41910"/>
                    </a:lnTo>
                    <a:lnTo>
                      <a:pt x="154305" y="41910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5000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40000"/>
                      <a:lumOff val="6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3" name="Arc 712"/>
              <p:cNvSpPr/>
              <p:nvPr/>
            </p:nvSpPr>
            <p:spPr>
              <a:xfrm>
                <a:off x="1202056" y="457200"/>
                <a:ext cx="211455" cy="114935"/>
              </a:xfrm>
              <a:prstGeom prst="arc">
                <a:avLst>
                  <a:gd name="adj1" fmla="val 16200000"/>
                  <a:gd name="adj2" fmla="val 1362815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4" name="Arc 713"/>
              <p:cNvSpPr/>
              <p:nvPr/>
            </p:nvSpPr>
            <p:spPr>
              <a:xfrm>
                <a:off x="1202056" y="685165"/>
                <a:ext cx="247649" cy="45719"/>
              </a:xfrm>
              <a:prstGeom prst="arc">
                <a:avLst>
                  <a:gd name="adj1" fmla="val 16200000"/>
                  <a:gd name="adj2" fmla="val 20083208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15" name="Straight Connector 714"/>
              <p:cNvCxnSpPr/>
              <p:nvPr/>
            </p:nvCxnSpPr>
            <p:spPr>
              <a:xfrm rot="5400000">
                <a:off x="1366998" y="561181"/>
                <a:ext cx="93028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716" name="Arc 715"/>
              <p:cNvSpPr/>
              <p:nvPr/>
            </p:nvSpPr>
            <p:spPr>
              <a:xfrm rot="10800000">
                <a:off x="1371601" y="533400"/>
                <a:ext cx="152399" cy="76200"/>
              </a:xfrm>
              <a:prstGeom prst="arc">
                <a:avLst>
                  <a:gd name="adj1" fmla="val 16200000"/>
                  <a:gd name="adj2" fmla="val 1774219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7" name="Arc 716"/>
              <p:cNvSpPr/>
              <p:nvPr/>
            </p:nvSpPr>
            <p:spPr>
              <a:xfrm rot="10800000">
                <a:off x="1371600" y="712469"/>
                <a:ext cx="152399" cy="49529"/>
              </a:xfrm>
              <a:prstGeom prst="arc">
                <a:avLst>
                  <a:gd name="adj1" fmla="val 15675288"/>
                  <a:gd name="adj2" fmla="val 90710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18" name="Straight Connector 717"/>
              <p:cNvCxnSpPr/>
              <p:nvPr/>
            </p:nvCxnSpPr>
            <p:spPr>
              <a:xfrm rot="5400000">
                <a:off x="1287783" y="651512"/>
                <a:ext cx="16764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500" name="Rectangle 499"/>
            <p:cNvSpPr/>
            <p:nvPr/>
          </p:nvSpPr>
          <p:spPr>
            <a:xfrm flipH="1">
              <a:off x="1152903" y="1884482"/>
              <a:ext cx="1627316" cy="398526"/>
            </a:xfrm>
            <a:prstGeom prst="rect">
              <a:avLst/>
            </a:prstGeom>
            <a:gradFill>
              <a:gsLst>
                <a:gs pos="0">
                  <a:srgbClr val="4F81BD">
                    <a:lumMod val="20000"/>
                    <a:lumOff val="80000"/>
                  </a:srgbClr>
                </a:gs>
                <a:gs pos="45000">
                  <a:srgbClr val="4F81BD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01" name="Group 810"/>
            <p:cNvGrpSpPr/>
            <p:nvPr/>
          </p:nvGrpSpPr>
          <p:grpSpPr>
            <a:xfrm>
              <a:off x="2584279" y="1874519"/>
              <a:ext cx="564577" cy="538011"/>
              <a:chOff x="1202056" y="453390"/>
              <a:chExt cx="323849" cy="308610"/>
            </a:xfrm>
          </p:grpSpPr>
          <p:sp>
            <p:nvSpPr>
              <p:cNvPr id="701" name="Freeform 700"/>
              <p:cNvSpPr/>
              <p:nvPr/>
            </p:nvSpPr>
            <p:spPr>
              <a:xfrm>
                <a:off x="1293495" y="453390"/>
                <a:ext cx="123825" cy="253365"/>
              </a:xfrm>
              <a:custGeom>
                <a:avLst/>
                <a:gdLst>
                  <a:gd name="connsiteX0" fmla="*/ 0 w 123825"/>
                  <a:gd name="connsiteY0" fmla="*/ 0 h 253365"/>
                  <a:gd name="connsiteX1" fmla="*/ 3810 w 123825"/>
                  <a:gd name="connsiteY1" fmla="*/ 228600 h 253365"/>
                  <a:gd name="connsiteX2" fmla="*/ 68580 w 123825"/>
                  <a:gd name="connsiteY2" fmla="*/ 232410 h 253365"/>
                  <a:gd name="connsiteX3" fmla="*/ 121920 w 123825"/>
                  <a:gd name="connsiteY3" fmla="*/ 253365 h 253365"/>
                  <a:gd name="connsiteX4" fmla="*/ 123825 w 123825"/>
                  <a:gd name="connsiteY4" fmla="*/ 59055 h 253365"/>
                  <a:gd name="connsiteX5" fmla="*/ 87630 w 123825"/>
                  <a:gd name="connsiteY5" fmla="*/ 20955 h 253365"/>
                  <a:gd name="connsiteX6" fmla="*/ 0 w 123825"/>
                  <a:gd name="connsiteY6" fmla="*/ 0 h 25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253365">
                    <a:moveTo>
                      <a:pt x="0" y="0"/>
                    </a:moveTo>
                    <a:lnTo>
                      <a:pt x="3810" y="228600"/>
                    </a:lnTo>
                    <a:lnTo>
                      <a:pt x="68580" y="232410"/>
                    </a:lnTo>
                    <a:lnTo>
                      <a:pt x="121920" y="253365"/>
                    </a:lnTo>
                    <a:lnTo>
                      <a:pt x="123825" y="59055"/>
                    </a:lnTo>
                    <a:lnTo>
                      <a:pt x="87630" y="2095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20000"/>
                      <a:lumOff val="80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2" name="Freeform 701"/>
              <p:cNvSpPr/>
              <p:nvPr/>
            </p:nvSpPr>
            <p:spPr>
              <a:xfrm>
                <a:off x="1371600" y="520065"/>
                <a:ext cx="40005" cy="220980"/>
              </a:xfrm>
              <a:custGeom>
                <a:avLst/>
                <a:gdLst>
                  <a:gd name="connsiteX0" fmla="*/ 40005 w 40005"/>
                  <a:gd name="connsiteY0" fmla="*/ 0 h 220980"/>
                  <a:gd name="connsiteX1" fmla="*/ 40005 w 40005"/>
                  <a:gd name="connsiteY1" fmla="*/ 190500 h 220980"/>
                  <a:gd name="connsiteX2" fmla="*/ 3810 w 40005"/>
                  <a:gd name="connsiteY2" fmla="*/ 220980 h 220980"/>
                  <a:gd name="connsiteX3" fmla="*/ 0 w 40005"/>
                  <a:gd name="connsiteY3" fmla="*/ 47625 h 220980"/>
                  <a:gd name="connsiteX4" fmla="*/ 40005 w 40005"/>
                  <a:gd name="connsiteY4" fmla="*/ 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" h="220980">
                    <a:moveTo>
                      <a:pt x="40005" y="0"/>
                    </a:moveTo>
                    <a:lnTo>
                      <a:pt x="40005" y="190500"/>
                    </a:lnTo>
                    <a:lnTo>
                      <a:pt x="3810" y="220980"/>
                    </a:lnTo>
                    <a:lnTo>
                      <a:pt x="0" y="47625"/>
                    </a:lnTo>
                    <a:lnTo>
                      <a:pt x="40005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75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3" name="Freeform 702"/>
              <p:cNvSpPr/>
              <p:nvPr/>
            </p:nvSpPr>
            <p:spPr>
              <a:xfrm>
                <a:off x="1371600" y="569595"/>
                <a:ext cx="154305" cy="192405"/>
              </a:xfrm>
              <a:custGeom>
                <a:avLst/>
                <a:gdLst>
                  <a:gd name="connsiteX0" fmla="*/ 154305 w 154305"/>
                  <a:gd name="connsiteY0" fmla="*/ 41910 h 192405"/>
                  <a:gd name="connsiteX1" fmla="*/ 154305 w 154305"/>
                  <a:gd name="connsiteY1" fmla="*/ 192405 h 192405"/>
                  <a:gd name="connsiteX2" fmla="*/ 78105 w 154305"/>
                  <a:gd name="connsiteY2" fmla="*/ 192405 h 192405"/>
                  <a:gd name="connsiteX3" fmla="*/ 43815 w 154305"/>
                  <a:gd name="connsiteY3" fmla="*/ 190500 h 192405"/>
                  <a:gd name="connsiteX4" fmla="*/ 15240 w 154305"/>
                  <a:gd name="connsiteY4" fmla="*/ 179070 h 192405"/>
                  <a:gd name="connsiteX5" fmla="*/ 0 w 154305"/>
                  <a:gd name="connsiteY5" fmla="*/ 169545 h 192405"/>
                  <a:gd name="connsiteX6" fmla="*/ 1905 w 154305"/>
                  <a:gd name="connsiteY6" fmla="*/ 0 h 192405"/>
                  <a:gd name="connsiteX7" fmla="*/ 11430 w 154305"/>
                  <a:gd name="connsiteY7" fmla="*/ 17145 h 192405"/>
                  <a:gd name="connsiteX8" fmla="*/ 41910 w 154305"/>
                  <a:gd name="connsiteY8" fmla="*/ 38100 h 192405"/>
                  <a:gd name="connsiteX9" fmla="*/ 87630 w 154305"/>
                  <a:gd name="connsiteY9" fmla="*/ 41910 h 192405"/>
                  <a:gd name="connsiteX10" fmla="*/ 154305 w 154305"/>
                  <a:gd name="connsiteY10" fmla="*/ 41910 h 192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305" h="192405">
                    <a:moveTo>
                      <a:pt x="154305" y="41910"/>
                    </a:moveTo>
                    <a:lnTo>
                      <a:pt x="154305" y="192405"/>
                    </a:lnTo>
                    <a:lnTo>
                      <a:pt x="78105" y="192405"/>
                    </a:lnTo>
                    <a:lnTo>
                      <a:pt x="43815" y="190500"/>
                    </a:lnTo>
                    <a:lnTo>
                      <a:pt x="15240" y="179070"/>
                    </a:lnTo>
                    <a:lnTo>
                      <a:pt x="0" y="169545"/>
                    </a:lnTo>
                    <a:lnTo>
                      <a:pt x="1905" y="0"/>
                    </a:lnTo>
                    <a:lnTo>
                      <a:pt x="11430" y="17145"/>
                    </a:lnTo>
                    <a:lnTo>
                      <a:pt x="41910" y="38100"/>
                    </a:lnTo>
                    <a:lnTo>
                      <a:pt x="87630" y="41910"/>
                    </a:lnTo>
                    <a:lnTo>
                      <a:pt x="154305" y="41910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5000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40000"/>
                      <a:lumOff val="6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4" name="Arc 703"/>
              <p:cNvSpPr/>
              <p:nvPr/>
            </p:nvSpPr>
            <p:spPr>
              <a:xfrm>
                <a:off x="1202056" y="457200"/>
                <a:ext cx="211455" cy="114935"/>
              </a:xfrm>
              <a:prstGeom prst="arc">
                <a:avLst>
                  <a:gd name="adj1" fmla="val 16200000"/>
                  <a:gd name="adj2" fmla="val 1362815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5" name="Arc 704"/>
              <p:cNvSpPr/>
              <p:nvPr/>
            </p:nvSpPr>
            <p:spPr>
              <a:xfrm>
                <a:off x="1202056" y="685165"/>
                <a:ext cx="247649" cy="45719"/>
              </a:xfrm>
              <a:prstGeom prst="arc">
                <a:avLst>
                  <a:gd name="adj1" fmla="val 16200000"/>
                  <a:gd name="adj2" fmla="val 20083208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06" name="Straight Connector 705"/>
              <p:cNvCxnSpPr/>
              <p:nvPr/>
            </p:nvCxnSpPr>
            <p:spPr>
              <a:xfrm rot="5400000">
                <a:off x="1366998" y="561181"/>
                <a:ext cx="93028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707" name="Arc 706"/>
              <p:cNvSpPr/>
              <p:nvPr/>
            </p:nvSpPr>
            <p:spPr>
              <a:xfrm rot="10800000">
                <a:off x="1371601" y="533400"/>
                <a:ext cx="152399" cy="76200"/>
              </a:xfrm>
              <a:prstGeom prst="arc">
                <a:avLst>
                  <a:gd name="adj1" fmla="val 16200000"/>
                  <a:gd name="adj2" fmla="val 1774219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8" name="Arc 707"/>
              <p:cNvSpPr/>
              <p:nvPr/>
            </p:nvSpPr>
            <p:spPr>
              <a:xfrm rot="10800000">
                <a:off x="1371600" y="712469"/>
                <a:ext cx="152399" cy="49529"/>
              </a:xfrm>
              <a:prstGeom prst="arc">
                <a:avLst>
                  <a:gd name="adj1" fmla="val 15675288"/>
                  <a:gd name="adj2" fmla="val 90710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09" name="Straight Connector 708"/>
              <p:cNvCxnSpPr/>
              <p:nvPr/>
            </p:nvCxnSpPr>
            <p:spPr>
              <a:xfrm rot="5400000">
                <a:off x="1287783" y="651512"/>
                <a:ext cx="16764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502" name="Rectangle 501"/>
            <p:cNvSpPr/>
            <p:nvPr/>
          </p:nvSpPr>
          <p:spPr>
            <a:xfrm>
              <a:off x="3145536" y="2681535"/>
              <a:ext cx="1726948" cy="265684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3145536" y="3212904"/>
              <a:ext cx="1726948" cy="265684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3145536" y="3744272"/>
              <a:ext cx="1726948" cy="265684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3145536" y="4275641"/>
              <a:ext cx="1726948" cy="265684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3145536" y="4807010"/>
              <a:ext cx="1726948" cy="265684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7" name="TextBox 506"/>
            <p:cNvSpPr txBox="1"/>
            <p:nvPr/>
          </p:nvSpPr>
          <p:spPr>
            <a:xfrm flipH="1">
              <a:off x="1201614" y="2415851"/>
              <a:ext cx="185979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Yi-</a:t>
              </a:r>
              <a:r>
                <a:rPr kumimoji="0" lang="en-US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Qiang</a:t>
              </a:r>
              <a:r>
                <a:rPr kumimoji="0" lang="en-US" sz="1000" b="1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Chen</a:t>
              </a: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Anti-Cancer Compounds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8" name="TextBox 89"/>
            <p:cNvSpPr txBox="1"/>
            <p:nvPr/>
          </p:nvSpPr>
          <p:spPr>
            <a:xfrm flipH="1">
              <a:off x="1208554" y="3478588"/>
              <a:ext cx="185979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Ying Li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Carbon Capture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9" name="TextBox 508"/>
            <p:cNvSpPr txBox="1"/>
            <p:nvPr/>
          </p:nvSpPr>
          <p:spPr>
            <a:xfrm flipH="1">
              <a:off x="1208554" y="4009957"/>
              <a:ext cx="185979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Ethan Munson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Software </a:t>
              </a:r>
              <a:r>
                <a:rPr kumimoji="0" lang="en-US" sz="10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Devel</a:t>
              </a:r>
              <a:r>
                <a:rPr kumimoji="0" lang="en-US" sz="10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. Tools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0" name="TextBox 509"/>
            <p:cNvSpPr txBox="1"/>
            <p:nvPr/>
          </p:nvSpPr>
          <p:spPr>
            <a:xfrm flipH="1">
              <a:off x="1208554" y="1884482"/>
              <a:ext cx="185979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Joe Bockhorst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Liver</a:t>
              </a:r>
              <a:r>
                <a:rPr kumimoji="0" lang="en-US" sz="1000" b="0" i="1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Pathology Software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1" name="TextBox 510"/>
            <p:cNvSpPr txBox="1"/>
            <p:nvPr/>
          </p:nvSpPr>
          <p:spPr>
            <a:xfrm flipH="1">
              <a:off x="1208554" y="2949991"/>
              <a:ext cx="185979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Lian Li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Memory Storage Device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" name="TextBox 511"/>
            <p:cNvSpPr txBox="1"/>
            <p:nvPr/>
          </p:nvSpPr>
          <p:spPr>
            <a:xfrm flipH="1">
              <a:off x="1208554" y="4544097"/>
              <a:ext cx="185979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Michael Nosonovsky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i="1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Anti-fouling Coatings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13" name="Picture 1" descr="http://www.uwm.edu/CEAS/assets/images/Bockhorst82FAV4x6.jpg"/>
            <p:cNvPicPr>
              <a:picLocks noChangeAspect="1" noChangeArrowheads="1"/>
            </p:cNvPicPr>
            <p:nvPr/>
          </p:nvPicPr>
          <p:blipFill>
            <a:blip r:embed="rId9" cstate="print"/>
            <a:srcRect t="3333" b="30000"/>
            <a:stretch>
              <a:fillRect/>
            </a:stretch>
          </p:blipFill>
          <p:spPr bwMode="auto">
            <a:xfrm>
              <a:off x="754377" y="1874519"/>
              <a:ext cx="398767" cy="398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" name="TextBox 513"/>
            <p:cNvSpPr txBox="1"/>
            <p:nvPr/>
          </p:nvSpPr>
          <p:spPr>
            <a:xfrm flipH="1">
              <a:off x="1295711" y="5062731"/>
              <a:ext cx="185979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Jorg</a:t>
              </a:r>
              <a:r>
                <a:rPr kumimoji="0" lang="en-US" sz="1000" b="1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Woehl</a:t>
              </a: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Genetic Profiling Inst.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3145536" y="2150166"/>
              <a:ext cx="1726948" cy="265684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16" name="Straight Connector 515"/>
            <p:cNvCxnSpPr/>
            <p:nvPr/>
          </p:nvCxnSpPr>
          <p:spPr>
            <a:xfrm flipV="1">
              <a:off x="754377" y="2281900"/>
              <a:ext cx="2045771" cy="1109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517" name="Straight Connector 516"/>
            <p:cNvCxnSpPr/>
            <p:nvPr/>
          </p:nvCxnSpPr>
          <p:spPr>
            <a:xfrm rot="5400000">
              <a:off x="555114" y="2083744"/>
              <a:ext cx="398526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518" name="Straight Connector 517"/>
            <p:cNvCxnSpPr/>
            <p:nvPr/>
          </p:nvCxnSpPr>
          <p:spPr>
            <a:xfrm flipV="1">
              <a:off x="754377" y="2813270"/>
              <a:ext cx="2045771" cy="1109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519" name="Straight Connector 518"/>
            <p:cNvCxnSpPr/>
            <p:nvPr/>
          </p:nvCxnSpPr>
          <p:spPr>
            <a:xfrm>
              <a:off x="754377" y="2415851"/>
              <a:ext cx="2014222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520" name="Straight Connector 519"/>
            <p:cNvCxnSpPr/>
            <p:nvPr/>
          </p:nvCxnSpPr>
          <p:spPr>
            <a:xfrm rot="5400000">
              <a:off x="555114" y="2615114"/>
              <a:ext cx="398526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521" name="Straight Connector 520"/>
            <p:cNvCxnSpPr/>
            <p:nvPr/>
          </p:nvCxnSpPr>
          <p:spPr>
            <a:xfrm flipV="1">
              <a:off x="754377" y="3344639"/>
              <a:ext cx="2045771" cy="1109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522" name="Straight Connector 521"/>
            <p:cNvCxnSpPr/>
            <p:nvPr/>
          </p:nvCxnSpPr>
          <p:spPr>
            <a:xfrm>
              <a:off x="754377" y="2947219"/>
              <a:ext cx="2014222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523" name="Straight Connector 522"/>
            <p:cNvCxnSpPr/>
            <p:nvPr/>
          </p:nvCxnSpPr>
          <p:spPr>
            <a:xfrm rot="5400000">
              <a:off x="555114" y="3146483"/>
              <a:ext cx="398526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524" name="Straight Connector 523"/>
            <p:cNvCxnSpPr/>
            <p:nvPr/>
          </p:nvCxnSpPr>
          <p:spPr>
            <a:xfrm flipV="1">
              <a:off x="754377" y="3876007"/>
              <a:ext cx="2045771" cy="1109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525" name="Straight Connector 524"/>
            <p:cNvCxnSpPr/>
            <p:nvPr/>
          </p:nvCxnSpPr>
          <p:spPr>
            <a:xfrm>
              <a:off x="754377" y="3478588"/>
              <a:ext cx="2014222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526" name="Straight Connector 525"/>
            <p:cNvCxnSpPr/>
            <p:nvPr/>
          </p:nvCxnSpPr>
          <p:spPr>
            <a:xfrm rot="5400000">
              <a:off x="555114" y="3677851"/>
              <a:ext cx="398526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527" name="Straight Connector 526"/>
            <p:cNvCxnSpPr/>
            <p:nvPr/>
          </p:nvCxnSpPr>
          <p:spPr>
            <a:xfrm flipV="1">
              <a:off x="754377" y="4407376"/>
              <a:ext cx="2045771" cy="1109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528" name="Straight Connector 527"/>
            <p:cNvCxnSpPr/>
            <p:nvPr/>
          </p:nvCxnSpPr>
          <p:spPr>
            <a:xfrm>
              <a:off x="754377" y="4009957"/>
              <a:ext cx="2014222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529" name="Straight Connector 528"/>
            <p:cNvCxnSpPr/>
            <p:nvPr/>
          </p:nvCxnSpPr>
          <p:spPr>
            <a:xfrm rot="5400000">
              <a:off x="555114" y="4209220"/>
              <a:ext cx="398526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530" name="Straight Connector 529"/>
            <p:cNvCxnSpPr/>
            <p:nvPr/>
          </p:nvCxnSpPr>
          <p:spPr>
            <a:xfrm flipV="1">
              <a:off x="754377" y="4938745"/>
              <a:ext cx="2045771" cy="1109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531" name="Straight Connector 530"/>
            <p:cNvCxnSpPr/>
            <p:nvPr/>
          </p:nvCxnSpPr>
          <p:spPr>
            <a:xfrm>
              <a:off x="754377" y="4541325"/>
              <a:ext cx="2014222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532" name="Straight Connector 531"/>
            <p:cNvCxnSpPr/>
            <p:nvPr/>
          </p:nvCxnSpPr>
          <p:spPr>
            <a:xfrm rot="5400000">
              <a:off x="555114" y="4740589"/>
              <a:ext cx="398526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533" name="Straight Connector 532"/>
            <p:cNvCxnSpPr/>
            <p:nvPr/>
          </p:nvCxnSpPr>
          <p:spPr>
            <a:xfrm flipV="1">
              <a:off x="754377" y="5470113"/>
              <a:ext cx="2045771" cy="1109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534" name="Straight Connector 533"/>
            <p:cNvCxnSpPr/>
            <p:nvPr/>
          </p:nvCxnSpPr>
          <p:spPr>
            <a:xfrm>
              <a:off x="754377" y="5072694"/>
              <a:ext cx="2014222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535" name="Straight Connector 534"/>
            <p:cNvCxnSpPr/>
            <p:nvPr/>
          </p:nvCxnSpPr>
          <p:spPr>
            <a:xfrm rot="5400000">
              <a:off x="555114" y="5271957"/>
              <a:ext cx="398526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536" name="Straight Connector 535"/>
            <p:cNvCxnSpPr/>
            <p:nvPr/>
          </p:nvCxnSpPr>
          <p:spPr>
            <a:xfrm>
              <a:off x="3012694" y="2415851"/>
              <a:ext cx="185979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537" name="Straight Connector 536"/>
            <p:cNvCxnSpPr/>
            <p:nvPr/>
          </p:nvCxnSpPr>
          <p:spPr>
            <a:xfrm>
              <a:off x="3012694" y="2150166"/>
              <a:ext cx="185979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538" name="Straight Connector 537"/>
            <p:cNvCxnSpPr/>
            <p:nvPr/>
          </p:nvCxnSpPr>
          <p:spPr>
            <a:xfrm>
              <a:off x="3012694" y="2681535"/>
              <a:ext cx="185979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539" name="Straight Connector 538"/>
            <p:cNvCxnSpPr/>
            <p:nvPr/>
          </p:nvCxnSpPr>
          <p:spPr>
            <a:xfrm>
              <a:off x="3012694" y="2947219"/>
              <a:ext cx="185979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540" name="Straight Connector 539"/>
            <p:cNvCxnSpPr/>
            <p:nvPr/>
          </p:nvCxnSpPr>
          <p:spPr>
            <a:xfrm>
              <a:off x="3012694" y="3212904"/>
              <a:ext cx="185979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541" name="Straight Connector 540"/>
            <p:cNvCxnSpPr/>
            <p:nvPr/>
          </p:nvCxnSpPr>
          <p:spPr>
            <a:xfrm>
              <a:off x="3012694" y="3478588"/>
              <a:ext cx="185979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542" name="Straight Connector 541"/>
            <p:cNvCxnSpPr/>
            <p:nvPr/>
          </p:nvCxnSpPr>
          <p:spPr>
            <a:xfrm>
              <a:off x="3012694" y="3744272"/>
              <a:ext cx="185979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543" name="Straight Connector 542"/>
            <p:cNvCxnSpPr/>
            <p:nvPr/>
          </p:nvCxnSpPr>
          <p:spPr>
            <a:xfrm>
              <a:off x="3012694" y="4009957"/>
              <a:ext cx="185979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544" name="Straight Connector 543"/>
            <p:cNvCxnSpPr/>
            <p:nvPr/>
          </p:nvCxnSpPr>
          <p:spPr>
            <a:xfrm>
              <a:off x="3012694" y="4275641"/>
              <a:ext cx="185979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545" name="Straight Connector 544"/>
            <p:cNvCxnSpPr/>
            <p:nvPr/>
          </p:nvCxnSpPr>
          <p:spPr>
            <a:xfrm>
              <a:off x="3012694" y="4541325"/>
              <a:ext cx="185979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546" name="Straight Connector 545"/>
            <p:cNvCxnSpPr/>
            <p:nvPr/>
          </p:nvCxnSpPr>
          <p:spPr>
            <a:xfrm>
              <a:off x="3012694" y="4807010"/>
              <a:ext cx="185979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547" name="Straight Connector 546"/>
            <p:cNvCxnSpPr/>
            <p:nvPr/>
          </p:nvCxnSpPr>
          <p:spPr>
            <a:xfrm>
              <a:off x="3012694" y="5072694"/>
              <a:ext cx="185979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sp>
          <p:nvSpPr>
            <p:cNvPr id="548" name="Can 547"/>
            <p:cNvSpPr/>
            <p:nvPr/>
          </p:nvSpPr>
          <p:spPr>
            <a:xfrm>
              <a:off x="3012694" y="4132836"/>
              <a:ext cx="149681" cy="408490"/>
            </a:xfrm>
            <a:prstGeom prst="can">
              <a:avLst/>
            </a:prstGeom>
            <a:gradFill>
              <a:gsLst>
                <a:gs pos="0">
                  <a:srgbClr val="FFCC00"/>
                </a:gs>
                <a:gs pos="50000">
                  <a:sysClr val="window" lastClr="FFFFFF"/>
                </a:gs>
                <a:gs pos="100000">
                  <a:srgbClr val="FFCC00"/>
                </a:gs>
              </a:gsLst>
              <a:lin ang="0" scaled="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9" name="Can 548"/>
            <p:cNvSpPr/>
            <p:nvPr/>
          </p:nvSpPr>
          <p:spPr>
            <a:xfrm>
              <a:off x="3012694" y="3601467"/>
              <a:ext cx="149681" cy="408490"/>
            </a:xfrm>
            <a:prstGeom prst="can">
              <a:avLst/>
            </a:prstGeom>
            <a:gradFill>
              <a:gsLst>
                <a:gs pos="0">
                  <a:srgbClr val="FFCC00"/>
                </a:gs>
                <a:gs pos="50000">
                  <a:sysClr val="window" lastClr="FFFFFF"/>
                </a:gs>
                <a:gs pos="100000">
                  <a:srgbClr val="FFCC00"/>
                </a:gs>
              </a:gsLst>
              <a:lin ang="0" scaled="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0" name="Can 549"/>
            <p:cNvSpPr/>
            <p:nvPr/>
          </p:nvSpPr>
          <p:spPr>
            <a:xfrm>
              <a:off x="3012694" y="3070098"/>
              <a:ext cx="149681" cy="408490"/>
            </a:xfrm>
            <a:prstGeom prst="can">
              <a:avLst/>
            </a:prstGeom>
            <a:gradFill>
              <a:gsLst>
                <a:gs pos="0">
                  <a:srgbClr val="FFCC00"/>
                </a:gs>
                <a:gs pos="50000">
                  <a:sysClr val="window" lastClr="FFFFFF"/>
                </a:gs>
                <a:gs pos="100000">
                  <a:srgbClr val="FFCC00"/>
                </a:gs>
              </a:gsLst>
              <a:lin ang="0" scaled="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1" name="Can 550"/>
            <p:cNvSpPr/>
            <p:nvPr/>
          </p:nvSpPr>
          <p:spPr>
            <a:xfrm>
              <a:off x="3012694" y="2538730"/>
              <a:ext cx="149681" cy="408490"/>
            </a:xfrm>
            <a:prstGeom prst="can">
              <a:avLst/>
            </a:prstGeom>
            <a:gradFill>
              <a:gsLst>
                <a:gs pos="0">
                  <a:srgbClr val="FFCC00"/>
                </a:gs>
                <a:gs pos="50000">
                  <a:sysClr val="window" lastClr="FFFFFF"/>
                </a:gs>
                <a:gs pos="100000">
                  <a:srgbClr val="FFCC00"/>
                </a:gs>
              </a:gsLst>
              <a:lin ang="0" scaled="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2" name="Can 551"/>
            <p:cNvSpPr/>
            <p:nvPr/>
          </p:nvSpPr>
          <p:spPr>
            <a:xfrm>
              <a:off x="3012694" y="4664204"/>
              <a:ext cx="149681" cy="408490"/>
            </a:xfrm>
            <a:prstGeom prst="can">
              <a:avLst/>
            </a:prstGeom>
            <a:gradFill>
              <a:gsLst>
                <a:gs pos="0">
                  <a:srgbClr val="FFCC00"/>
                </a:gs>
                <a:gs pos="50000">
                  <a:sysClr val="window" lastClr="FFFFFF"/>
                </a:gs>
                <a:gs pos="100000">
                  <a:srgbClr val="FFCC00"/>
                </a:gs>
              </a:gsLst>
              <a:lin ang="0" scaled="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3" name="Can 552"/>
            <p:cNvSpPr/>
            <p:nvPr/>
          </p:nvSpPr>
          <p:spPr>
            <a:xfrm>
              <a:off x="3012694" y="2007361"/>
              <a:ext cx="149681" cy="408490"/>
            </a:xfrm>
            <a:prstGeom prst="can">
              <a:avLst/>
            </a:prstGeom>
            <a:gradFill>
              <a:gsLst>
                <a:gs pos="0">
                  <a:srgbClr val="FFCC00"/>
                </a:gs>
                <a:gs pos="50000">
                  <a:sysClr val="window" lastClr="FFFFFF"/>
                </a:gs>
                <a:gs pos="100000">
                  <a:srgbClr val="FFCC00"/>
                </a:gs>
              </a:gsLst>
              <a:lin ang="0" scaled="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54" name="Straight Connector 553"/>
            <p:cNvCxnSpPr/>
            <p:nvPr/>
          </p:nvCxnSpPr>
          <p:spPr>
            <a:xfrm>
              <a:off x="754377" y="1884480"/>
              <a:ext cx="2014222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555" name="Straight Connector 554"/>
            <p:cNvCxnSpPr/>
            <p:nvPr/>
          </p:nvCxnSpPr>
          <p:spPr>
            <a:xfrm>
              <a:off x="3012694" y="5604063"/>
              <a:ext cx="185979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sp>
          <p:nvSpPr>
            <p:cNvPr id="556" name="Can 555"/>
            <p:cNvSpPr/>
            <p:nvPr/>
          </p:nvSpPr>
          <p:spPr>
            <a:xfrm>
              <a:off x="3012694" y="5195573"/>
              <a:ext cx="149681" cy="408490"/>
            </a:xfrm>
            <a:prstGeom prst="can">
              <a:avLst/>
            </a:prstGeom>
            <a:gradFill>
              <a:gsLst>
                <a:gs pos="0">
                  <a:srgbClr val="FFCC00"/>
                </a:gs>
                <a:gs pos="50000">
                  <a:sysClr val="window" lastClr="FFFFFF"/>
                </a:gs>
                <a:gs pos="100000">
                  <a:srgbClr val="FFCC00"/>
                </a:gs>
              </a:gsLst>
              <a:lin ang="0" scaled="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7" name="Rectangle 556"/>
            <p:cNvSpPr/>
            <p:nvPr/>
          </p:nvSpPr>
          <p:spPr>
            <a:xfrm>
              <a:off x="3145536" y="5859784"/>
              <a:ext cx="1726948" cy="265684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58" name="Straight Connector 557"/>
            <p:cNvCxnSpPr/>
            <p:nvPr/>
          </p:nvCxnSpPr>
          <p:spPr>
            <a:xfrm>
              <a:off x="3012694" y="5859784"/>
              <a:ext cx="185979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sp>
          <p:nvSpPr>
            <p:cNvPr id="559" name="Rectangle 558"/>
            <p:cNvSpPr/>
            <p:nvPr/>
          </p:nvSpPr>
          <p:spPr>
            <a:xfrm flipH="1">
              <a:off x="1152903" y="5594099"/>
              <a:ext cx="1627316" cy="398526"/>
            </a:xfrm>
            <a:prstGeom prst="rect">
              <a:avLst/>
            </a:prstGeom>
            <a:gradFill>
              <a:gsLst>
                <a:gs pos="0">
                  <a:srgbClr val="4F81BD">
                    <a:lumMod val="20000"/>
                    <a:lumOff val="80000"/>
                  </a:srgbClr>
                </a:gs>
                <a:gs pos="45000">
                  <a:srgbClr val="4F81BD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0" name="Freeform 559"/>
            <p:cNvSpPr/>
            <p:nvPr/>
          </p:nvSpPr>
          <p:spPr>
            <a:xfrm>
              <a:off x="2743688" y="5587457"/>
              <a:ext cx="215869" cy="441700"/>
            </a:xfrm>
            <a:custGeom>
              <a:avLst/>
              <a:gdLst>
                <a:gd name="connsiteX0" fmla="*/ 0 w 123825"/>
                <a:gd name="connsiteY0" fmla="*/ 0 h 253365"/>
                <a:gd name="connsiteX1" fmla="*/ 3810 w 123825"/>
                <a:gd name="connsiteY1" fmla="*/ 228600 h 253365"/>
                <a:gd name="connsiteX2" fmla="*/ 68580 w 123825"/>
                <a:gd name="connsiteY2" fmla="*/ 232410 h 253365"/>
                <a:gd name="connsiteX3" fmla="*/ 121920 w 123825"/>
                <a:gd name="connsiteY3" fmla="*/ 253365 h 253365"/>
                <a:gd name="connsiteX4" fmla="*/ 123825 w 123825"/>
                <a:gd name="connsiteY4" fmla="*/ 59055 h 253365"/>
                <a:gd name="connsiteX5" fmla="*/ 87630 w 123825"/>
                <a:gd name="connsiteY5" fmla="*/ 20955 h 253365"/>
                <a:gd name="connsiteX6" fmla="*/ 0 w 123825"/>
                <a:gd name="connsiteY6" fmla="*/ 0 h 25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53365">
                  <a:moveTo>
                    <a:pt x="0" y="0"/>
                  </a:moveTo>
                  <a:lnTo>
                    <a:pt x="3810" y="228600"/>
                  </a:lnTo>
                  <a:lnTo>
                    <a:pt x="68580" y="232410"/>
                  </a:lnTo>
                  <a:lnTo>
                    <a:pt x="121920" y="253365"/>
                  </a:lnTo>
                  <a:lnTo>
                    <a:pt x="123825" y="59055"/>
                  </a:lnTo>
                  <a:lnTo>
                    <a:pt x="87630" y="2095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4F81BD">
                    <a:lumMod val="20000"/>
                    <a:lumOff val="80000"/>
                  </a:srgbClr>
                </a:gs>
                <a:gs pos="100000">
                  <a:srgbClr val="4F81BD">
                    <a:lumMod val="60000"/>
                    <a:lumOff val="40000"/>
                  </a:srgbClr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1" name="Freeform 560"/>
            <p:cNvSpPr/>
            <p:nvPr/>
          </p:nvSpPr>
          <p:spPr>
            <a:xfrm>
              <a:off x="2879851" y="5703694"/>
              <a:ext cx="69742" cy="385242"/>
            </a:xfrm>
            <a:custGeom>
              <a:avLst/>
              <a:gdLst>
                <a:gd name="connsiteX0" fmla="*/ 40005 w 40005"/>
                <a:gd name="connsiteY0" fmla="*/ 0 h 220980"/>
                <a:gd name="connsiteX1" fmla="*/ 40005 w 40005"/>
                <a:gd name="connsiteY1" fmla="*/ 190500 h 220980"/>
                <a:gd name="connsiteX2" fmla="*/ 3810 w 40005"/>
                <a:gd name="connsiteY2" fmla="*/ 220980 h 220980"/>
                <a:gd name="connsiteX3" fmla="*/ 0 w 40005"/>
                <a:gd name="connsiteY3" fmla="*/ 47625 h 220980"/>
                <a:gd name="connsiteX4" fmla="*/ 40005 w 40005"/>
                <a:gd name="connsiteY4" fmla="*/ 0 h 22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05" h="220980">
                  <a:moveTo>
                    <a:pt x="40005" y="0"/>
                  </a:moveTo>
                  <a:lnTo>
                    <a:pt x="40005" y="190500"/>
                  </a:lnTo>
                  <a:lnTo>
                    <a:pt x="3810" y="220980"/>
                  </a:lnTo>
                  <a:lnTo>
                    <a:pt x="0" y="47625"/>
                  </a:lnTo>
                  <a:lnTo>
                    <a:pt x="40005" y="0"/>
                  </a:lnTo>
                  <a:close/>
                </a:path>
              </a:pathLst>
            </a:custGeom>
            <a:gradFill>
              <a:gsLst>
                <a:gs pos="0">
                  <a:srgbClr val="4F81BD">
                    <a:lumMod val="40000"/>
                    <a:lumOff val="60000"/>
                  </a:srgbClr>
                </a:gs>
                <a:gs pos="100000">
                  <a:srgbClr val="4F81BD">
                    <a:lumMod val="75000"/>
                  </a:srgbClr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2" name="Freeform 561"/>
            <p:cNvSpPr/>
            <p:nvPr/>
          </p:nvSpPr>
          <p:spPr>
            <a:xfrm>
              <a:off x="2879851" y="5790042"/>
              <a:ext cx="269005" cy="335426"/>
            </a:xfrm>
            <a:custGeom>
              <a:avLst/>
              <a:gdLst>
                <a:gd name="connsiteX0" fmla="*/ 154305 w 154305"/>
                <a:gd name="connsiteY0" fmla="*/ 41910 h 192405"/>
                <a:gd name="connsiteX1" fmla="*/ 154305 w 154305"/>
                <a:gd name="connsiteY1" fmla="*/ 192405 h 192405"/>
                <a:gd name="connsiteX2" fmla="*/ 78105 w 154305"/>
                <a:gd name="connsiteY2" fmla="*/ 192405 h 192405"/>
                <a:gd name="connsiteX3" fmla="*/ 43815 w 154305"/>
                <a:gd name="connsiteY3" fmla="*/ 190500 h 192405"/>
                <a:gd name="connsiteX4" fmla="*/ 15240 w 154305"/>
                <a:gd name="connsiteY4" fmla="*/ 179070 h 192405"/>
                <a:gd name="connsiteX5" fmla="*/ 0 w 154305"/>
                <a:gd name="connsiteY5" fmla="*/ 169545 h 192405"/>
                <a:gd name="connsiteX6" fmla="*/ 1905 w 154305"/>
                <a:gd name="connsiteY6" fmla="*/ 0 h 192405"/>
                <a:gd name="connsiteX7" fmla="*/ 11430 w 154305"/>
                <a:gd name="connsiteY7" fmla="*/ 17145 h 192405"/>
                <a:gd name="connsiteX8" fmla="*/ 41910 w 154305"/>
                <a:gd name="connsiteY8" fmla="*/ 38100 h 192405"/>
                <a:gd name="connsiteX9" fmla="*/ 87630 w 154305"/>
                <a:gd name="connsiteY9" fmla="*/ 41910 h 192405"/>
                <a:gd name="connsiteX10" fmla="*/ 154305 w 154305"/>
                <a:gd name="connsiteY10" fmla="*/ 41910 h 19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305" h="192405">
                  <a:moveTo>
                    <a:pt x="154305" y="41910"/>
                  </a:moveTo>
                  <a:lnTo>
                    <a:pt x="154305" y="192405"/>
                  </a:lnTo>
                  <a:lnTo>
                    <a:pt x="78105" y="192405"/>
                  </a:lnTo>
                  <a:lnTo>
                    <a:pt x="43815" y="190500"/>
                  </a:lnTo>
                  <a:lnTo>
                    <a:pt x="15240" y="179070"/>
                  </a:lnTo>
                  <a:lnTo>
                    <a:pt x="0" y="169545"/>
                  </a:lnTo>
                  <a:lnTo>
                    <a:pt x="1905" y="0"/>
                  </a:lnTo>
                  <a:lnTo>
                    <a:pt x="11430" y="17145"/>
                  </a:lnTo>
                  <a:lnTo>
                    <a:pt x="41910" y="38100"/>
                  </a:lnTo>
                  <a:lnTo>
                    <a:pt x="87630" y="41910"/>
                  </a:lnTo>
                  <a:lnTo>
                    <a:pt x="154305" y="41910"/>
                  </a:ln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50000">
                  <a:srgbClr val="4F81BD">
                    <a:lumMod val="40000"/>
                    <a:lumOff val="60000"/>
                  </a:srgbClr>
                </a:gs>
                <a:gs pos="100000">
                  <a:srgbClr val="4F81BD">
                    <a:lumMod val="40000"/>
                    <a:lumOff val="60000"/>
                  </a:srgbClr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3" name="Arc 562"/>
            <p:cNvSpPr/>
            <p:nvPr/>
          </p:nvSpPr>
          <p:spPr>
            <a:xfrm>
              <a:off x="2584279" y="5594099"/>
              <a:ext cx="368637" cy="200370"/>
            </a:xfrm>
            <a:prstGeom prst="arc">
              <a:avLst>
                <a:gd name="adj1" fmla="val 16200000"/>
                <a:gd name="adj2" fmla="val 1362815"/>
              </a:avLst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4" name="Arc 563"/>
            <p:cNvSpPr/>
            <p:nvPr/>
          </p:nvSpPr>
          <p:spPr>
            <a:xfrm>
              <a:off x="2584279" y="5991519"/>
              <a:ext cx="431735" cy="79704"/>
            </a:xfrm>
            <a:prstGeom prst="arc">
              <a:avLst>
                <a:gd name="adj1" fmla="val 16200000"/>
                <a:gd name="adj2" fmla="val 20083208"/>
              </a:avLst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65" name="Straight Connector 564"/>
            <p:cNvCxnSpPr/>
            <p:nvPr/>
          </p:nvCxnSpPr>
          <p:spPr>
            <a:xfrm rot="5400000">
              <a:off x="2871829" y="5775373"/>
              <a:ext cx="162179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sp>
          <p:nvSpPr>
            <p:cNvPr id="566" name="Arc 565"/>
            <p:cNvSpPr/>
            <p:nvPr/>
          </p:nvSpPr>
          <p:spPr>
            <a:xfrm rot="10800000">
              <a:off x="2879853" y="5726942"/>
              <a:ext cx="265683" cy="132842"/>
            </a:xfrm>
            <a:prstGeom prst="arc">
              <a:avLst>
                <a:gd name="adj1" fmla="val 16200000"/>
                <a:gd name="adj2" fmla="val 1774219"/>
              </a:avLst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7" name="Arc 566"/>
            <p:cNvSpPr/>
            <p:nvPr/>
          </p:nvSpPr>
          <p:spPr>
            <a:xfrm rot="10800000">
              <a:off x="2879851" y="6039119"/>
              <a:ext cx="265683" cy="86346"/>
            </a:xfrm>
            <a:prstGeom prst="arc">
              <a:avLst>
                <a:gd name="adj1" fmla="val 15675288"/>
                <a:gd name="adj2" fmla="val 90710"/>
              </a:avLst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68" name="Straight Connector 567"/>
            <p:cNvCxnSpPr/>
            <p:nvPr/>
          </p:nvCxnSpPr>
          <p:spPr>
            <a:xfrm rot="5400000">
              <a:off x="2733730" y="5932850"/>
              <a:ext cx="292254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sp>
          <p:nvSpPr>
            <p:cNvPr id="569" name="TextBox 568"/>
            <p:cNvSpPr txBox="1"/>
            <p:nvPr/>
          </p:nvSpPr>
          <p:spPr>
            <a:xfrm flipH="1">
              <a:off x="1208554" y="5594099"/>
              <a:ext cx="185979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Ching-Hong</a:t>
              </a:r>
              <a:r>
                <a:rPr kumimoji="0" lang="en-US" sz="1000" b="1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Yang</a:t>
              </a: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Innovative Antibiotics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70" name="Straight Connector 569"/>
            <p:cNvCxnSpPr/>
            <p:nvPr/>
          </p:nvCxnSpPr>
          <p:spPr>
            <a:xfrm flipV="1">
              <a:off x="754377" y="5991519"/>
              <a:ext cx="2045771" cy="1109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571" name="Straight Connector 570"/>
            <p:cNvCxnSpPr/>
            <p:nvPr/>
          </p:nvCxnSpPr>
          <p:spPr>
            <a:xfrm>
              <a:off x="754377" y="5594099"/>
              <a:ext cx="2014222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572" name="Straight Connector 571"/>
            <p:cNvCxnSpPr/>
            <p:nvPr/>
          </p:nvCxnSpPr>
          <p:spPr>
            <a:xfrm rot="5400000">
              <a:off x="555114" y="5793363"/>
              <a:ext cx="398526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573" name="Straight Connector 572"/>
            <p:cNvCxnSpPr/>
            <p:nvPr/>
          </p:nvCxnSpPr>
          <p:spPr>
            <a:xfrm>
              <a:off x="3012694" y="5594099"/>
              <a:ext cx="185979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574" name="Straight Connector 573"/>
            <p:cNvCxnSpPr/>
            <p:nvPr/>
          </p:nvCxnSpPr>
          <p:spPr>
            <a:xfrm>
              <a:off x="3012694" y="6125468"/>
              <a:ext cx="185979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sp>
          <p:nvSpPr>
            <p:cNvPr id="575" name="Can 574"/>
            <p:cNvSpPr/>
            <p:nvPr/>
          </p:nvSpPr>
          <p:spPr>
            <a:xfrm>
              <a:off x="3012694" y="5716978"/>
              <a:ext cx="149681" cy="408490"/>
            </a:xfrm>
            <a:prstGeom prst="can">
              <a:avLst/>
            </a:prstGeom>
            <a:gradFill>
              <a:gsLst>
                <a:gs pos="0">
                  <a:srgbClr val="FFCC00"/>
                </a:gs>
                <a:gs pos="50000">
                  <a:sysClr val="window" lastClr="FFFFFF"/>
                </a:gs>
                <a:gs pos="100000">
                  <a:srgbClr val="FFCC00"/>
                </a:gs>
              </a:gsLst>
              <a:lin ang="0" scaled="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82" name="Group 2408"/>
            <p:cNvGrpSpPr/>
            <p:nvPr/>
          </p:nvGrpSpPr>
          <p:grpSpPr>
            <a:xfrm>
              <a:off x="5015289" y="6036907"/>
              <a:ext cx="189964" cy="265684"/>
              <a:chOff x="1524000" y="8229600"/>
              <a:chExt cx="544830" cy="762000"/>
            </a:xfrm>
          </p:grpSpPr>
          <p:sp>
            <p:nvSpPr>
              <p:cNvPr id="675" name="Folded Corner 674"/>
              <p:cNvSpPr/>
              <p:nvPr/>
            </p:nvSpPr>
            <p:spPr>
              <a:xfrm>
                <a:off x="1524000" y="8229600"/>
                <a:ext cx="544830" cy="762000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76" name="Group 2410"/>
              <p:cNvGrpSpPr/>
              <p:nvPr/>
            </p:nvGrpSpPr>
            <p:grpSpPr>
              <a:xfrm>
                <a:off x="1614715" y="83203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697" name="Straight Connector 696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98" name="Straight Connector 697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99" name="Straight Connector 698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700" name="Straight Connector 699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grpSp>
            <p:nvGrpSpPr>
              <p:cNvPr id="677" name="Group 2411"/>
              <p:cNvGrpSpPr/>
              <p:nvPr/>
            </p:nvGrpSpPr>
            <p:grpSpPr>
              <a:xfrm>
                <a:off x="1614715" y="83965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693" name="Straight Connector 692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94" name="Straight Connector 693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95" name="Straight Connector 694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96" name="Straight Connector 695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sp>
            <p:nvSpPr>
              <p:cNvPr id="678" name="Rectangle 677"/>
              <p:cNvSpPr/>
              <p:nvPr/>
            </p:nvSpPr>
            <p:spPr>
              <a:xfrm>
                <a:off x="1809750" y="8416290"/>
                <a:ext cx="171450" cy="11811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79" name="Group 2413"/>
              <p:cNvGrpSpPr/>
              <p:nvPr/>
            </p:nvGrpSpPr>
            <p:grpSpPr>
              <a:xfrm>
                <a:off x="1809750" y="8320315"/>
                <a:ext cx="171450" cy="61685"/>
                <a:chOff x="852714" y="8320315"/>
                <a:chExt cx="362857" cy="61685"/>
              </a:xfrm>
            </p:grpSpPr>
            <p:cxnSp>
              <p:nvCxnSpPr>
                <p:cNvPr id="689" name="Straight Connector 688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90" name="Straight Connector 689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91" name="Straight Connector 690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92" name="Straight Connector 691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grpSp>
            <p:nvGrpSpPr>
              <p:cNvPr id="680" name="Group 2414"/>
              <p:cNvGrpSpPr/>
              <p:nvPr/>
            </p:nvGrpSpPr>
            <p:grpSpPr>
              <a:xfrm>
                <a:off x="1614715" y="8458200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685" name="Straight Connector 684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86" name="Straight Connector 685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87" name="Straight Connector 686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88" name="Straight Connector 687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sp>
            <p:nvSpPr>
              <p:cNvPr id="681" name="Rectangle 680"/>
              <p:cNvSpPr/>
              <p:nvPr/>
            </p:nvSpPr>
            <p:spPr>
              <a:xfrm>
                <a:off x="1600200" y="861060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1600200" y="871728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1838325" y="864489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4" name="Flowchart: Magnetic Disk 683"/>
              <p:cNvSpPr/>
              <p:nvPr/>
            </p:nvSpPr>
            <p:spPr>
              <a:xfrm>
                <a:off x="1765934" y="8755380"/>
                <a:ext cx="131445" cy="152400"/>
              </a:xfrm>
              <a:prstGeom prst="flowChartMagneticDisk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83" name="TextBox 582"/>
            <p:cNvSpPr txBox="1"/>
            <p:nvPr/>
          </p:nvSpPr>
          <p:spPr>
            <a:xfrm>
              <a:off x="5357361" y="6079111"/>
              <a:ext cx="810337" cy="2462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Related patent</a:t>
              </a:r>
              <a:r>
                <a:rPr kumimoji="0" lang="en-US" sz="800" b="1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applications (2)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84" name="Group 2408"/>
            <p:cNvGrpSpPr/>
            <p:nvPr/>
          </p:nvGrpSpPr>
          <p:grpSpPr>
            <a:xfrm>
              <a:off x="5081710" y="6107756"/>
              <a:ext cx="189964" cy="265684"/>
              <a:chOff x="1524000" y="8229600"/>
              <a:chExt cx="544830" cy="762000"/>
            </a:xfrm>
          </p:grpSpPr>
          <p:sp>
            <p:nvSpPr>
              <p:cNvPr id="649" name="Folded Corner 648"/>
              <p:cNvSpPr/>
              <p:nvPr/>
            </p:nvSpPr>
            <p:spPr>
              <a:xfrm>
                <a:off x="1524000" y="8229600"/>
                <a:ext cx="544830" cy="762000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50" name="Group 2410"/>
              <p:cNvGrpSpPr/>
              <p:nvPr/>
            </p:nvGrpSpPr>
            <p:grpSpPr>
              <a:xfrm>
                <a:off x="1614715" y="83203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671" name="Straight Connector 670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72" name="Straight Connector 671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73" name="Straight Connector 672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74" name="Straight Connector 673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grpSp>
            <p:nvGrpSpPr>
              <p:cNvPr id="651" name="Group 2411"/>
              <p:cNvGrpSpPr/>
              <p:nvPr/>
            </p:nvGrpSpPr>
            <p:grpSpPr>
              <a:xfrm>
                <a:off x="1614715" y="83965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667" name="Straight Connector 666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68" name="Straight Connector 667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69" name="Straight Connector 668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70" name="Straight Connector 669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sp>
            <p:nvSpPr>
              <p:cNvPr id="652" name="Rectangle 651"/>
              <p:cNvSpPr/>
              <p:nvPr/>
            </p:nvSpPr>
            <p:spPr>
              <a:xfrm>
                <a:off x="1809750" y="8416290"/>
                <a:ext cx="171450" cy="11811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53" name="Group 2413"/>
              <p:cNvGrpSpPr/>
              <p:nvPr/>
            </p:nvGrpSpPr>
            <p:grpSpPr>
              <a:xfrm>
                <a:off x="1809750" y="8320315"/>
                <a:ext cx="171450" cy="61685"/>
                <a:chOff x="852714" y="8320315"/>
                <a:chExt cx="362857" cy="61685"/>
              </a:xfrm>
            </p:grpSpPr>
            <p:cxnSp>
              <p:nvCxnSpPr>
                <p:cNvPr id="663" name="Straight Connector 662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64" name="Straight Connector 663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65" name="Straight Connector 664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66" name="Straight Connector 665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grpSp>
            <p:nvGrpSpPr>
              <p:cNvPr id="654" name="Group 2414"/>
              <p:cNvGrpSpPr/>
              <p:nvPr/>
            </p:nvGrpSpPr>
            <p:grpSpPr>
              <a:xfrm>
                <a:off x="1614715" y="8458200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659" name="Straight Connector 658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60" name="Straight Connector 659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61" name="Straight Connector 660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62" name="Straight Connector 661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sp>
            <p:nvSpPr>
              <p:cNvPr id="655" name="Rectangle 654"/>
              <p:cNvSpPr/>
              <p:nvPr/>
            </p:nvSpPr>
            <p:spPr>
              <a:xfrm>
                <a:off x="1600200" y="861060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1600200" y="871728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1838325" y="864489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8" name="Flowchart: Magnetic Disk 657"/>
              <p:cNvSpPr/>
              <p:nvPr/>
            </p:nvSpPr>
            <p:spPr>
              <a:xfrm>
                <a:off x="1765934" y="8755380"/>
                <a:ext cx="131445" cy="152400"/>
              </a:xfrm>
              <a:prstGeom prst="flowChartMagneticDisk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85" name="Group 2408"/>
            <p:cNvGrpSpPr/>
            <p:nvPr/>
          </p:nvGrpSpPr>
          <p:grpSpPr>
            <a:xfrm>
              <a:off x="5015289" y="2844267"/>
              <a:ext cx="189964" cy="265684"/>
              <a:chOff x="1524000" y="8229600"/>
              <a:chExt cx="544830" cy="762000"/>
            </a:xfrm>
          </p:grpSpPr>
          <p:sp>
            <p:nvSpPr>
              <p:cNvPr id="623" name="Folded Corner 622"/>
              <p:cNvSpPr/>
              <p:nvPr/>
            </p:nvSpPr>
            <p:spPr>
              <a:xfrm>
                <a:off x="1524000" y="8229600"/>
                <a:ext cx="544830" cy="762000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24" name="Group 2410"/>
              <p:cNvGrpSpPr/>
              <p:nvPr/>
            </p:nvGrpSpPr>
            <p:grpSpPr>
              <a:xfrm>
                <a:off x="1614715" y="83203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645" name="Straight Connector 644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46" name="Straight Connector 645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47" name="Straight Connector 646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48" name="Straight Connector 647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grpSp>
            <p:nvGrpSpPr>
              <p:cNvPr id="625" name="Group 2411"/>
              <p:cNvGrpSpPr/>
              <p:nvPr/>
            </p:nvGrpSpPr>
            <p:grpSpPr>
              <a:xfrm>
                <a:off x="1614715" y="83965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641" name="Straight Connector 640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42" name="Straight Connector 641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43" name="Straight Connector 642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44" name="Straight Connector 643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sp>
            <p:nvSpPr>
              <p:cNvPr id="626" name="Rectangle 625"/>
              <p:cNvSpPr/>
              <p:nvPr/>
            </p:nvSpPr>
            <p:spPr>
              <a:xfrm>
                <a:off x="1809750" y="8416290"/>
                <a:ext cx="171450" cy="11811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27" name="Group 2413"/>
              <p:cNvGrpSpPr/>
              <p:nvPr/>
            </p:nvGrpSpPr>
            <p:grpSpPr>
              <a:xfrm>
                <a:off x="1809750" y="8320315"/>
                <a:ext cx="171450" cy="61685"/>
                <a:chOff x="852714" y="8320315"/>
                <a:chExt cx="362857" cy="61685"/>
              </a:xfrm>
            </p:grpSpPr>
            <p:cxnSp>
              <p:nvCxnSpPr>
                <p:cNvPr id="637" name="Straight Connector 636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38" name="Straight Connector 637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39" name="Straight Connector 638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40" name="Straight Connector 639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grpSp>
            <p:nvGrpSpPr>
              <p:cNvPr id="628" name="Group 2414"/>
              <p:cNvGrpSpPr/>
              <p:nvPr/>
            </p:nvGrpSpPr>
            <p:grpSpPr>
              <a:xfrm>
                <a:off x="1614715" y="8458200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633" name="Straight Connector 632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34" name="Straight Connector 633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35" name="Straight Connector 634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36" name="Straight Connector 635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sp>
            <p:nvSpPr>
              <p:cNvPr id="629" name="Rectangle 628"/>
              <p:cNvSpPr/>
              <p:nvPr/>
            </p:nvSpPr>
            <p:spPr>
              <a:xfrm>
                <a:off x="1600200" y="861060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0" name="Rectangle 629"/>
              <p:cNvSpPr/>
              <p:nvPr/>
            </p:nvSpPr>
            <p:spPr>
              <a:xfrm>
                <a:off x="1600200" y="871728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1" name="Rectangle 630"/>
              <p:cNvSpPr/>
              <p:nvPr/>
            </p:nvSpPr>
            <p:spPr>
              <a:xfrm>
                <a:off x="1838325" y="864489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2" name="Flowchart: Magnetic Disk 631"/>
              <p:cNvSpPr/>
              <p:nvPr/>
            </p:nvSpPr>
            <p:spPr>
              <a:xfrm>
                <a:off x="1765934" y="8755380"/>
                <a:ext cx="131445" cy="152400"/>
              </a:xfrm>
              <a:prstGeom prst="flowChartMagneticDisk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86" name="TextBox 585"/>
            <p:cNvSpPr txBox="1"/>
            <p:nvPr/>
          </p:nvSpPr>
          <p:spPr>
            <a:xfrm>
              <a:off x="5357361" y="2886471"/>
              <a:ext cx="810337" cy="2462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Related patent</a:t>
              </a:r>
              <a:r>
                <a:rPr kumimoji="0" lang="en-US" sz="800" b="1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applications (2)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87" name="Group 2408"/>
            <p:cNvGrpSpPr/>
            <p:nvPr/>
          </p:nvGrpSpPr>
          <p:grpSpPr>
            <a:xfrm>
              <a:off x="5081710" y="2915116"/>
              <a:ext cx="189964" cy="265684"/>
              <a:chOff x="1524000" y="8229600"/>
              <a:chExt cx="544830" cy="762000"/>
            </a:xfrm>
          </p:grpSpPr>
          <p:sp>
            <p:nvSpPr>
              <p:cNvPr id="597" name="Folded Corner 596"/>
              <p:cNvSpPr/>
              <p:nvPr/>
            </p:nvSpPr>
            <p:spPr>
              <a:xfrm>
                <a:off x="1524000" y="8229600"/>
                <a:ext cx="544830" cy="762000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98" name="Group 2410"/>
              <p:cNvGrpSpPr/>
              <p:nvPr/>
            </p:nvGrpSpPr>
            <p:grpSpPr>
              <a:xfrm>
                <a:off x="1614715" y="83203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21" name="Straight Connector 620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22" name="Straight Connector 621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grpSp>
            <p:nvGrpSpPr>
              <p:cNvPr id="599" name="Group 2411"/>
              <p:cNvGrpSpPr/>
              <p:nvPr/>
            </p:nvGrpSpPr>
            <p:grpSpPr>
              <a:xfrm>
                <a:off x="1614715" y="83965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615" name="Straight Connector 614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16" name="Straight Connector 615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17" name="Straight Connector 616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18" name="Straight Connector 617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sp>
            <p:nvSpPr>
              <p:cNvPr id="600" name="Rectangle 599"/>
              <p:cNvSpPr/>
              <p:nvPr/>
            </p:nvSpPr>
            <p:spPr>
              <a:xfrm>
                <a:off x="1809750" y="8416290"/>
                <a:ext cx="171450" cy="11811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01" name="Group 2413"/>
              <p:cNvGrpSpPr/>
              <p:nvPr/>
            </p:nvGrpSpPr>
            <p:grpSpPr>
              <a:xfrm>
                <a:off x="1809750" y="8320315"/>
                <a:ext cx="171450" cy="61685"/>
                <a:chOff x="852714" y="8320315"/>
                <a:chExt cx="362857" cy="61685"/>
              </a:xfrm>
            </p:grpSpPr>
            <p:cxnSp>
              <p:nvCxnSpPr>
                <p:cNvPr id="611" name="Straight Connector 610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12" name="Straight Connector 611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13" name="Straight Connector 612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14" name="Straight Connector 613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grpSp>
            <p:nvGrpSpPr>
              <p:cNvPr id="602" name="Group 2414"/>
              <p:cNvGrpSpPr/>
              <p:nvPr/>
            </p:nvGrpSpPr>
            <p:grpSpPr>
              <a:xfrm>
                <a:off x="1614715" y="8458200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607" name="Straight Connector 606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08" name="Straight Connector 607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09" name="Straight Connector 608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10" name="Straight Connector 609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sp>
            <p:nvSpPr>
              <p:cNvPr id="603" name="Rectangle 602"/>
              <p:cNvSpPr/>
              <p:nvPr/>
            </p:nvSpPr>
            <p:spPr>
              <a:xfrm>
                <a:off x="1600200" y="861060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4" name="Rectangle 603"/>
              <p:cNvSpPr/>
              <p:nvPr/>
            </p:nvSpPr>
            <p:spPr>
              <a:xfrm>
                <a:off x="1600200" y="871728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5" name="Rectangle 604"/>
              <p:cNvSpPr/>
              <p:nvPr/>
            </p:nvSpPr>
            <p:spPr>
              <a:xfrm>
                <a:off x="1838325" y="864489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6" name="Flowchart: Magnetic Disk 605"/>
              <p:cNvSpPr/>
              <p:nvPr/>
            </p:nvSpPr>
            <p:spPr>
              <a:xfrm>
                <a:off x="1765934" y="8755380"/>
                <a:ext cx="131445" cy="152400"/>
              </a:xfrm>
              <a:prstGeom prst="flowChartMagneticDisk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88" name="Group 3157"/>
            <p:cNvGrpSpPr/>
            <p:nvPr/>
          </p:nvGrpSpPr>
          <p:grpSpPr>
            <a:xfrm>
              <a:off x="5015289" y="5328415"/>
              <a:ext cx="189964" cy="265684"/>
              <a:chOff x="762000" y="8229600"/>
              <a:chExt cx="544830" cy="762000"/>
            </a:xfrm>
          </p:grpSpPr>
          <p:sp>
            <p:nvSpPr>
              <p:cNvPr id="590" name="Folded Corner 589"/>
              <p:cNvSpPr/>
              <p:nvPr/>
            </p:nvSpPr>
            <p:spPr>
              <a:xfrm>
                <a:off x="762000" y="8229600"/>
                <a:ext cx="544830" cy="762000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1" name="Rectangle 590"/>
              <p:cNvSpPr/>
              <p:nvPr/>
            </p:nvSpPr>
            <p:spPr>
              <a:xfrm>
                <a:off x="838200" y="8416290"/>
                <a:ext cx="381000" cy="49911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92" name="Group 3160"/>
              <p:cNvGrpSpPr/>
              <p:nvPr/>
            </p:nvGrpSpPr>
            <p:grpSpPr>
              <a:xfrm>
                <a:off x="838200" y="8320315"/>
                <a:ext cx="381000" cy="61685"/>
                <a:chOff x="852714" y="8320315"/>
                <a:chExt cx="362857" cy="61685"/>
              </a:xfrm>
            </p:grpSpPr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594" name="Straight Connector 593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595" name="Straight Connector 594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596" name="Straight Connector 595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589" name="TextBox 588"/>
            <p:cNvSpPr txBox="1"/>
            <p:nvPr/>
          </p:nvSpPr>
          <p:spPr>
            <a:xfrm>
              <a:off x="5280977" y="5338378"/>
              <a:ext cx="797053" cy="2462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Related Prov.</a:t>
              </a:r>
            </a:p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application</a:t>
              </a:r>
              <a:endParaRPr lang="en-US" sz="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462"/>
          <p:cNvGrpSpPr/>
          <p:nvPr/>
        </p:nvGrpSpPr>
        <p:grpSpPr>
          <a:xfrm>
            <a:off x="1552260" y="1338303"/>
            <a:ext cx="5040536" cy="369342"/>
            <a:chOff x="3082649" y="2048220"/>
            <a:chExt cx="2903322" cy="212741"/>
          </a:xfrm>
        </p:grpSpPr>
        <p:sp>
          <p:nvSpPr>
            <p:cNvPr id="464" name="TextBox 463"/>
            <p:cNvSpPr txBox="1"/>
            <p:nvPr/>
          </p:nvSpPr>
          <p:spPr>
            <a:xfrm>
              <a:off x="3082649" y="2048226"/>
              <a:ext cx="312083" cy="2127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FY</a:t>
              </a:r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5" name="TextBox 464"/>
            <p:cNvSpPr txBox="1"/>
            <p:nvPr/>
          </p:nvSpPr>
          <p:spPr>
            <a:xfrm>
              <a:off x="3997049" y="2048224"/>
              <a:ext cx="312083" cy="2127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FY</a:t>
              </a:r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6" name="TextBox 465"/>
            <p:cNvSpPr txBox="1"/>
            <p:nvPr/>
          </p:nvSpPr>
          <p:spPr>
            <a:xfrm>
              <a:off x="5088808" y="2048223"/>
              <a:ext cx="37" cy="14182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7" name="TextBox 466"/>
            <p:cNvSpPr txBox="1"/>
            <p:nvPr/>
          </p:nvSpPr>
          <p:spPr>
            <a:xfrm>
              <a:off x="5985934" y="2048220"/>
              <a:ext cx="37" cy="14182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68" name="Straight Arrow Connector 467"/>
          <p:cNvCxnSpPr/>
          <p:nvPr/>
        </p:nvCxnSpPr>
        <p:spPr bwMode="auto">
          <a:xfrm flipV="1">
            <a:off x="1371600" y="1363980"/>
            <a:ext cx="3482340" cy="7628"/>
          </a:xfrm>
          <a:prstGeom prst="straightConnector1">
            <a:avLst/>
          </a:prstGeom>
          <a:gradFill rotWithShape="1">
            <a:gsLst>
              <a:gs pos="0">
                <a:srgbClr val="FFCC00"/>
              </a:gs>
              <a:gs pos="100000">
                <a:srgbClr val="FFCC00">
                  <a:gamma/>
                  <a:tint val="0"/>
                  <a:invGamma/>
                </a:srgbClr>
              </a:gs>
            </a:gsLst>
            <a:lin ang="0" scaled="1"/>
          </a:gradFill>
          <a:ln w="190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2" y="312738"/>
            <a:ext cx="7177087" cy="525462"/>
          </a:xfrm>
        </p:spPr>
        <p:txBody>
          <a:bodyPr/>
          <a:lstStyle/>
          <a:p>
            <a:r>
              <a:rPr lang="en-US" dirty="0" smtClean="0"/>
              <a:t>Catalyst Grants: Bradley Phase 3</a:t>
            </a:r>
            <a:endParaRPr lang="en-US" dirty="0"/>
          </a:p>
        </p:txBody>
      </p:sp>
      <p:sp>
        <p:nvSpPr>
          <p:cNvPr id="576" name="5-Point Star 575"/>
          <p:cNvSpPr/>
          <p:nvPr/>
        </p:nvSpPr>
        <p:spPr bwMode="auto">
          <a:xfrm>
            <a:off x="4749605" y="5726942"/>
            <a:ext cx="265684" cy="265684"/>
          </a:xfrm>
          <a:prstGeom prst="star5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</p:spPr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77" name="TextBox 576"/>
          <p:cNvSpPr txBox="1"/>
          <p:nvPr/>
        </p:nvSpPr>
        <p:spPr>
          <a:xfrm>
            <a:off x="5105916" y="5726942"/>
            <a:ext cx="1309655" cy="2462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i="1" dirty="0" smtClean="0">
                <a:solidFill>
                  <a:srgbClr val="000066"/>
                </a:solidFill>
              </a:rPr>
              <a:t>Key Prospect</a:t>
            </a:r>
            <a:endParaRPr lang="en-US" sz="1600" b="1" i="1" dirty="0">
              <a:solidFill>
                <a:srgbClr val="000066"/>
              </a:solidFill>
            </a:endParaRPr>
          </a:p>
        </p:txBody>
      </p:sp>
      <p:sp>
        <p:nvSpPr>
          <p:cNvPr id="578" name="5-Point Star 577"/>
          <p:cNvSpPr/>
          <p:nvPr/>
        </p:nvSpPr>
        <p:spPr bwMode="auto">
          <a:xfrm>
            <a:off x="4749605" y="2538730"/>
            <a:ext cx="265684" cy="265684"/>
          </a:xfrm>
          <a:prstGeom prst="star5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</p:spPr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79" name="TextBox 578"/>
          <p:cNvSpPr txBox="1"/>
          <p:nvPr/>
        </p:nvSpPr>
        <p:spPr>
          <a:xfrm>
            <a:off x="5077286" y="2538730"/>
            <a:ext cx="1309655" cy="2462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i="1" dirty="0" smtClean="0">
                <a:solidFill>
                  <a:srgbClr val="000066"/>
                </a:solidFill>
              </a:rPr>
              <a:t>Key Prospect</a:t>
            </a:r>
            <a:endParaRPr lang="en-US" sz="1600" b="1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" grpId="0" animBg="1"/>
      <p:bldP spid="577" grpId="0"/>
      <p:bldP spid="578" grpId="0" animBg="1"/>
      <p:bldP spid="5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1"/>
          <p:cNvSpPr>
            <a:spLocks noChangeArrowheads="1"/>
          </p:cNvSpPr>
          <p:nvPr/>
        </p:nvSpPr>
        <p:spPr bwMode="auto">
          <a:xfrm>
            <a:off x="440872" y="312420"/>
            <a:ext cx="6721928" cy="52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chemeClr val="tx2"/>
                </a:solidFill>
              </a:rPr>
              <a:t>Catalyst Grants: Bradley Phase 3</a:t>
            </a:r>
            <a:endParaRPr lang="en-US" sz="3200" b="1" dirty="0">
              <a:solidFill>
                <a:schemeClr val="tx2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609600" y="914400"/>
            <a:ext cx="7313844" cy="2655823"/>
            <a:chOff x="609600" y="914400"/>
            <a:chExt cx="7313844" cy="2655823"/>
          </a:xfrm>
        </p:grpSpPr>
        <p:grpSp>
          <p:nvGrpSpPr>
            <p:cNvPr id="21" name="Group 20"/>
            <p:cNvGrpSpPr/>
            <p:nvPr/>
          </p:nvGrpSpPr>
          <p:grpSpPr>
            <a:xfrm>
              <a:off x="609600" y="914400"/>
              <a:ext cx="7313844" cy="2514600"/>
              <a:chOff x="1219200" y="3455075"/>
              <a:chExt cx="7313844" cy="2514600"/>
            </a:xfrm>
          </p:grpSpPr>
          <p:sp>
            <p:nvSpPr>
              <p:cNvPr id="22" name="Freeform 21"/>
              <p:cNvSpPr/>
              <p:nvPr/>
            </p:nvSpPr>
            <p:spPr bwMode="auto">
              <a:xfrm>
                <a:off x="4169825" y="3455075"/>
                <a:ext cx="4363219" cy="2514600"/>
              </a:xfrm>
              <a:custGeom>
                <a:avLst/>
                <a:gdLst>
                  <a:gd name="connsiteX0" fmla="*/ 3561080 w 3710940"/>
                  <a:gd name="connsiteY0" fmla="*/ 2138680 h 2138680"/>
                  <a:gd name="connsiteX1" fmla="*/ 3561080 w 3710940"/>
                  <a:gd name="connsiteY1" fmla="*/ 1374140 h 2138680"/>
                  <a:gd name="connsiteX2" fmla="*/ 3568700 w 3710940"/>
                  <a:gd name="connsiteY2" fmla="*/ 1348740 h 2138680"/>
                  <a:gd name="connsiteX3" fmla="*/ 3591560 w 3710940"/>
                  <a:gd name="connsiteY3" fmla="*/ 1333500 h 2138680"/>
                  <a:gd name="connsiteX4" fmla="*/ 3672840 w 3710940"/>
                  <a:gd name="connsiteY4" fmla="*/ 1336040 h 2138680"/>
                  <a:gd name="connsiteX5" fmla="*/ 3693160 w 3710940"/>
                  <a:gd name="connsiteY5" fmla="*/ 1325880 h 2138680"/>
                  <a:gd name="connsiteX6" fmla="*/ 3708400 w 3710940"/>
                  <a:gd name="connsiteY6" fmla="*/ 1303020 h 2138680"/>
                  <a:gd name="connsiteX7" fmla="*/ 3710940 w 3710940"/>
                  <a:gd name="connsiteY7" fmla="*/ 144780 h 2138680"/>
                  <a:gd name="connsiteX8" fmla="*/ 3690620 w 3710940"/>
                  <a:gd name="connsiteY8" fmla="*/ 119380 h 2138680"/>
                  <a:gd name="connsiteX9" fmla="*/ 3665220 w 3710940"/>
                  <a:gd name="connsiteY9" fmla="*/ 111760 h 2138680"/>
                  <a:gd name="connsiteX10" fmla="*/ 3596640 w 3710940"/>
                  <a:gd name="connsiteY10" fmla="*/ 111760 h 2138680"/>
                  <a:gd name="connsiteX11" fmla="*/ 3571240 w 3710940"/>
                  <a:gd name="connsiteY11" fmla="*/ 104140 h 2138680"/>
                  <a:gd name="connsiteX12" fmla="*/ 3563620 w 3710940"/>
                  <a:gd name="connsiteY12" fmla="*/ 88900 h 2138680"/>
                  <a:gd name="connsiteX13" fmla="*/ 3561080 w 3710940"/>
                  <a:gd name="connsiteY13" fmla="*/ 33020 h 2138680"/>
                  <a:gd name="connsiteX14" fmla="*/ 3548380 w 3710940"/>
                  <a:gd name="connsiteY14" fmla="*/ 12700 h 2138680"/>
                  <a:gd name="connsiteX15" fmla="*/ 3528060 w 3710940"/>
                  <a:gd name="connsiteY15" fmla="*/ 2540 h 2138680"/>
                  <a:gd name="connsiteX16" fmla="*/ 0 w 3710940"/>
                  <a:gd name="connsiteY16" fmla="*/ 0 h 2138680"/>
                  <a:gd name="connsiteX17" fmla="*/ 0 w 3710940"/>
                  <a:gd name="connsiteY17" fmla="*/ 2133600 h 2138680"/>
                  <a:gd name="connsiteX18" fmla="*/ 3561080 w 3710940"/>
                  <a:gd name="connsiteY18" fmla="*/ 2138680 h 213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0940" h="2138680">
                    <a:moveTo>
                      <a:pt x="3561080" y="2138680"/>
                    </a:moveTo>
                    <a:lnTo>
                      <a:pt x="3561080" y="1374140"/>
                    </a:lnTo>
                    <a:lnTo>
                      <a:pt x="3568700" y="1348740"/>
                    </a:lnTo>
                    <a:lnTo>
                      <a:pt x="3591560" y="1333500"/>
                    </a:lnTo>
                    <a:lnTo>
                      <a:pt x="3672840" y="1336040"/>
                    </a:lnTo>
                    <a:lnTo>
                      <a:pt x="3693160" y="1325880"/>
                    </a:lnTo>
                    <a:lnTo>
                      <a:pt x="3708400" y="1303020"/>
                    </a:lnTo>
                    <a:cubicBezTo>
                      <a:pt x="3709247" y="916940"/>
                      <a:pt x="3710093" y="530860"/>
                      <a:pt x="3710940" y="144780"/>
                    </a:cubicBezTo>
                    <a:lnTo>
                      <a:pt x="3690620" y="119380"/>
                    </a:lnTo>
                    <a:lnTo>
                      <a:pt x="3665220" y="111760"/>
                    </a:lnTo>
                    <a:lnTo>
                      <a:pt x="3596640" y="111760"/>
                    </a:lnTo>
                    <a:lnTo>
                      <a:pt x="3571240" y="104140"/>
                    </a:lnTo>
                    <a:lnTo>
                      <a:pt x="3563620" y="88900"/>
                    </a:lnTo>
                    <a:lnTo>
                      <a:pt x="3561080" y="33020"/>
                    </a:lnTo>
                    <a:lnTo>
                      <a:pt x="3548380" y="12700"/>
                    </a:lnTo>
                    <a:lnTo>
                      <a:pt x="3528060" y="2540"/>
                    </a:lnTo>
                    <a:lnTo>
                      <a:pt x="0" y="0"/>
                    </a:lnTo>
                    <a:lnTo>
                      <a:pt x="0" y="2133600"/>
                    </a:lnTo>
                    <a:lnTo>
                      <a:pt x="3561080" y="2138680"/>
                    </a:lnTo>
                    <a:close/>
                  </a:path>
                </a:pathLst>
              </a:custGeom>
              <a:gradFill>
                <a:gsLst>
                  <a:gs pos="0">
                    <a:srgbClr val="E1E9F3"/>
                  </a:gs>
                  <a:gs pos="51000">
                    <a:srgbClr val="FFFF99">
                      <a:gamma/>
                      <a:tint val="15686"/>
                      <a:invGamma/>
                      <a:alpha val="0"/>
                    </a:srgbClr>
                  </a:gs>
                  <a:gs pos="100000">
                    <a:srgbClr val="FFFF99">
                      <a:gamma/>
                      <a:tint val="15686"/>
                      <a:invGamma/>
                      <a:alpha val="0"/>
                    </a:srgbClr>
                  </a:gs>
                </a:gsLst>
                <a:lin ang="7200000" scaled="0"/>
              </a:gradFill>
              <a:ln w="9525" cap="flat" cmpd="sng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 Box 23"/>
              <p:cNvSpPr txBox="1">
                <a:spLocks noChangeArrowheads="1"/>
              </p:cNvSpPr>
              <p:nvPr/>
            </p:nvSpPr>
            <p:spPr bwMode="auto">
              <a:xfrm rot="5400000">
                <a:off x="7720359" y="4251332"/>
                <a:ext cx="1354652" cy="156966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85000"/>
                  </a:lnSpc>
                  <a:defRPr/>
                </a:pPr>
                <a:r>
                  <a:rPr lang="en-US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Bradley Phase 3</a:t>
                </a:r>
                <a:endPara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grpSp>
            <p:nvGrpSpPr>
              <p:cNvPr id="24" name="Group 57"/>
              <p:cNvGrpSpPr/>
              <p:nvPr/>
            </p:nvGrpSpPr>
            <p:grpSpPr>
              <a:xfrm>
                <a:off x="1219200" y="3458061"/>
                <a:ext cx="7309684" cy="2508630"/>
                <a:chOff x="1219200" y="3458061"/>
                <a:chExt cx="7309684" cy="2508630"/>
              </a:xfrm>
            </p:grpSpPr>
            <p:sp>
              <p:nvSpPr>
                <p:cNvPr id="25" name="Arc 6"/>
                <p:cNvSpPr>
                  <a:spLocks/>
                </p:cNvSpPr>
                <p:nvPr/>
              </p:nvSpPr>
              <p:spPr bwMode="auto">
                <a:xfrm rot="5400000" flipH="1">
                  <a:off x="8486079" y="3586479"/>
                  <a:ext cx="42805" cy="4280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39" name="Arc 7"/>
                <p:cNvSpPr>
                  <a:spLocks/>
                </p:cNvSpPr>
                <p:nvPr/>
              </p:nvSpPr>
              <p:spPr bwMode="auto">
                <a:xfrm rot="5400000" flipV="1">
                  <a:off x="8357661" y="3543673"/>
                  <a:ext cx="42805" cy="4280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40" name="Line 8"/>
                <p:cNvSpPr>
                  <a:spLocks noChangeShapeType="1"/>
                </p:cNvSpPr>
                <p:nvPr/>
              </p:nvSpPr>
              <p:spPr bwMode="auto">
                <a:xfrm rot="5400000">
                  <a:off x="8443273" y="3543673"/>
                  <a:ext cx="0" cy="85613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41" name="Line 10"/>
                <p:cNvSpPr>
                  <a:spLocks noChangeShapeType="1"/>
                </p:cNvSpPr>
                <p:nvPr/>
              </p:nvSpPr>
              <p:spPr bwMode="auto">
                <a:xfrm rot="5400000">
                  <a:off x="7852948" y="4305220"/>
                  <a:ext cx="1351872" cy="0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42" name="Arc 12"/>
                <p:cNvSpPr>
                  <a:spLocks/>
                </p:cNvSpPr>
                <p:nvPr/>
              </p:nvSpPr>
              <p:spPr bwMode="auto">
                <a:xfrm rot="5400000">
                  <a:off x="8486079" y="4981156"/>
                  <a:ext cx="42805" cy="4280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43" name="Arc 13"/>
                <p:cNvSpPr>
                  <a:spLocks/>
                </p:cNvSpPr>
                <p:nvPr/>
              </p:nvSpPr>
              <p:spPr bwMode="auto">
                <a:xfrm rot="5400000" flipH="1" flipV="1">
                  <a:off x="8357661" y="5023962"/>
                  <a:ext cx="42805" cy="4280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44" name="Line 14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8443273" y="4981155"/>
                  <a:ext cx="0" cy="85613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45" name="Line 15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8336257" y="3522269"/>
                  <a:ext cx="42805" cy="0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46" name="Line 16"/>
                <p:cNvSpPr>
                  <a:spLocks noChangeShapeType="1"/>
                </p:cNvSpPr>
                <p:nvPr/>
              </p:nvSpPr>
              <p:spPr bwMode="auto">
                <a:xfrm rot="5400000">
                  <a:off x="7902971" y="5512002"/>
                  <a:ext cx="909378" cy="0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47" name="Arc 17"/>
                <p:cNvSpPr>
                  <a:spLocks/>
                </p:cNvSpPr>
                <p:nvPr/>
              </p:nvSpPr>
              <p:spPr bwMode="auto">
                <a:xfrm rot="5400000" flipH="1">
                  <a:off x="8314855" y="3458061"/>
                  <a:ext cx="42805" cy="4280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4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219200" y="3458061"/>
                  <a:ext cx="7097645" cy="0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54" name="TextBox 53"/>
            <p:cNvSpPr txBox="1"/>
            <p:nvPr/>
          </p:nvSpPr>
          <p:spPr>
            <a:xfrm flipH="1">
              <a:off x="685800" y="1031557"/>
              <a:ext cx="480060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Jorg Woehl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i="1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Instrument for Genetic Profiling</a:t>
              </a:r>
              <a:endParaRPr lang="en-US" sz="1400" i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590800" y="2362200"/>
              <a:ext cx="5105400" cy="1208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5" indent="-174625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1400" b="1" dirty="0" smtClean="0"/>
                <a:t>A potentially transformational technology to enable a new method of genetic profiling</a:t>
              </a:r>
            </a:p>
            <a:p>
              <a:pPr marL="174625" indent="-174625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1400" b="1" dirty="0" smtClean="0"/>
                <a:t>Technology creates an electric field to trap charged particles – may ultimately be able to distinguish variations in genetic sequences</a:t>
              </a:r>
            </a:p>
          </p:txBody>
        </p:sp>
        <p:pic>
          <p:nvPicPr>
            <p:cNvPr id="53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" y="1600200"/>
              <a:ext cx="1600200" cy="1792224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</p:pic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67200" y="1066800"/>
              <a:ext cx="1752600" cy="1236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3" name="Group 72"/>
          <p:cNvGrpSpPr/>
          <p:nvPr/>
        </p:nvGrpSpPr>
        <p:grpSpPr>
          <a:xfrm>
            <a:off x="990600" y="3810000"/>
            <a:ext cx="7313844" cy="2514600"/>
            <a:chOff x="990600" y="3810000"/>
            <a:chExt cx="7313844" cy="2514600"/>
          </a:xfrm>
        </p:grpSpPr>
        <p:grpSp>
          <p:nvGrpSpPr>
            <p:cNvPr id="49" name="Group 48"/>
            <p:cNvGrpSpPr/>
            <p:nvPr/>
          </p:nvGrpSpPr>
          <p:grpSpPr>
            <a:xfrm>
              <a:off x="990600" y="3810000"/>
              <a:ext cx="7313844" cy="2514600"/>
              <a:chOff x="1219200" y="3455075"/>
              <a:chExt cx="7313844" cy="2514600"/>
            </a:xfrm>
          </p:grpSpPr>
          <p:sp>
            <p:nvSpPr>
              <p:cNvPr id="50" name="Freeform 49"/>
              <p:cNvSpPr/>
              <p:nvPr/>
            </p:nvSpPr>
            <p:spPr bwMode="auto">
              <a:xfrm>
                <a:off x="4169825" y="3455075"/>
                <a:ext cx="4363219" cy="2514600"/>
              </a:xfrm>
              <a:custGeom>
                <a:avLst/>
                <a:gdLst>
                  <a:gd name="connsiteX0" fmla="*/ 3561080 w 3710940"/>
                  <a:gd name="connsiteY0" fmla="*/ 2138680 h 2138680"/>
                  <a:gd name="connsiteX1" fmla="*/ 3561080 w 3710940"/>
                  <a:gd name="connsiteY1" fmla="*/ 1374140 h 2138680"/>
                  <a:gd name="connsiteX2" fmla="*/ 3568700 w 3710940"/>
                  <a:gd name="connsiteY2" fmla="*/ 1348740 h 2138680"/>
                  <a:gd name="connsiteX3" fmla="*/ 3591560 w 3710940"/>
                  <a:gd name="connsiteY3" fmla="*/ 1333500 h 2138680"/>
                  <a:gd name="connsiteX4" fmla="*/ 3672840 w 3710940"/>
                  <a:gd name="connsiteY4" fmla="*/ 1336040 h 2138680"/>
                  <a:gd name="connsiteX5" fmla="*/ 3693160 w 3710940"/>
                  <a:gd name="connsiteY5" fmla="*/ 1325880 h 2138680"/>
                  <a:gd name="connsiteX6" fmla="*/ 3708400 w 3710940"/>
                  <a:gd name="connsiteY6" fmla="*/ 1303020 h 2138680"/>
                  <a:gd name="connsiteX7" fmla="*/ 3710940 w 3710940"/>
                  <a:gd name="connsiteY7" fmla="*/ 144780 h 2138680"/>
                  <a:gd name="connsiteX8" fmla="*/ 3690620 w 3710940"/>
                  <a:gd name="connsiteY8" fmla="*/ 119380 h 2138680"/>
                  <a:gd name="connsiteX9" fmla="*/ 3665220 w 3710940"/>
                  <a:gd name="connsiteY9" fmla="*/ 111760 h 2138680"/>
                  <a:gd name="connsiteX10" fmla="*/ 3596640 w 3710940"/>
                  <a:gd name="connsiteY10" fmla="*/ 111760 h 2138680"/>
                  <a:gd name="connsiteX11" fmla="*/ 3571240 w 3710940"/>
                  <a:gd name="connsiteY11" fmla="*/ 104140 h 2138680"/>
                  <a:gd name="connsiteX12" fmla="*/ 3563620 w 3710940"/>
                  <a:gd name="connsiteY12" fmla="*/ 88900 h 2138680"/>
                  <a:gd name="connsiteX13" fmla="*/ 3561080 w 3710940"/>
                  <a:gd name="connsiteY13" fmla="*/ 33020 h 2138680"/>
                  <a:gd name="connsiteX14" fmla="*/ 3548380 w 3710940"/>
                  <a:gd name="connsiteY14" fmla="*/ 12700 h 2138680"/>
                  <a:gd name="connsiteX15" fmla="*/ 3528060 w 3710940"/>
                  <a:gd name="connsiteY15" fmla="*/ 2540 h 2138680"/>
                  <a:gd name="connsiteX16" fmla="*/ 0 w 3710940"/>
                  <a:gd name="connsiteY16" fmla="*/ 0 h 2138680"/>
                  <a:gd name="connsiteX17" fmla="*/ 0 w 3710940"/>
                  <a:gd name="connsiteY17" fmla="*/ 2133600 h 2138680"/>
                  <a:gd name="connsiteX18" fmla="*/ 3561080 w 3710940"/>
                  <a:gd name="connsiteY18" fmla="*/ 2138680 h 213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0940" h="2138680">
                    <a:moveTo>
                      <a:pt x="3561080" y="2138680"/>
                    </a:moveTo>
                    <a:lnTo>
                      <a:pt x="3561080" y="1374140"/>
                    </a:lnTo>
                    <a:lnTo>
                      <a:pt x="3568700" y="1348740"/>
                    </a:lnTo>
                    <a:lnTo>
                      <a:pt x="3591560" y="1333500"/>
                    </a:lnTo>
                    <a:lnTo>
                      <a:pt x="3672840" y="1336040"/>
                    </a:lnTo>
                    <a:lnTo>
                      <a:pt x="3693160" y="1325880"/>
                    </a:lnTo>
                    <a:lnTo>
                      <a:pt x="3708400" y="1303020"/>
                    </a:lnTo>
                    <a:cubicBezTo>
                      <a:pt x="3709247" y="916940"/>
                      <a:pt x="3710093" y="530860"/>
                      <a:pt x="3710940" y="144780"/>
                    </a:cubicBezTo>
                    <a:lnTo>
                      <a:pt x="3690620" y="119380"/>
                    </a:lnTo>
                    <a:lnTo>
                      <a:pt x="3665220" y="111760"/>
                    </a:lnTo>
                    <a:lnTo>
                      <a:pt x="3596640" y="111760"/>
                    </a:lnTo>
                    <a:lnTo>
                      <a:pt x="3571240" y="104140"/>
                    </a:lnTo>
                    <a:lnTo>
                      <a:pt x="3563620" y="88900"/>
                    </a:lnTo>
                    <a:lnTo>
                      <a:pt x="3561080" y="33020"/>
                    </a:lnTo>
                    <a:lnTo>
                      <a:pt x="3548380" y="12700"/>
                    </a:lnTo>
                    <a:lnTo>
                      <a:pt x="3528060" y="2540"/>
                    </a:lnTo>
                    <a:lnTo>
                      <a:pt x="0" y="0"/>
                    </a:lnTo>
                    <a:lnTo>
                      <a:pt x="0" y="2133600"/>
                    </a:lnTo>
                    <a:lnTo>
                      <a:pt x="3561080" y="2138680"/>
                    </a:lnTo>
                    <a:close/>
                  </a:path>
                </a:pathLst>
              </a:custGeom>
              <a:gradFill>
                <a:gsLst>
                  <a:gs pos="0">
                    <a:srgbClr val="E1E9F3"/>
                  </a:gs>
                  <a:gs pos="51000">
                    <a:srgbClr val="FFFF99">
                      <a:gamma/>
                      <a:tint val="15686"/>
                      <a:invGamma/>
                      <a:alpha val="0"/>
                    </a:srgbClr>
                  </a:gs>
                  <a:gs pos="100000">
                    <a:srgbClr val="FFFF99">
                      <a:gamma/>
                      <a:tint val="15686"/>
                      <a:invGamma/>
                      <a:alpha val="0"/>
                    </a:srgbClr>
                  </a:gs>
                </a:gsLst>
                <a:lin ang="7200000" scaled="0"/>
              </a:gradFill>
              <a:ln w="9525" cap="flat" cmpd="sng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 Box 23"/>
              <p:cNvSpPr txBox="1">
                <a:spLocks noChangeArrowheads="1"/>
              </p:cNvSpPr>
              <p:nvPr/>
            </p:nvSpPr>
            <p:spPr bwMode="auto">
              <a:xfrm rot="5400000">
                <a:off x="7720359" y="4251332"/>
                <a:ext cx="1354652" cy="156966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85000"/>
                  </a:lnSpc>
                  <a:defRPr/>
                </a:pPr>
                <a:r>
                  <a:rPr lang="en-US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Bradley Phase 3</a:t>
                </a:r>
                <a:endPara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grpSp>
            <p:nvGrpSpPr>
              <p:cNvPr id="52" name="Group 57"/>
              <p:cNvGrpSpPr/>
              <p:nvPr/>
            </p:nvGrpSpPr>
            <p:grpSpPr>
              <a:xfrm>
                <a:off x="1219200" y="3458061"/>
                <a:ext cx="7309684" cy="2508630"/>
                <a:chOff x="1219200" y="3458061"/>
                <a:chExt cx="7309684" cy="2508630"/>
              </a:xfrm>
            </p:grpSpPr>
            <p:sp>
              <p:nvSpPr>
                <p:cNvPr id="55" name="Arc 6"/>
                <p:cNvSpPr>
                  <a:spLocks/>
                </p:cNvSpPr>
                <p:nvPr/>
              </p:nvSpPr>
              <p:spPr bwMode="auto">
                <a:xfrm rot="5400000" flipH="1">
                  <a:off x="8486079" y="3586479"/>
                  <a:ext cx="42805" cy="4280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56" name="Arc 7"/>
                <p:cNvSpPr>
                  <a:spLocks/>
                </p:cNvSpPr>
                <p:nvPr/>
              </p:nvSpPr>
              <p:spPr bwMode="auto">
                <a:xfrm rot="5400000" flipV="1">
                  <a:off x="8357661" y="3543673"/>
                  <a:ext cx="42805" cy="4280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57" name="Line 8"/>
                <p:cNvSpPr>
                  <a:spLocks noChangeShapeType="1"/>
                </p:cNvSpPr>
                <p:nvPr/>
              </p:nvSpPr>
              <p:spPr bwMode="auto">
                <a:xfrm rot="5400000">
                  <a:off x="8443273" y="3543673"/>
                  <a:ext cx="0" cy="85613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59" name="Line 10"/>
                <p:cNvSpPr>
                  <a:spLocks noChangeShapeType="1"/>
                </p:cNvSpPr>
                <p:nvPr/>
              </p:nvSpPr>
              <p:spPr bwMode="auto">
                <a:xfrm rot="5400000">
                  <a:off x="7852948" y="4305220"/>
                  <a:ext cx="1351872" cy="0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61" name="Arc 12"/>
                <p:cNvSpPr>
                  <a:spLocks/>
                </p:cNvSpPr>
                <p:nvPr/>
              </p:nvSpPr>
              <p:spPr bwMode="auto">
                <a:xfrm rot="5400000">
                  <a:off x="8486079" y="4981156"/>
                  <a:ext cx="42805" cy="4280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62" name="Arc 13"/>
                <p:cNvSpPr>
                  <a:spLocks/>
                </p:cNvSpPr>
                <p:nvPr/>
              </p:nvSpPr>
              <p:spPr bwMode="auto">
                <a:xfrm rot="5400000" flipH="1" flipV="1">
                  <a:off x="8357661" y="5023962"/>
                  <a:ext cx="42805" cy="4280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63" name="Line 14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8443273" y="4981155"/>
                  <a:ext cx="0" cy="85613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64" name="Line 15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8336257" y="3522269"/>
                  <a:ext cx="42805" cy="0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65" name="Line 16"/>
                <p:cNvSpPr>
                  <a:spLocks noChangeShapeType="1"/>
                </p:cNvSpPr>
                <p:nvPr/>
              </p:nvSpPr>
              <p:spPr bwMode="auto">
                <a:xfrm rot="5400000">
                  <a:off x="7902971" y="5512002"/>
                  <a:ext cx="909378" cy="0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66" name="Arc 17"/>
                <p:cNvSpPr>
                  <a:spLocks/>
                </p:cNvSpPr>
                <p:nvPr/>
              </p:nvSpPr>
              <p:spPr bwMode="auto">
                <a:xfrm rot="5400000" flipH="1">
                  <a:off x="8314855" y="3458061"/>
                  <a:ext cx="42805" cy="4280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67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219200" y="3458061"/>
                  <a:ext cx="7097645" cy="0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68" name="TextBox 67"/>
            <p:cNvSpPr txBox="1"/>
            <p:nvPr/>
          </p:nvSpPr>
          <p:spPr>
            <a:xfrm flipH="1">
              <a:off x="1028700" y="3962400"/>
              <a:ext cx="480060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Ching-Hong Yang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i="1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Innovative Antibiotics</a:t>
              </a:r>
              <a:endParaRPr lang="en-US" sz="1400" i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43400" y="3962400"/>
              <a:ext cx="3581400" cy="1638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5" indent="-174625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1400" b="1" dirty="0" smtClean="0"/>
                <a:t>Developing antibiotics that attack the virulence of pathogens without killing them – reducing the tendency to develop antibiotic resistance</a:t>
              </a:r>
            </a:p>
            <a:p>
              <a:pPr marL="174625" indent="-174625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1400" b="1" dirty="0" smtClean="0"/>
                <a:t>Applications in plants moving forward – future potential applications in human and veterinary applications</a:t>
              </a:r>
            </a:p>
          </p:txBody>
        </p:sp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4505" t="3084" r="5385" b="5531"/>
            <a:stretch>
              <a:fillRect/>
            </a:stretch>
          </p:blipFill>
          <p:spPr bwMode="auto">
            <a:xfrm>
              <a:off x="2589522" y="4953000"/>
              <a:ext cx="1678955" cy="1338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66801" y="4572000"/>
              <a:ext cx="1295400" cy="1628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Rectangle 961"/>
          <p:cNvSpPr/>
          <p:nvPr/>
        </p:nvSpPr>
        <p:spPr bwMode="auto">
          <a:xfrm>
            <a:off x="1259106" y="1215390"/>
            <a:ext cx="5416014" cy="518500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0"/>
          </a:gradFill>
          <a:ln w="9525" cap="flat" cmpd="sng">
            <a:noFill/>
            <a:prstDash val="solid"/>
            <a:round/>
            <a:headEnd type="none" w="lg" len="lg"/>
            <a:tailEnd type="none" w="lg" len="lg"/>
          </a:ln>
        </p:spPr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777" name="Group 960"/>
          <p:cNvGrpSpPr/>
          <p:nvPr/>
        </p:nvGrpSpPr>
        <p:grpSpPr>
          <a:xfrm>
            <a:off x="1302614" y="1207770"/>
            <a:ext cx="6712955" cy="5192626"/>
            <a:chOff x="2057400" y="2057400"/>
            <a:chExt cx="4572000" cy="4114800"/>
          </a:xfrm>
        </p:grpSpPr>
        <p:cxnSp>
          <p:nvCxnSpPr>
            <p:cNvPr id="1400" name="Straight Connector 1399"/>
            <p:cNvCxnSpPr/>
            <p:nvPr/>
          </p:nvCxnSpPr>
          <p:spPr bwMode="auto">
            <a:xfrm rot="5400000">
              <a:off x="4572000" y="4114800"/>
              <a:ext cx="4114800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401" name="Straight Connector 1400"/>
            <p:cNvCxnSpPr/>
            <p:nvPr/>
          </p:nvCxnSpPr>
          <p:spPr bwMode="auto">
            <a:xfrm rot="5400000">
              <a:off x="3657600" y="4114800"/>
              <a:ext cx="4114800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402" name="Straight Connector 1401"/>
            <p:cNvCxnSpPr/>
            <p:nvPr/>
          </p:nvCxnSpPr>
          <p:spPr bwMode="auto">
            <a:xfrm rot="5400000">
              <a:off x="2743200" y="4114800"/>
              <a:ext cx="4114800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403" name="Straight Connector 1402"/>
            <p:cNvCxnSpPr/>
            <p:nvPr/>
          </p:nvCxnSpPr>
          <p:spPr bwMode="auto">
            <a:xfrm rot="5400000">
              <a:off x="1828800" y="4114800"/>
              <a:ext cx="4114800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404" name="Straight Connector 1403"/>
            <p:cNvCxnSpPr/>
            <p:nvPr/>
          </p:nvCxnSpPr>
          <p:spPr bwMode="auto">
            <a:xfrm rot="5400000">
              <a:off x="914400" y="4114800"/>
              <a:ext cx="4114800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405" name="Straight Connector 1404"/>
            <p:cNvCxnSpPr/>
            <p:nvPr/>
          </p:nvCxnSpPr>
          <p:spPr bwMode="auto">
            <a:xfrm rot="5400000">
              <a:off x="0" y="4114800"/>
              <a:ext cx="4114800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</p:cxnSp>
      </p:grp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2" y="312738"/>
            <a:ext cx="7177087" cy="914400"/>
          </a:xfrm>
        </p:spPr>
        <p:txBody>
          <a:bodyPr/>
          <a:lstStyle/>
          <a:p>
            <a:r>
              <a:rPr lang="en-US" dirty="0" smtClean="0"/>
              <a:t>Catalyst Grants: Rockwell</a:t>
            </a:r>
            <a:endParaRPr lang="en-US" dirty="0"/>
          </a:p>
        </p:txBody>
      </p:sp>
      <p:cxnSp>
        <p:nvCxnSpPr>
          <p:cNvPr id="2964" name="Straight Arrow Connector 2963"/>
          <p:cNvCxnSpPr/>
          <p:nvPr/>
        </p:nvCxnSpPr>
        <p:spPr bwMode="auto">
          <a:xfrm>
            <a:off x="1182906" y="1205016"/>
            <a:ext cx="7046694" cy="14184"/>
          </a:xfrm>
          <a:prstGeom prst="straightConnector1">
            <a:avLst/>
          </a:prstGeom>
          <a:gradFill rotWithShape="1">
            <a:gsLst>
              <a:gs pos="0">
                <a:srgbClr val="FFCC00"/>
              </a:gs>
              <a:gs pos="100000">
                <a:srgbClr val="FFCC00">
                  <a:gamma/>
                  <a:tint val="0"/>
                  <a:invGamma/>
                </a:srgbClr>
              </a:gs>
            </a:gsLst>
            <a:lin ang="0" scaled="1"/>
          </a:gradFill>
          <a:ln w="190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sp>
        <p:nvSpPr>
          <p:cNvPr id="776" name="Rectangle 775"/>
          <p:cNvSpPr/>
          <p:nvPr/>
        </p:nvSpPr>
        <p:spPr bwMode="auto">
          <a:xfrm>
            <a:off x="1302614" y="957303"/>
            <a:ext cx="5370364" cy="615354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lg" len="lg"/>
            <a:tailEnd type="none" w="lg" len="lg"/>
          </a:ln>
        </p:spPr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630" name="Group 629"/>
          <p:cNvGrpSpPr/>
          <p:nvPr/>
        </p:nvGrpSpPr>
        <p:grpSpPr>
          <a:xfrm>
            <a:off x="268435" y="1651170"/>
            <a:ext cx="7747135" cy="1588733"/>
            <a:chOff x="268435" y="1651170"/>
            <a:chExt cx="7747135" cy="1588733"/>
          </a:xfrm>
        </p:grpSpPr>
        <p:grpSp>
          <p:nvGrpSpPr>
            <p:cNvPr id="1643" name="Group 1642"/>
            <p:cNvGrpSpPr/>
            <p:nvPr/>
          </p:nvGrpSpPr>
          <p:grpSpPr>
            <a:xfrm>
              <a:off x="1302614" y="1651170"/>
              <a:ext cx="6712956" cy="1588733"/>
              <a:chOff x="1302614" y="1498770"/>
              <a:chExt cx="6712956" cy="1588733"/>
            </a:xfrm>
          </p:grpSpPr>
          <p:sp>
            <p:nvSpPr>
              <p:cNvPr id="778" name="Rectangle 777"/>
              <p:cNvSpPr/>
              <p:nvPr/>
            </p:nvSpPr>
            <p:spPr>
              <a:xfrm>
                <a:off x="6449213" y="1744912"/>
                <a:ext cx="1454474" cy="223765"/>
              </a:xfrm>
              <a:prstGeom prst="rect">
                <a:avLst/>
              </a:prstGeom>
              <a:gradFill>
                <a:gsLst>
                  <a:gs pos="0">
                    <a:srgbClr val="FFB19F"/>
                  </a:gs>
                  <a:gs pos="45000">
                    <a:srgbClr val="FFAB97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779" name="Rectangle 778"/>
              <p:cNvSpPr/>
              <p:nvPr/>
            </p:nvSpPr>
            <p:spPr>
              <a:xfrm>
                <a:off x="5330387" y="1968677"/>
                <a:ext cx="2013887" cy="223765"/>
              </a:xfrm>
              <a:prstGeom prst="rect">
                <a:avLst/>
              </a:prstGeom>
              <a:gradFill>
                <a:gsLst>
                  <a:gs pos="0">
                    <a:srgbClr val="FFB19F"/>
                  </a:gs>
                  <a:gs pos="45000">
                    <a:srgbClr val="FFAB97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780" name="Rectangle 779"/>
              <p:cNvSpPr/>
              <p:nvPr/>
            </p:nvSpPr>
            <p:spPr>
              <a:xfrm>
                <a:off x="6672979" y="2080560"/>
                <a:ext cx="1342591" cy="223765"/>
              </a:xfrm>
              <a:prstGeom prst="rect">
                <a:avLst/>
              </a:prstGeom>
              <a:gradFill>
                <a:gsLst>
                  <a:gs pos="50000">
                    <a:srgbClr val="6ED09F">
                      <a:alpha val="50000"/>
                    </a:srgbClr>
                  </a:gs>
                  <a:gs pos="100000">
                    <a:schemeClr val="bg1"/>
                  </a:gs>
                </a:gsLst>
                <a:lin ang="0" scaled="0"/>
              </a:gra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grpSp>
            <p:nvGrpSpPr>
              <p:cNvPr id="823" name="Group 65"/>
              <p:cNvGrpSpPr/>
              <p:nvPr/>
            </p:nvGrpSpPr>
            <p:grpSpPr>
              <a:xfrm>
                <a:off x="3555183" y="1515552"/>
                <a:ext cx="2908947" cy="453124"/>
                <a:chOff x="3505200" y="1139825"/>
                <a:chExt cx="1981200" cy="308610"/>
              </a:xfrm>
            </p:grpSpPr>
            <p:sp>
              <p:nvSpPr>
                <p:cNvPr id="1174" name="Rectangle 1173"/>
                <p:cNvSpPr/>
                <p:nvPr/>
              </p:nvSpPr>
              <p:spPr>
                <a:xfrm flipH="1">
                  <a:off x="3505200" y="1143635"/>
                  <a:ext cx="857250" cy="228600"/>
                </a:xfrm>
                <a:prstGeom prst="rect">
                  <a:avLst/>
                </a:prstGeom>
                <a:gradFill>
                  <a:gsLst>
                    <a:gs pos="0">
                      <a:srgbClr val="FFB19F"/>
                    </a:gs>
                    <a:gs pos="45000">
                      <a:srgbClr val="FFAB97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0"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/>
                </a:p>
              </p:txBody>
            </p:sp>
            <p:grpSp>
              <p:nvGrpSpPr>
                <p:cNvPr id="1175" name="Group 789"/>
                <p:cNvGrpSpPr/>
                <p:nvPr/>
              </p:nvGrpSpPr>
              <p:grpSpPr>
                <a:xfrm>
                  <a:off x="4250056" y="1139825"/>
                  <a:ext cx="323849" cy="308610"/>
                  <a:chOff x="3030856" y="1139190"/>
                  <a:chExt cx="323849" cy="308610"/>
                </a:xfrm>
              </p:grpSpPr>
              <p:sp>
                <p:nvSpPr>
                  <p:cNvPr id="1184" name="Freeform 1183"/>
                  <p:cNvSpPr/>
                  <p:nvPr/>
                </p:nvSpPr>
                <p:spPr>
                  <a:xfrm>
                    <a:off x="3122295" y="1139190"/>
                    <a:ext cx="123825" cy="253365"/>
                  </a:xfrm>
                  <a:custGeom>
                    <a:avLst/>
                    <a:gdLst>
                      <a:gd name="connsiteX0" fmla="*/ 0 w 123825"/>
                      <a:gd name="connsiteY0" fmla="*/ 0 h 253365"/>
                      <a:gd name="connsiteX1" fmla="*/ 3810 w 123825"/>
                      <a:gd name="connsiteY1" fmla="*/ 228600 h 253365"/>
                      <a:gd name="connsiteX2" fmla="*/ 68580 w 123825"/>
                      <a:gd name="connsiteY2" fmla="*/ 232410 h 253365"/>
                      <a:gd name="connsiteX3" fmla="*/ 121920 w 123825"/>
                      <a:gd name="connsiteY3" fmla="*/ 253365 h 253365"/>
                      <a:gd name="connsiteX4" fmla="*/ 123825 w 123825"/>
                      <a:gd name="connsiteY4" fmla="*/ 59055 h 253365"/>
                      <a:gd name="connsiteX5" fmla="*/ 87630 w 123825"/>
                      <a:gd name="connsiteY5" fmla="*/ 20955 h 253365"/>
                      <a:gd name="connsiteX6" fmla="*/ 0 w 123825"/>
                      <a:gd name="connsiteY6" fmla="*/ 0 h 25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3825" h="253365">
                        <a:moveTo>
                          <a:pt x="0" y="0"/>
                        </a:moveTo>
                        <a:lnTo>
                          <a:pt x="3810" y="228600"/>
                        </a:lnTo>
                        <a:lnTo>
                          <a:pt x="68580" y="232410"/>
                        </a:lnTo>
                        <a:lnTo>
                          <a:pt x="121920" y="253365"/>
                        </a:lnTo>
                        <a:lnTo>
                          <a:pt x="123825" y="59055"/>
                        </a:lnTo>
                        <a:lnTo>
                          <a:pt x="87630" y="2095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B19F"/>
                      </a:gs>
                      <a:gs pos="100000">
                        <a:srgbClr val="FF7C5D"/>
                      </a:gs>
                    </a:gsLst>
                    <a:lin ang="0" scaled="0"/>
                  </a:gra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b="1"/>
                  </a:p>
                </p:txBody>
              </p:sp>
              <p:sp>
                <p:nvSpPr>
                  <p:cNvPr id="1185" name="Freeform 1184"/>
                  <p:cNvSpPr/>
                  <p:nvPr/>
                </p:nvSpPr>
                <p:spPr>
                  <a:xfrm>
                    <a:off x="3200400" y="1205865"/>
                    <a:ext cx="40005" cy="220980"/>
                  </a:xfrm>
                  <a:custGeom>
                    <a:avLst/>
                    <a:gdLst>
                      <a:gd name="connsiteX0" fmla="*/ 40005 w 40005"/>
                      <a:gd name="connsiteY0" fmla="*/ 0 h 220980"/>
                      <a:gd name="connsiteX1" fmla="*/ 40005 w 40005"/>
                      <a:gd name="connsiteY1" fmla="*/ 190500 h 220980"/>
                      <a:gd name="connsiteX2" fmla="*/ 3810 w 40005"/>
                      <a:gd name="connsiteY2" fmla="*/ 220980 h 220980"/>
                      <a:gd name="connsiteX3" fmla="*/ 0 w 40005"/>
                      <a:gd name="connsiteY3" fmla="*/ 47625 h 220980"/>
                      <a:gd name="connsiteX4" fmla="*/ 40005 w 40005"/>
                      <a:gd name="connsiteY4" fmla="*/ 0 h 220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05" h="220980">
                        <a:moveTo>
                          <a:pt x="40005" y="0"/>
                        </a:moveTo>
                        <a:lnTo>
                          <a:pt x="40005" y="190500"/>
                        </a:lnTo>
                        <a:lnTo>
                          <a:pt x="3810" y="220980"/>
                        </a:lnTo>
                        <a:lnTo>
                          <a:pt x="0" y="47625"/>
                        </a:lnTo>
                        <a:lnTo>
                          <a:pt x="4000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7C5D"/>
                      </a:gs>
                      <a:gs pos="100000">
                        <a:srgbClr val="FF3101"/>
                      </a:gs>
                    </a:gsLst>
                    <a:lin ang="0" scaled="0"/>
                  </a:gra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b="1"/>
                  </a:p>
                </p:txBody>
              </p:sp>
              <p:sp>
                <p:nvSpPr>
                  <p:cNvPr id="1186" name="Freeform 1185"/>
                  <p:cNvSpPr/>
                  <p:nvPr/>
                </p:nvSpPr>
                <p:spPr>
                  <a:xfrm>
                    <a:off x="3200400" y="1255395"/>
                    <a:ext cx="154305" cy="192405"/>
                  </a:xfrm>
                  <a:custGeom>
                    <a:avLst/>
                    <a:gdLst>
                      <a:gd name="connsiteX0" fmla="*/ 154305 w 154305"/>
                      <a:gd name="connsiteY0" fmla="*/ 41910 h 192405"/>
                      <a:gd name="connsiteX1" fmla="*/ 154305 w 154305"/>
                      <a:gd name="connsiteY1" fmla="*/ 192405 h 192405"/>
                      <a:gd name="connsiteX2" fmla="*/ 78105 w 154305"/>
                      <a:gd name="connsiteY2" fmla="*/ 192405 h 192405"/>
                      <a:gd name="connsiteX3" fmla="*/ 43815 w 154305"/>
                      <a:gd name="connsiteY3" fmla="*/ 190500 h 192405"/>
                      <a:gd name="connsiteX4" fmla="*/ 15240 w 154305"/>
                      <a:gd name="connsiteY4" fmla="*/ 179070 h 192405"/>
                      <a:gd name="connsiteX5" fmla="*/ 0 w 154305"/>
                      <a:gd name="connsiteY5" fmla="*/ 169545 h 192405"/>
                      <a:gd name="connsiteX6" fmla="*/ 1905 w 154305"/>
                      <a:gd name="connsiteY6" fmla="*/ 0 h 192405"/>
                      <a:gd name="connsiteX7" fmla="*/ 11430 w 154305"/>
                      <a:gd name="connsiteY7" fmla="*/ 17145 h 192405"/>
                      <a:gd name="connsiteX8" fmla="*/ 41910 w 154305"/>
                      <a:gd name="connsiteY8" fmla="*/ 38100 h 192405"/>
                      <a:gd name="connsiteX9" fmla="*/ 87630 w 154305"/>
                      <a:gd name="connsiteY9" fmla="*/ 41910 h 192405"/>
                      <a:gd name="connsiteX10" fmla="*/ 154305 w 154305"/>
                      <a:gd name="connsiteY10" fmla="*/ 41910 h 1924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4305" h="192405">
                        <a:moveTo>
                          <a:pt x="154305" y="41910"/>
                        </a:moveTo>
                        <a:lnTo>
                          <a:pt x="154305" y="192405"/>
                        </a:lnTo>
                        <a:lnTo>
                          <a:pt x="78105" y="192405"/>
                        </a:lnTo>
                        <a:lnTo>
                          <a:pt x="43815" y="190500"/>
                        </a:lnTo>
                        <a:lnTo>
                          <a:pt x="15240" y="179070"/>
                        </a:lnTo>
                        <a:lnTo>
                          <a:pt x="0" y="169545"/>
                        </a:lnTo>
                        <a:lnTo>
                          <a:pt x="1905" y="0"/>
                        </a:lnTo>
                        <a:lnTo>
                          <a:pt x="11430" y="17145"/>
                        </a:lnTo>
                        <a:lnTo>
                          <a:pt x="41910" y="38100"/>
                        </a:lnTo>
                        <a:lnTo>
                          <a:pt x="87630" y="41910"/>
                        </a:lnTo>
                        <a:lnTo>
                          <a:pt x="154305" y="41910"/>
                        </a:lnTo>
                        <a:close/>
                      </a:path>
                    </a:pathLst>
                  </a:custGeom>
                  <a:solidFill>
                    <a:srgbClr val="FF7C5D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b="1"/>
                  </a:p>
                </p:txBody>
              </p:sp>
              <p:sp>
                <p:nvSpPr>
                  <p:cNvPr id="1187" name="Arc 79"/>
                  <p:cNvSpPr/>
                  <p:nvPr/>
                </p:nvSpPr>
                <p:spPr>
                  <a:xfrm>
                    <a:off x="3030856" y="1143000"/>
                    <a:ext cx="211455" cy="114935"/>
                  </a:xfrm>
                  <a:prstGeom prst="arc">
                    <a:avLst>
                      <a:gd name="adj1" fmla="val 16200000"/>
                      <a:gd name="adj2" fmla="val 1362815"/>
                    </a:avLst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b="1"/>
                  </a:p>
                </p:txBody>
              </p:sp>
              <p:sp>
                <p:nvSpPr>
                  <p:cNvPr id="1188" name="Arc 80"/>
                  <p:cNvSpPr/>
                  <p:nvPr/>
                </p:nvSpPr>
                <p:spPr>
                  <a:xfrm>
                    <a:off x="3030856" y="1370965"/>
                    <a:ext cx="247649" cy="45719"/>
                  </a:xfrm>
                  <a:prstGeom prst="arc">
                    <a:avLst>
                      <a:gd name="adj1" fmla="val 16200000"/>
                      <a:gd name="adj2" fmla="val 20083208"/>
                    </a:avLst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b="1"/>
                  </a:p>
                </p:txBody>
              </p:sp>
              <p:cxnSp>
                <p:nvCxnSpPr>
                  <p:cNvPr id="1189" name="Straight Connector 81"/>
                  <p:cNvCxnSpPr/>
                  <p:nvPr/>
                </p:nvCxnSpPr>
                <p:spPr>
                  <a:xfrm rot="5400000">
                    <a:off x="3195798" y="1246981"/>
                    <a:ext cx="93028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90" name="Arc 1189"/>
                  <p:cNvSpPr/>
                  <p:nvPr/>
                </p:nvSpPr>
                <p:spPr>
                  <a:xfrm rot="10800000">
                    <a:off x="3200401" y="1219200"/>
                    <a:ext cx="152399" cy="76200"/>
                  </a:xfrm>
                  <a:prstGeom prst="arc">
                    <a:avLst>
                      <a:gd name="adj1" fmla="val 16200000"/>
                      <a:gd name="adj2" fmla="val 1774219"/>
                    </a:avLst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b="1"/>
                  </a:p>
                </p:txBody>
              </p:sp>
              <p:sp>
                <p:nvSpPr>
                  <p:cNvPr id="1191" name="Arc 1190"/>
                  <p:cNvSpPr/>
                  <p:nvPr/>
                </p:nvSpPr>
                <p:spPr>
                  <a:xfrm rot="10800000">
                    <a:off x="3200400" y="1398269"/>
                    <a:ext cx="152399" cy="49529"/>
                  </a:xfrm>
                  <a:prstGeom prst="arc">
                    <a:avLst>
                      <a:gd name="adj1" fmla="val 15675288"/>
                      <a:gd name="adj2" fmla="val 90710"/>
                    </a:avLst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b="1"/>
                  </a:p>
                </p:txBody>
              </p:sp>
              <p:cxnSp>
                <p:nvCxnSpPr>
                  <p:cNvPr id="1192" name="Straight Connector 84"/>
                  <p:cNvCxnSpPr/>
                  <p:nvPr/>
                </p:nvCxnSpPr>
                <p:spPr>
                  <a:xfrm rot="5400000">
                    <a:off x="3116583" y="1337312"/>
                    <a:ext cx="167641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76" name="Straight Connector 1175"/>
                <p:cNvCxnSpPr/>
                <p:nvPr/>
              </p:nvCxnSpPr>
              <p:spPr>
                <a:xfrm>
                  <a:off x="3505200" y="1368425"/>
                  <a:ext cx="868681" cy="317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7" name="Straight Connector 1176"/>
                <p:cNvCxnSpPr/>
                <p:nvPr/>
              </p:nvCxnSpPr>
              <p:spPr>
                <a:xfrm rot="5400000">
                  <a:off x="3390900" y="1254125"/>
                  <a:ext cx="228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8" name="Straight Connector 1177"/>
                <p:cNvCxnSpPr/>
                <p:nvPr/>
              </p:nvCxnSpPr>
              <p:spPr>
                <a:xfrm>
                  <a:off x="3505200" y="1139825"/>
                  <a:ext cx="850584" cy="381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79" name="TextBox 1178"/>
                <p:cNvSpPr txBox="1"/>
                <p:nvPr/>
              </p:nvSpPr>
              <p:spPr>
                <a:xfrm flipH="1">
                  <a:off x="3581400" y="1143000"/>
                  <a:ext cx="838200" cy="18865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900" b="1" dirty="0" smtClean="0">
                      <a:latin typeface="Arial" pitchFamily="34" charset="0"/>
                      <a:cs typeface="Arial" pitchFamily="34" charset="0"/>
                    </a:rPr>
                    <a:t>SWETRC Grant</a:t>
                  </a:r>
                </a:p>
                <a:p>
                  <a:r>
                    <a:rPr lang="en-US" sz="900" i="1" dirty="0" smtClean="0">
                      <a:latin typeface="Arial" pitchFamily="34" charset="0"/>
                      <a:cs typeface="Arial" pitchFamily="34" charset="0"/>
                    </a:rPr>
                    <a:t>Lithium ion batter app’s</a:t>
                  </a:r>
                  <a:endParaRPr lang="en-US" sz="900" i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80" name="Rectangle 1179"/>
                <p:cNvSpPr/>
                <p:nvPr/>
              </p:nvSpPr>
              <p:spPr>
                <a:xfrm>
                  <a:off x="4572000" y="1295400"/>
                  <a:ext cx="914400" cy="152400"/>
                </a:xfrm>
                <a:prstGeom prst="rect">
                  <a:avLst/>
                </a:prstGeom>
                <a:solidFill>
                  <a:srgbClr val="FF7C5D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cxnSp>
              <p:nvCxnSpPr>
                <p:cNvPr id="1181" name="Straight Connector 1180"/>
                <p:cNvCxnSpPr/>
                <p:nvPr/>
              </p:nvCxnSpPr>
              <p:spPr>
                <a:xfrm>
                  <a:off x="4495800" y="1295400"/>
                  <a:ext cx="990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2" name="Straight Connector 1181"/>
                <p:cNvCxnSpPr/>
                <p:nvPr/>
              </p:nvCxnSpPr>
              <p:spPr>
                <a:xfrm>
                  <a:off x="4495800" y="1447800"/>
                  <a:ext cx="990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3" name="Can 1182"/>
                <p:cNvSpPr/>
                <p:nvPr/>
              </p:nvSpPr>
              <p:spPr>
                <a:xfrm>
                  <a:off x="4495800" y="1295399"/>
                  <a:ext cx="85859" cy="153035"/>
                </a:xfrm>
                <a:prstGeom prst="can">
                  <a:avLst/>
                </a:prstGeom>
                <a:gradFill>
                  <a:gsLst>
                    <a:gs pos="0">
                      <a:srgbClr val="FFCC00"/>
                    </a:gs>
                    <a:gs pos="50000">
                      <a:schemeClr val="bg1"/>
                    </a:gs>
                    <a:gs pos="100000">
                      <a:srgbClr val="FFCC00"/>
                    </a:gs>
                  </a:gsLst>
                  <a:lin ang="0" scaled="0"/>
                </a:gra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</p:grpSp>
          <p:sp>
            <p:nvSpPr>
              <p:cNvPr id="824" name="Rectangle 823"/>
              <p:cNvSpPr/>
              <p:nvPr/>
            </p:nvSpPr>
            <p:spPr>
              <a:xfrm>
                <a:off x="3316500" y="1968677"/>
                <a:ext cx="2013887" cy="223765"/>
              </a:xfrm>
              <a:prstGeom prst="rect">
                <a:avLst/>
              </a:prstGeom>
              <a:solidFill>
                <a:srgbClr val="FF7C5D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825" name="Rectangle 824"/>
              <p:cNvSpPr/>
              <p:nvPr/>
            </p:nvSpPr>
            <p:spPr>
              <a:xfrm>
                <a:off x="3316500" y="2416207"/>
                <a:ext cx="2013887" cy="223765"/>
              </a:xfrm>
              <a:prstGeom prst="rect">
                <a:avLst/>
              </a:prstGeom>
              <a:solidFill>
                <a:srgbClr val="FF7C5D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826" name="Rectangle 825"/>
              <p:cNvSpPr/>
              <p:nvPr/>
            </p:nvSpPr>
            <p:spPr>
              <a:xfrm>
                <a:off x="3316500" y="2863737"/>
                <a:ext cx="1454474" cy="223765"/>
              </a:xfrm>
              <a:prstGeom prst="rect">
                <a:avLst/>
              </a:prstGeom>
              <a:solidFill>
                <a:srgbClr val="FF7C5D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827" name="Rectangle 826"/>
              <p:cNvSpPr/>
              <p:nvPr/>
            </p:nvSpPr>
            <p:spPr>
              <a:xfrm>
                <a:off x="4770974" y="2863737"/>
                <a:ext cx="1454474" cy="223765"/>
              </a:xfrm>
              <a:prstGeom prst="rect">
                <a:avLst/>
              </a:prstGeom>
              <a:gradFill>
                <a:gsLst>
                  <a:gs pos="0">
                    <a:srgbClr val="FFB19F"/>
                  </a:gs>
                  <a:gs pos="45000">
                    <a:srgbClr val="FFAB97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cxnSp>
            <p:nvCxnSpPr>
              <p:cNvPr id="828" name="Straight Connector 827"/>
              <p:cNvCxnSpPr/>
              <p:nvPr/>
            </p:nvCxnSpPr>
            <p:spPr>
              <a:xfrm>
                <a:off x="3204618" y="1968677"/>
                <a:ext cx="2125769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9" name="Straight Connector 828"/>
              <p:cNvCxnSpPr/>
              <p:nvPr/>
            </p:nvCxnSpPr>
            <p:spPr>
              <a:xfrm>
                <a:off x="3204618" y="2192442"/>
                <a:ext cx="279706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829"/>
              <p:cNvCxnSpPr/>
              <p:nvPr/>
            </p:nvCxnSpPr>
            <p:spPr>
              <a:xfrm>
                <a:off x="3204618" y="2416207"/>
                <a:ext cx="2125769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830"/>
              <p:cNvCxnSpPr/>
              <p:nvPr/>
            </p:nvCxnSpPr>
            <p:spPr>
              <a:xfrm>
                <a:off x="3204618" y="2639972"/>
                <a:ext cx="279706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/>
              <p:cNvCxnSpPr/>
              <p:nvPr/>
            </p:nvCxnSpPr>
            <p:spPr>
              <a:xfrm>
                <a:off x="3204618" y="2863737"/>
                <a:ext cx="156635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3" name="Rectangle 832"/>
              <p:cNvSpPr/>
              <p:nvPr/>
            </p:nvSpPr>
            <p:spPr>
              <a:xfrm flipH="1">
                <a:off x="1638262" y="2639972"/>
                <a:ext cx="1370562" cy="335648"/>
              </a:xfrm>
              <a:prstGeom prst="rect">
                <a:avLst/>
              </a:prstGeom>
              <a:gradFill>
                <a:gsLst>
                  <a:gs pos="0">
                    <a:srgbClr val="FFB19F"/>
                  </a:gs>
                  <a:gs pos="45000">
                    <a:srgbClr val="FFAB97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/>
              </a:p>
            </p:txBody>
          </p:sp>
          <p:grpSp>
            <p:nvGrpSpPr>
              <p:cNvPr id="834" name="Group 789"/>
              <p:cNvGrpSpPr/>
              <p:nvPr/>
            </p:nvGrpSpPr>
            <p:grpSpPr>
              <a:xfrm>
                <a:off x="2843798" y="2634378"/>
                <a:ext cx="475500" cy="453124"/>
                <a:chOff x="3030856" y="1139190"/>
                <a:chExt cx="323849" cy="308610"/>
              </a:xfrm>
            </p:grpSpPr>
            <p:sp>
              <p:nvSpPr>
                <p:cNvPr id="1165" name="Freeform 97"/>
                <p:cNvSpPr/>
                <p:nvPr/>
              </p:nvSpPr>
              <p:spPr>
                <a:xfrm>
                  <a:off x="3122295" y="1139190"/>
                  <a:ext cx="123825" cy="253365"/>
                </a:xfrm>
                <a:custGeom>
                  <a:avLst/>
                  <a:gdLst>
                    <a:gd name="connsiteX0" fmla="*/ 0 w 123825"/>
                    <a:gd name="connsiteY0" fmla="*/ 0 h 253365"/>
                    <a:gd name="connsiteX1" fmla="*/ 3810 w 123825"/>
                    <a:gd name="connsiteY1" fmla="*/ 228600 h 253365"/>
                    <a:gd name="connsiteX2" fmla="*/ 68580 w 123825"/>
                    <a:gd name="connsiteY2" fmla="*/ 232410 h 253365"/>
                    <a:gd name="connsiteX3" fmla="*/ 121920 w 123825"/>
                    <a:gd name="connsiteY3" fmla="*/ 253365 h 253365"/>
                    <a:gd name="connsiteX4" fmla="*/ 123825 w 123825"/>
                    <a:gd name="connsiteY4" fmla="*/ 59055 h 253365"/>
                    <a:gd name="connsiteX5" fmla="*/ 87630 w 123825"/>
                    <a:gd name="connsiteY5" fmla="*/ 20955 h 253365"/>
                    <a:gd name="connsiteX6" fmla="*/ 0 w 123825"/>
                    <a:gd name="connsiteY6" fmla="*/ 0 h 253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825" h="253365">
                      <a:moveTo>
                        <a:pt x="0" y="0"/>
                      </a:moveTo>
                      <a:lnTo>
                        <a:pt x="3810" y="228600"/>
                      </a:lnTo>
                      <a:lnTo>
                        <a:pt x="68580" y="232410"/>
                      </a:lnTo>
                      <a:lnTo>
                        <a:pt x="121920" y="253365"/>
                      </a:lnTo>
                      <a:lnTo>
                        <a:pt x="123825" y="59055"/>
                      </a:lnTo>
                      <a:lnTo>
                        <a:pt x="87630" y="209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B19F"/>
                    </a:gs>
                    <a:gs pos="100000">
                      <a:srgbClr val="FF7C5D"/>
                    </a:gs>
                  </a:gsLst>
                  <a:lin ang="0" scaled="0"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/>
                </a:p>
              </p:txBody>
            </p:sp>
            <p:sp>
              <p:nvSpPr>
                <p:cNvPr id="1166" name="Freeform 98"/>
                <p:cNvSpPr/>
                <p:nvPr/>
              </p:nvSpPr>
              <p:spPr>
                <a:xfrm>
                  <a:off x="3200400" y="1205865"/>
                  <a:ext cx="40005" cy="220980"/>
                </a:xfrm>
                <a:custGeom>
                  <a:avLst/>
                  <a:gdLst>
                    <a:gd name="connsiteX0" fmla="*/ 40005 w 40005"/>
                    <a:gd name="connsiteY0" fmla="*/ 0 h 220980"/>
                    <a:gd name="connsiteX1" fmla="*/ 40005 w 40005"/>
                    <a:gd name="connsiteY1" fmla="*/ 190500 h 220980"/>
                    <a:gd name="connsiteX2" fmla="*/ 3810 w 40005"/>
                    <a:gd name="connsiteY2" fmla="*/ 220980 h 220980"/>
                    <a:gd name="connsiteX3" fmla="*/ 0 w 40005"/>
                    <a:gd name="connsiteY3" fmla="*/ 47625 h 220980"/>
                    <a:gd name="connsiteX4" fmla="*/ 40005 w 40005"/>
                    <a:gd name="connsiteY4" fmla="*/ 0 h 220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005" h="220980">
                      <a:moveTo>
                        <a:pt x="40005" y="0"/>
                      </a:moveTo>
                      <a:lnTo>
                        <a:pt x="40005" y="190500"/>
                      </a:lnTo>
                      <a:lnTo>
                        <a:pt x="3810" y="220980"/>
                      </a:lnTo>
                      <a:lnTo>
                        <a:pt x="0" y="47625"/>
                      </a:lnTo>
                      <a:lnTo>
                        <a:pt x="4000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7C5D"/>
                    </a:gs>
                    <a:gs pos="100000">
                      <a:srgbClr val="FF3101"/>
                    </a:gs>
                  </a:gsLst>
                  <a:lin ang="0" scaled="0"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/>
                </a:p>
              </p:txBody>
            </p:sp>
            <p:sp>
              <p:nvSpPr>
                <p:cNvPr id="1167" name="Freeform 99"/>
                <p:cNvSpPr/>
                <p:nvPr/>
              </p:nvSpPr>
              <p:spPr>
                <a:xfrm>
                  <a:off x="3200400" y="1255395"/>
                  <a:ext cx="154305" cy="192405"/>
                </a:xfrm>
                <a:custGeom>
                  <a:avLst/>
                  <a:gdLst>
                    <a:gd name="connsiteX0" fmla="*/ 154305 w 154305"/>
                    <a:gd name="connsiteY0" fmla="*/ 41910 h 192405"/>
                    <a:gd name="connsiteX1" fmla="*/ 154305 w 154305"/>
                    <a:gd name="connsiteY1" fmla="*/ 192405 h 192405"/>
                    <a:gd name="connsiteX2" fmla="*/ 78105 w 154305"/>
                    <a:gd name="connsiteY2" fmla="*/ 192405 h 192405"/>
                    <a:gd name="connsiteX3" fmla="*/ 43815 w 154305"/>
                    <a:gd name="connsiteY3" fmla="*/ 190500 h 192405"/>
                    <a:gd name="connsiteX4" fmla="*/ 15240 w 154305"/>
                    <a:gd name="connsiteY4" fmla="*/ 179070 h 192405"/>
                    <a:gd name="connsiteX5" fmla="*/ 0 w 154305"/>
                    <a:gd name="connsiteY5" fmla="*/ 169545 h 192405"/>
                    <a:gd name="connsiteX6" fmla="*/ 1905 w 154305"/>
                    <a:gd name="connsiteY6" fmla="*/ 0 h 192405"/>
                    <a:gd name="connsiteX7" fmla="*/ 11430 w 154305"/>
                    <a:gd name="connsiteY7" fmla="*/ 17145 h 192405"/>
                    <a:gd name="connsiteX8" fmla="*/ 41910 w 154305"/>
                    <a:gd name="connsiteY8" fmla="*/ 38100 h 192405"/>
                    <a:gd name="connsiteX9" fmla="*/ 87630 w 154305"/>
                    <a:gd name="connsiteY9" fmla="*/ 41910 h 192405"/>
                    <a:gd name="connsiteX10" fmla="*/ 154305 w 154305"/>
                    <a:gd name="connsiteY10" fmla="*/ 41910 h 1924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4305" h="192405">
                      <a:moveTo>
                        <a:pt x="154305" y="41910"/>
                      </a:moveTo>
                      <a:lnTo>
                        <a:pt x="154305" y="192405"/>
                      </a:lnTo>
                      <a:lnTo>
                        <a:pt x="78105" y="192405"/>
                      </a:lnTo>
                      <a:lnTo>
                        <a:pt x="43815" y="190500"/>
                      </a:lnTo>
                      <a:lnTo>
                        <a:pt x="15240" y="179070"/>
                      </a:lnTo>
                      <a:lnTo>
                        <a:pt x="0" y="169545"/>
                      </a:lnTo>
                      <a:lnTo>
                        <a:pt x="1905" y="0"/>
                      </a:lnTo>
                      <a:lnTo>
                        <a:pt x="11430" y="17145"/>
                      </a:lnTo>
                      <a:lnTo>
                        <a:pt x="41910" y="38100"/>
                      </a:lnTo>
                      <a:lnTo>
                        <a:pt x="87630" y="41910"/>
                      </a:lnTo>
                      <a:lnTo>
                        <a:pt x="154305" y="4191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50000">
                      <a:srgbClr val="FF7C5D"/>
                    </a:gs>
                    <a:gs pos="100000">
                      <a:srgbClr val="FF7C5D"/>
                    </a:gs>
                  </a:gsLst>
                  <a:lin ang="0" scaled="0"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/>
                </a:p>
              </p:txBody>
            </p:sp>
            <p:sp>
              <p:nvSpPr>
                <p:cNvPr id="1168" name="Arc 100"/>
                <p:cNvSpPr/>
                <p:nvPr/>
              </p:nvSpPr>
              <p:spPr>
                <a:xfrm>
                  <a:off x="3030856" y="1143000"/>
                  <a:ext cx="211455" cy="114935"/>
                </a:xfrm>
                <a:prstGeom prst="arc">
                  <a:avLst>
                    <a:gd name="adj1" fmla="val 16200000"/>
                    <a:gd name="adj2" fmla="val 1362815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/>
                </a:p>
              </p:txBody>
            </p:sp>
            <p:sp>
              <p:nvSpPr>
                <p:cNvPr id="1169" name="Arc 101"/>
                <p:cNvSpPr/>
                <p:nvPr/>
              </p:nvSpPr>
              <p:spPr>
                <a:xfrm>
                  <a:off x="3030856" y="1370965"/>
                  <a:ext cx="247649" cy="45719"/>
                </a:xfrm>
                <a:prstGeom prst="arc">
                  <a:avLst>
                    <a:gd name="adj1" fmla="val 16200000"/>
                    <a:gd name="adj2" fmla="val 20083208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/>
                </a:p>
              </p:txBody>
            </p:sp>
            <p:cxnSp>
              <p:nvCxnSpPr>
                <p:cNvPr id="1170" name="Straight Connector 102"/>
                <p:cNvCxnSpPr/>
                <p:nvPr/>
              </p:nvCxnSpPr>
              <p:spPr>
                <a:xfrm rot="5400000">
                  <a:off x="3195798" y="1246981"/>
                  <a:ext cx="93028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71" name="Arc 103"/>
                <p:cNvSpPr/>
                <p:nvPr/>
              </p:nvSpPr>
              <p:spPr>
                <a:xfrm rot="10800000">
                  <a:off x="3200401" y="1219200"/>
                  <a:ext cx="152399" cy="76200"/>
                </a:xfrm>
                <a:prstGeom prst="arc">
                  <a:avLst>
                    <a:gd name="adj1" fmla="val 16200000"/>
                    <a:gd name="adj2" fmla="val 1774219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/>
                </a:p>
              </p:txBody>
            </p:sp>
            <p:sp>
              <p:nvSpPr>
                <p:cNvPr id="1172" name="Arc 104"/>
                <p:cNvSpPr/>
                <p:nvPr/>
              </p:nvSpPr>
              <p:spPr>
                <a:xfrm rot="10800000">
                  <a:off x="3200400" y="1398269"/>
                  <a:ext cx="152399" cy="49529"/>
                </a:xfrm>
                <a:prstGeom prst="arc">
                  <a:avLst>
                    <a:gd name="adj1" fmla="val 15675288"/>
                    <a:gd name="adj2" fmla="val 90710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/>
                </a:p>
              </p:txBody>
            </p:sp>
            <p:cxnSp>
              <p:nvCxnSpPr>
                <p:cNvPr id="1173" name="Straight Connector 105"/>
                <p:cNvCxnSpPr/>
                <p:nvPr/>
              </p:nvCxnSpPr>
              <p:spPr>
                <a:xfrm rot="5400000">
                  <a:off x="3116583" y="1337312"/>
                  <a:ext cx="167641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35" name="Rectangle 834"/>
              <p:cNvSpPr/>
              <p:nvPr/>
            </p:nvSpPr>
            <p:spPr>
              <a:xfrm flipH="1">
                <a:off x="1638262" y="2192442"/>
                <a:ext cx="1370562" cy="335648"/>
              </a:xfrm>
              <a:prstGeom prst="rect">
                <a:avLst/>
              </a:prstGeom>
              <a:gradFill>
                <a:gsLst>
                  <a:gs pos="0">
                    <a:srgbClr val="FFB19F"/>
                  </a:gs>
                  <a:gs pos="45000">
                    <a:srgbClr val="FFAB97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/>
              </a:p>
            </p:txBody>
          </p:sp>
          <p:grpSp>
            <p:nvGrpSpPr>
              <p:cNvPr id="836" name="Group 789"/>
              <p:cNvGrpSpPr/>
              <p:nvPr/>
            </p:nvGrpSpPr>
            <p:grpSpPr>
              <a:xfrm>
                <a:off x="2843798" y="2186848"/>
                <a:ext cx="475500" cy="453124"/>
                <a:chOff x="3030856" y="1139190"/>
                <a:chExt cx="323849" cy="308610"/>
              </a:xfrm>
            </p:grpSpPr>
            <p:sp>
              <p:nvSpPr>
                <p:cNvPr id="1156" name="Freeform 108"/>
                <p:cNvSpPr/>
                <p:nvPr/>
              </p:nvSpPr>
              <p:spPr>
                <a:xfrm>
                  <a:off x="3122295" y="1139190"/>
                  <a:ext cx="123825" cy="253365"/>
                </a:xfrm>
                <a:custGeom>
                  <a:avLst/>
                  <a:gdLst>
                    <a:gd name="connsiteX0" fmla="*/ 0 w 123825"/>
                    <a:gd name="connsiteY0" fmla="*/ 0 h 253365"/>
                    <a:gd name="connsiteX1" fmla="*/ 3810 w 123825"/>
                    <a:gd name="connsiteY1" fmla="*/ 228600 h 253365"/>
                    <a:gd name="connsiteX2" fmla="*/ 68580 w 123825"/>
                    <a:gd name="connsiteY2" fmla="*/ 232410 h 253365"/>
                    <a:gd name="connsiteX3" fmla="*/ 121920 w 123825"/>
                    <a:gd name="connsiteY3" fmla="*/ 253365 h 253365"/>
                    <a:gd name="connsiteX4" fmla="*/ 123825 w 123825"/>
                    <a:gd name="connsiteY4" fmla="*/ 59055 h 253365"/>
                    <a:gd name="connsiteX5" fmla="*/ 87630 w 123825"/>
                    <a:gd name="connsiteY5" fmla="*/ 20955 h 253365"/>
                    <a:gd name="connsiteX6" fmla="*/ 0 w 123825"/>
                    <a:gd name="connsiteY6" fmla="*/ 0 h 253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825" h="253365">
                      <a:moveTo>
                        <a:pt x="0" y="0"/>
                      </a:moveTo>
                      <a:lnTo>
                        <a:pt x="3810" y="228600"/>
                      </a:lnTo>
                      <a:lnTo>
                        <a:pt x="68580" y="232410"/>
                      </a:lnTo>
                      <a:lnTo>
                        <a:pt x="121920" y="253365"/>
                      </a:lnTo>
                      <a:lnTo>
                        <a:pt x="123825" y="59055"/>
                      </a:lnTo>
                      <a:lnTo>
                        <a:pt x="87630" y="209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B19F"/>
                    </a:gs>
                    <a:gs pos="100000">
                      <a:srgbClr val="FF7C5D"/>
                    </a:gs>
                  </a:gsLst>
                  <a:lin ang="0" scaled="0"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/>
                </a:p>
              </p:txBody>
            </p:sp>
            <p:sp>
              <p:nvSpPr>
                <p:cNvPr id="1157" name="Freeform 109"/>
                <p:cNvSpPr/>
                <p:nvPr/>
              </p:nvSpPr>
              <p:spPr>
                <a:xfrm>
                  <a:off x="3200400" y="1205865"/>
                  <a:ext cx="40005" cy="220980"/>
                </a:xfrm>
                <a:custGeom>
                  <a:avLst/>
                  <a:gdLst>
                    <a:gd name="connsiteX0" fmla="*/ 40005 w 40005"/>
                    <a:gd name="connsiteY0" fmla="*/ 0 h 220980"/>
                    <a:gd name="connsiteX1" fmla="*/ 40005 w 40005"/>
                    <a:gd name="connsiteY1" fmla="*/ 190500 h 220980"/>
                    <a:gd name="connsiteX2" fmla="*/ 3810 w 40005"/>
                    <a:gd name="connsiteY2" fmla="*/ 220980 h 220980"/>
                    <a:gd name="connsiteX3" fmla="*/ 0 w 40005"/>
                    <a:gd name="connsiteY3" fmla="*/ 47625 h 220980"/>
                    <a:gd name="connsiteX4" fmla="*/ 40005 w 40005"/>
                    <a:gd name="connsiteY4" fmla="*/ 0 h 220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005" h="220980">
                      <a:moveTo>
                        <a:pt x="40005" y="0"/>
                      </a:moveTo>
                      <a:lnTo>
                        <a:pt x="40005" y="190500"/>
                      </a:lnTo>
                      <a:lnTo>
                        <a:pt x="3810" y="220980"/>
                      </a:lnTo>
                      <a:lnTo>
                        <a:pt x="0" y="47625"/>
                      </a:lnTo>
                      <a:lnTo>
                        <a:pt x="4000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7C5D"/>
                    </a:gs>
                    <a:gs pos="100000">
                      <a:srgbClr val="FF3101"/>
                    </a:gs>
                  </a:gsLst>
                  <a:lin ang="0" scaled="0"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/>
                </a:p>
              </p:txBody>
            </p:sp>
            <p:sp>
              <p:nvSpPr>
                <p:cNvPr id="1158" name="Freeform 1157"/>
                <p:cNvSpPr/>
                <p:nvPr/>
              </p:nvSpPr>
              <p:spPr>
                <a:xfrm>
                  <a:off x="3200400" y="1255395"/>
                  <a:ext cx="154305" cy="192405"/>
                </a:xfrm>
                <a:custGeom>
                  <a:avLst/>
                  <a:gdLst>
                    <a:gd name="connsiteX0" fmla="*/ 154305 w 154305"/>
                    <a:gd name="connsiteY0" fmla="*/ 41910 h 192405"/>
                    <a:gd name="connsiteX1" fmla="*/ 154305 w 154305"/>
                    <a:gd name="connsiteY1" fmla="*/ 192405 h 192405"/>
                    <a:gd name="connsiteX2" fmla="*/ 78105 w 154305"/>
                    <a:gd name="connsiteY2" fmla="*/ 192405 h 192405"/>
                    <a:gd name="connsiteX3" fmla="*/ 43815 w 154305"/>
                    <a:gd name="connsiteY3" fmla="*/ 190500 h 192405"/>
                    <a:gd name="connsiteX4" fmla="*/ 15240 w 154305"/>
                    <a:gd name="connsiteY4" fmla="*/ 179070 h 192405"/>
                    <a:gd name="connsiteX5" fmla="*/ 0 w 154305"/>
                    <a:gd name="connsiteY5" fmla="*/ 169545 h 192405"/>
                    <a:gd name="connsiteX6" fmla="*/ 1905 w 154305"/>
                    <a:gd name="connsiteY6" fmla="*/ 0 h 192405"/>
                    <a:gd name="connsiteX7" fmla="*/ 11430 w 154305"/>
                    <a:gd name="connsiteY7" fmla="*/ 17145 h 192405"/>
                    <a:gd name="connsiteX8" fmla="*/ 41910 w 154305"/>
                    <a:gd name="connsiteY8" fmla="*/ 38100 h 192405"/>
                    <a:gd name="connsiteX9" fmla="*/ 87630 w 154305"/>
                    <a:gd name="connsiteY9" fmla="*/ 41910 h 192405"/>
                    <a:gd name="connsiteX10" fmla="*/ 154305 w 154305"/>
                    <a:gd name="connsiteY10" fmla="*/ 41910 h 1924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4305" h="192405">
                      <a:moveTo>
                        <a:pt x="154305" y="41910"/>
                      </a:moveTo>
                      <a:lnTo>
                        <a:pt x="154305" y="192405"/>
                      </a:lnTo>
                      <a:lnTo>
                        <a:pt x="78105" y="192405"/>
                      </a:lnTo>
                      <a:lnTo>
                        <a:pt x="43815" y="190500"/>
                      </a:lnTo>
                      <a:lnTo>
                        <a:pt x="15240" y="179070"/>
                      </a:lnTo>
                      <a:lnTo>
                        <a:pt x="0" y="169545"/>
                      </a:lnTo>
                      <a:lnTo>
                        <a:pt x="1905" y="0"/>
                      </a:lnTo>
                      <a:lnTo>
                        <a:pt x="11430" y="17145"/>
                      </a:lnTo>
                      <a:lnTo>
                        <a:pt x="41910" y="38100"/>
                      </a:lnTo>
                      <a:lnTo>
                        <a:pt x="87630" y="41910"/>
                      </a:lnTo>
                      <a:lnTo>
                        <a:pt x="154305" y="4191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50000">
                      <a:srgbClr val="FF7C5D"/>
                    </a:gs>
                    <a:gs pos="100000">
                      <a:srgbClr val="FF7C5D"/>
                    </a:gs>
                  </a:gsLst>
                  <a:lin ang="0" scaled="0"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/>
                </a:p>
              </p:txBody>
            </p:sp>
            <p:sp>
              <p:nvSpPr>
                <p:cNvPr id="1159" name="Arc 111"/>
                <p:cNvSpPr/>
                <p:nvPr/>
              </p:nvSpPr>
              <p:spPr>
                <a:xfrm>
                  <a:off x="3030856" y="1143000"/>
                  <a:ext cx="211455" cy="114935"/>
                </a:xfrm>
                <a:prstGeom prst="arc">
                  <a:avLst>
                    <a:gd name="adj1" fmla="val 16200000"/>
                    <a:gd name="adj2" fmla="val 1362815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/>
                </a:p>
              </p:txBody>
            </p:sp>
            <p:sp>
              <p:nvSpPr>
                <p:cNvPr id="1160" name="Arc 1159"/>
                <p:cNvSpPr/>
                <p:nvPr/>
              </p:nvSpPr>
              <p:spPr>
                <a:xfrm>
                  <a:off x="3030856" y="1370965"/>
                  <a:ext cx="247649" cy="45719"/>
                </a:xfrm>
                <a:prstGeom prst="arc">
                  <a:avLst>
                    <a:gd name="adj1" fmla="val 16200000"/>
                    <a:gd name="adj2" fmla="val 20083208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/>
                </a:p>
              </p:txBody>
            </p:sp>
            <p:cxnSp>
              <p:nvCxnSpPr>
                <p:cNvPr id="1161" name="Straight Connector 1160"/>
                <p:cNvCxnSpPr/>
                <p:nvPr/>
              </p:nvCxnSpPr>
              <p:spPr>
                <a:xfrm rot="5400000">
                  <a:off x="3195798" y="1246981"/>
                  <a:ext cx="93028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62" name="Arc 1161"/>
                <p:cNvSpPr/>
                <p:nvPr/>
              </p:nvSpPr>
              <p:spPr>
                <a:xfrm rot="10800000">
                  <a:off x="3200401" y="1219200"/>
                  <a:ext cx="152399" cy="76200"/>
                </a:xfrm>
                <a:prstGeom prst="arc">
                  <a:avLst>
                    <a:gd name="adj1" fmla="val 16200000"/>
                    <a:gd name="adj2" fmla="val 1774219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/>
                </a:p>
              </p:txBody>
            </p:sp>
            <p:sp>
              <p:nvSpPr>
                <p:cNvPr id="1163" name="Arc 115"/>
                <p:cNvSpPr/>
                <p:nvPr/>
              </p:nvSpPr>
              <p:spPr>
                <a:xfrm rot="10800000">
                  <a:off x="3200400" y="1398269"/>
                  <a:ext cx="152399" cy="49529"/>
                </a:xfrm>
                <a:prstGeom prst="arc">
                  <a:avLst>
                    <a:gd name="adj1" fmla="val 15675288"/>
                    <a:gd name="adj2" fmla="val 90710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/>
                </a:p>
              </p:txBody>
            </p:sp>
            <p:cxnSp>
              <p:nvCxnSpPr>
                <p:cNvPr id="1164" name="Straight Connector 1163"/>
                <p:cNvCxnSpPr/>
                <p:nvPr/>
              </p:nvCxnSpPr>
              <p:spPr>
                <a:xfrm rot="5400000">
                  <a:off x="3116583" y="1337312"/>
                  <a:ext cx="167641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37" name="Rectangle 836"/>
              <p:cNvSpPr/>
              <p:nvPr/>
            </p:nvSpPr>
            <p:spPr>
              <a:xfrm flipH="1">
                <a:off x="1638262" y="1744912"/>
                <a:ext cx="1370562" cy="335648"/>
              </a:xfrm>
              <a:prstGeom prst="rect">
                <a:avLst/>
              </a:prstGeom>
              <a:gradFill>
                <a:gsLst>
                  <a:gs pos="0">
                    <a:srgbClr val="FFB19F"/>
                  </a:gs>
                  <a:gs pos="45000">
                    <a:srgbClr val="FFAB97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/>
              </a:p>
            </p:txBody>
          </p:sp>
          <p:grpSp>
            <p:nvGrpSpPr>
              <p:cNvPr id="838" name="Group 789"/>
              <p:cNvGrpSpPr/>
              <p:nvPr/>
            </p:nvGrpSpPr>
            <p:grpSpPr>
              <a:xfrm>
                <a:off x="2843798" y="1739318"/>
                <a:ext cx="475500" cy="453124"/>
                <a:chOff x="3030856" y="1139190"/>
                <a:chExt cx="323849" cy="308610"/>
              </a:xfrm>
            </p:grpSpPr>
            <p:sp>
              <p:nvSpPr>
                <p:cNvPr id="1147" name="Freeform 1146"/>
                <p:cNvSpPr/>
                <p:nvPr/>
              </p:nvSpPr>
              <p:spPr>
                <a:xfrm>
                  <a:off x="3122295" y="1139190"/>
                  <a:ext cx="123825" cy="253365"/>
                </a:xfrm>
                <a:custGeom>
                  <a:avLst/>
                  <a:gdLst>
                    <a:gd name="connsiteX0" fmla="*/ 0 w 123825"/>
                    <a:gd name="connsiteY0" fmla="*/ 0 h 253365"/>
                    <a:gd name="connsiteX1" fmla="*/ 3810 w 123825"/>
                    <a:gd name="connsiteY1" fmla="*/ 228600 h 253365"/>
                    <a:gd name="connsiteX2" fmla="*/ 68580 w 123825"/>
                    <a:gd name="connsiteY2" fmla="*/ 232410 h 253365"/>
                    <a:gd name="connsiteX3" fmla="*/ 121920 w 123825"/>
                    <a:gd name="connsiteY3" fmla="*/ 253365 h 253365"/>
                    <a:gd name="connsiteX4" fmla="*/ 123825 w 123825"/>
                    <a:gd name="connsiteY4" fmla="*/ 59055 h 253365"/>
                    <a:gd name="connsiteX5" fmla="*/ 87630 w 123825"/>
                    <a:gd name="connsiteY5" fmla="*/ 20955 h 253365"/>
                    <a:gd name="connsiteX6" fmla="*/ 0 w 123825"/>
                    <a:gd name="connsiteY6" fmla="*/ 0 h 253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825" h="253365">
                      <a:moveTo>
                        <a:pt x="0" y="0"/>
                      </a:moveTo>
                      <a:lnTo>
                        <a:pt x="3810" y="228600"/>
                      </a:lnTo>
                      <a:lnTo>
                        <a:pt x="68580" y="232410"/>
                      </a:lnTo>
                      <a:lnTo>
                        <a:pt x="121920" y="253365"/>
                      </a:lnTo>
                      <a:lnTo>
                        <a:pt x="123825" y="59055"/>
                      </a:lnTo>
                      <a:lnTo>
                        <a:pt x="87630" y="209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B19F"/>
                    </a:gs>
                    <a:gs pos="100000">
                      <a:srgbClr val="FF7C5D"/>
                    </a:gs>
                  </a:gsLst>
                  <a:lin ang="0" scaled="0"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/>
                </a:p>
              </p:txBody>
            </p:sp>
            <p:sp>
              <p:nvSpPr>
                <p:cNvPr id="1148" name="Freeform 1147"/>
                <p:cNvSpPr/>
                <p:nvPr/>
              </p:nvSpPr>
              <p:spPr>
                <a:xfrm>
                  <a:off x="3200400" y="1205865"/>
                  <a:ext cx="40005" cy="220980"/>
                </a:xfrm>
                <a:custGeom>
                  <a:avLst/>
                  <a:gdLst>
                    <a:gd name="connsiteX0" fmla="*/ 40005 w 40005"/>
                    <a:gd name="connsiteY0" fmla="*/ 0 h 220980"/>
                    <a:gd name="connsiteX1" fmla="*/ 40005 w 40005"/>
                    <a:gd name="connsiteY1" fmla="*/ 190500 h 220980"/>
                    <a:gd name="connsiteX2" fmla="*/ 3810 w 40005"/>
                    <a:gd name="connsiteY2" fmla="*/ 220980 h 220980"/>
                    <a:gd name="connsiteX3" fmla="*/ 0 w 40005"/>
                    <a:gd name="connsiteY3" fmla="*/ 47625 h 220980"/>
                    <a:gd name="connsiteX4" fmla="*/ 40005 w 40005"/>
                    <a:gd name="connsiteY4" fmla="*/ 0 h 220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005" h="220980">
                      <a:moveTo>
                        <a:pt x="40005" y="0"/>
                      </a:moveTo>
                      <a:lnTo>
                        <a:pt x="40005" y="190500"/>
                      </a:lnTo>
                      <a:lnTo>
                        <a:pt x="3810" y="220980"/>
                      </a:lnTo>
                      <a:lnTo>
                        <a:pt x="0" y="47625"/>
                      </a:lnTo>
                      <a:lnTo>
                        <a:pt x="4000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7C5D"/>
                    </a:gs>
                    <a:gs pos="100000">
                      <a:srgbClr val="FF3101"/>
                    </a:gs>
                  </a:gsLst>
                  <a:lin ang="0" scaled="0"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/>
                </a:p>
              </p:txBody>
            </p:sp>
            <p:sp>
              <p:nvSpPr>
                <p:cNvPr id="1149" name="Freeform 1148"/>
                <p:cNvSpPr/>
                <p:nvPr/>
              </p:nvSpPr>
              <p:spPr>
                <a:xfrm>
                  <a:off x="3200400" y="1255395"/>
                  <a:ext cx="154305" cy="192405"/>
                </a:xfrm>
                <a:custGeom>
                  <a:avLst/>
                  <a:gdLst>
                    <a:gd name="connsiteX0" fmla="*/ 154305 w 154305"/>
                    <a:gd name="connsiteY0" fmla="*/ 41910 h 192405"/>
                    <a:gd name="connsiteX1" fmla="*/ 154305 w 154305"/>
                    <a:gd name="connsiteY1" fmla="*/ 192405 h 192405"/>
                    <a:gd name="connsiteX2" fmla="*/ 78105 w 154305"/>
                    <a:gd name="connsiteY2" fmla="*/ 192405 h 192405"/>
                    <a:gd name="connsiteX3" fmla="*/ 43815 w 154305"/>
                    <a:gd name="connsiteY3" fmla="*/ 190500 h 192405"/>
                    <a:gd name="connsiteX4" fmla="*/ 15240 w 154305"/>
                    <a:gd name="connsiteY4" fmla="*/ 179070 h 192405"/>
                    <a:gd name="connsiteX5" fmla="*/ 0 w 154305"/>
                    <a:gd name="connsiteY5" fmla="*/ 169545 h 192405"/>
                    <a:gd name="connsiteX6" fmla="*/ 1905 w 154305"/>
                    <a:gd name="connsiteY6" fmla="*/ 0 h 192405"/>
                    <a:gd name="connsiteX7" fmla="*/ 11430 w 154305"/>
                    <a:gd name="connsiteY7" fmla="*/ 17145 h 192405"/>
                    <a:gd name="connsiteX8" fmla="*/ 41910 w 154305"/>
                    <a:gd name="connsiteY8" fmla="*/ 38100 h 192405"/>
                    <a:gd name="connsiteX9" fmla="*/ 87630 w 154305"/>
                    <a:gd name="connsiteY9" fmla="*/ 41910 h 192405"/>
                    <a:gd name="connsiteX10" fmla="*/ 154305 w 154305"/>
                    <a:gd name="connsiteY10" fmla="*/ 41910 h 1924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4305" h="192405">
                      <a:moveTo>
                        <a:pt x="154305" y="41910"/>
                      </a:moveTo>
                      <a:lnTo>
                        <a:pt x="154305" y="192405"/>
                      </a:lnTo>
                      <a:lnTo>
                        <a:pt x="78105" y="192405"/>
                      </a:lnTo>
                      <a:lnTo>
                        <a:pt x="43815" y="190500"/>
                      </a:lnTo>
                      <a:lnTo>
                        <a:pt x="15240" y="179070"/>
                      </a:lnTo>
                      <a:lnTo>
                        <a:pt x="0" y="169545"/>
                      </a:lnTo>
                      <a:lnTo>
                        <a:pt x="1905" y="0"/>
                      </a:lnTo>
                      <a:lnTo>
                        <a:pt x="11430" y="17145"/>
                      </a:lnTo>
                      <a:lnTo>
                        <a:pt x="41910" y="38100"/>
                      </a:lnTo>
                      <a:lnTo>
                        <a:pt x="87630" y="41910"/>
                      </a:lnTo>
                      <a:lnTo>
                        <a:pt x="154305" y="4191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50000">
                      <a:srgbClr val="FF7C5D"/>
                    </a:gs>
                    <a:gs pos="100000">
                      <a:srgbClr val="FF7C5D"/>
                    </a:gs>
                  </a:gsLst>
                  <a:lin ang="0" scaled="0"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/>
                </a:p>
              </p:txBody>
            </p:sp>
            <p:sp>
              <p:nvSpPr>
                <p:cNvPr id="1150" name="Arc 1149"/>
                <p:cNvSpPr/>
                <p:nvPr/>
              </p:nvSpPr>
              <p:spPr>
                <a:xfrm>
                  <a:off x="3030856" y="1143000"/>
                  <a:ext cx="211455" cy="114935"/>
                </a:xfrm>
                <a:prstGeom prst="arc">
                  <a:avLst>
                    <a:gd name="adj1" fmla="val 16200000"/>
                    <a:gd name="adj2" fmla="val 1362815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/>
                </a:p>
              </p:txBody>
            </p:sp>
            <p:sp>
              <p:nvSpPr>
                <p:cNvPr id="1151" name="Arc 1150"/>
                <p:cNvSpPr/>
                <p:nvPr/>
              </p:nvSpPr>
              <p:spPr>
                <a:xfrm>
                  <a:off x="3030856" y="1370965"/>
                  <a:ext cx="247649" cy="45719"/>
                </a:xfrm>
                <a:prstGeom prst="arc">
                  <a:avLst>
                    <a:gd name="adj1" fmla="val 16200000"/>
                    <a:gd name="adj2" fmla="val 20083208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/>
                </a:p>
              </p:txBody>
            </p:sp>
            <p:cxnSp>
              <p:nvCxnSpPr>
                <p:cNvPr id="1152" name="Straight Connector 1151"/>
                <p:cNvCxnSpPr/>
                <p:nvPr/>
              </p:nvCxnSpPr>
              <p:spPr>
                <a:xfrm rot="5400000">
                  <a:off x="3195798" y="1246981"/>
                  <a:ext cx="93028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3" name="Arc 1152"/>
                <p:cNvSpPr/>
                <p:nvPr/>
              </p:nvSpPr>
              <p:spPr>
                <a:xfrm rot="10800000">
                  <a:off x="3200401" y="1219200"/>
                  <a:ext cx="152399" cy="76200"/>
                </a:xfrm>
                <a:prstGeom prst="arc">
                  <a:avLst>
                    <a:gd name="adj1" fmla="val 16200000"/>
                    <a:gd name="adj2" fmla="val 1774219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/>
                </a:p>
              </p:txBody>
            </p:sp>
            <p:sp>
              <p:nvSpPr>
                <p:cNvPr id="1154" name="Arc 1153"/>
                <p:cNvSpPr/>
                <p:nvPr/>
              </p:nvSpPr>
              <p:spPr>
                <a:xfrm rot="10800000">
                  <a:off x="3200400" y="1398269"/>
                  <a:ext cx="152399" cy="49529"/>
                </a:xfrm>
                <a:prstGeom prst="arc">
                  <a:avLst>
                    <a:gd name="adj1" fmla="val 15675288"/>
                    <a:gd name="adj2" fmla="val 90710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/>
                </a:p>
              </p:txBody>
            </p:sp>
            <p:cxnSp>
              <p:nvCxnSpPr>
                <p:cNvPr id="1155" name="Straight Connector 1154"/>
                <p:cNvCxnSpPr/>
                <p:nvPr/>
              </p:nvCxnSpPr>
              <p:spPr>
                <a:xfrm rot="5400000">
                  <a:off x="3116583" y="1337312"/>
                  <a:ext cx="167641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9" name="Group 147"/>
              <p:cNvGrpSpPr/>
              <p:nvPr/>
            </p:nvGrpSpPr>
            <p:grpSpPr>
              <a:xfrm>
                <a:off x="1302614" y="1744912"/>
                <a:ext cx="1948873" cy="1230708"/>
                <a:chOff x="1600200" y="1524000"/>
                <a:chExt cx="1327321" cy="838200"/>
              </a:xfrm>
            </p:grpSpPr>
            <p:grpSp>
              <p:nvGrpSpPr>
                <p:cNvPr id="1137" name="Group 261"/>
                <p:cNvGrpSpPr/>
                <p:nvPr/>
              </p:nvGrpSpPr>
              <p:grpSpPr>
                <a:xfrm>
                  <a:off x="1600200" y="1524000"/>
                  <a:ext cx="1327321" cy="229395"/>
                  <a:chOff x="-3981" y="7239000"/>
                  <a:chExt cx="1327321" cy="229395"/>
                </a:xfrm>
              </p:grpSpPr>
              <p:pic>
                <p:nvPicPr>
                  <p:cNvPr id="1145" name="Picture 88" descr="Junhang Chen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-3981" y="7239000"/>
                    <a:ext cx="225412" cy="22939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146" name="TextBox 138"/>
                  <p:cNvSpPr txBox="1"/>
                  <p:nvPr/>
                </p:nvSpPr>
                <p:spPr>
                  <a:xfrm flipH="1">
                    <a:off x="256540" y="7239000"/>
                    <a:ext cx="1066800" cy="20961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1000" b="1" dirty="0" smtClean="0">
                        <a:latin typeface="Arial" pitchFamily="34" charset="0"/>
                        <a:cs typeface="Arial" pitchFamily="34" charset="0"/>
                      </a:rPr>
                      <a:t>Junhong Chen</a:t>
                    </a:r>
                  </a:p>
                  <a:p>
                    <a:r>
                      <a:rPr lang="en-US" sz="1000" i="1" dirty="0" err="1" smtClean="0">
                        <a:latin typeface="Arial" pitchFamily="34" charset="0"/>
                        <a:cs typeface="Arial" pitchFamily="34" charset="0"/>
                      </a:rPr>
                      <a:t>Nanotube</a:t>
                    </a:r>
                    <a:r>
                      <a:rPr lang="en-US" sz="1000" i="1" dirty="0" smtClean="0">
                        <a:latin typeface="Arial" pitchFamily="34" charset="0"/>
                        <a:cs typeface="Arial" pitchFamily="34" charset="0"/>
                      </a:rPr>
                      <a:t> decoration</a:t>
                    </a:r>
                    <a:endParaRPr lang="en-US" sz="1000" i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138" name="Group 146"/>
                <p:cNvGrpSpPr/>
                <p:nvPr/>
              </p:nvGrpSpPr>
              <p:grpSpPr>
                <a:xfrm>
                  <a:off x="1600200" y="1828800"/>
                  <a:ext cx="1327321" cy="228600"/>
                  <a:chOff x="1600200" y="1828800"/>
                  <a:chExt cx="1327321" cy="228600"/>
                </a:xfrm>
              </p:grpSpPr>
              <p:sp>
                <p:nvSpPr>
                  <p:cNvPr id="114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1600200" y="1828800"/>
                    <a:ext cx="229395" cy="2286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/>
                  </a:p>
                </p:txBody>
              </p:sp>
              <p:sp>
                <p:nvSpPr>
                  <p:cNvPr id="1143" name="TextBox 1142"/>
                  <p:cNvSpPr txBox="1"/>
                  <p:nvPr/>
                </p:nvSpPr>
                <p:spPr>
                  <a:xfrm flipH="1">
                    <a:off x="1860721" y="1828800"/>
                    <a:ext cx="1066800" cy="20961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1000" b="1" dirty="0" smtClean="0">
                        <a:latin typeface="Arial" pitchFamily="34" charset="0"/>
                        <a:cs typeface="Arial" pitchFamily="34" charset="0"/>
                      </a:rPr>
                      <a:t>Carolyn Aita</a:t>
                    </a:r>
                  </a:p>
                  <a:p>
                    <a:r>
                      <a:rPr lang="en-US" sz="1000" i="1" dirty="0" err="1" smtClean="0">
                        <a:latin typeface="Arial" pitchFamily="34" charset="0"/>
                        <a:cs typeface="Arial" pitchFamily="34" charset="0"/>
                      </a:rPr>
                      <a:t>Nano</a:t>
                    </a:r>
                    <a:r>
                      <a:rPr lang="en-US" sz="1000" i="1" dirty="0" smtClean="0">
                        <a:latin typeface="Arial" pitchFamily="34" charset="0"/>
                        <a:cs typeface="Arial" pitchFamily="34" charset="0"/>
                      </a:rPr>
                      <a:t>-laminates</a:t>
                    </a:r>
                    <a:endParaRPr lang="en-US" sz="1000" i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pic>
                <p:nvPicPr>
                  <p:cNvPr id="1144" name="||CPIMAGE:252903|" descr="Photo of Carolyn Aita"/>
                  <p:cNvPicPr>
                    <a:picLocks noChangeAspect="1" noChangeArrowheads="1"/>
                  </p:cNvPicPr>
                  <p:nvPr/>
                </p:nvPicPr>
                <p:blipFill>
                  <a:blip r:embed="rId3" r:link="rId4" cstate="print"/>
                  <a:srcRect/>
                  <a:stretch>
                    <a:fillRect/>
                  </a:stretch>
                </p:blipFill>
                <p:spPr bwMode="auto">
                  <a:xfrm>
                    <a:off x="1600200" y="1828800"/>
                    <a:ext cx="228600" cy="2286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1139" name="Group 136"/>
                <p:cNvGrpSpPr/>
                <p:nvPr/>
              </p:nvGrpSpPr>
              <p:grpSpPr>
                <a:xfrm>
                  <a:off x="1600200" y="2133600"/>
                  <a:ext cx="1327321" cy="228600"/>
                  <a:chOff x="1524000" y="2133600"/>
                  <a:chExt cx="1327321" cy="228600"/>
                </a:xfrm>
              </p:grpSpPr>
              <p:pic>
                <p:nvPicPr>
                  <p:cNvPr id="1140" name="||CPIMAGE:252905|" descr="Photo of Fatemeh Zahedi"/>
                  <p:cNvPicPr>
                    <a:picLocks noChangeAspect="1" noChangeArrowheads="1"/>
                  </p:cNvPicPr>
                  <p:nvPr/>
                </p:nvPicPr>
                <p:blipFill>
                  <a:blip r:embed="rId5" r:link="rId6" cstate="print"/>
                  <a:srcRect l="-108"/>
                  <a:stretch>
                    <a:fillRect/>
                  </a:stretch>
                </p:blipFill>
                <p:spPr bwMode="auto">
                  <a:xfrm>
                    <a:off x="1524000" y="2133600"/>
                    <a:ext cx="228600" cy="2286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141" name="TextBox 1140"/>
                  <p:cNvSpPr txBox="1"/>
                  <p:nvPr/>
                </p:nvSpPr>
                <p:spPr>
                  <a:xfrm flipH="1">
                    <a:off x="1784521" y="2133600"/>
                    <a:ext cx="1066800" cy="20961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1000" b="1" dirty="0" err="1" smtClean="0">
                        <a:latin typeface="Arial" pitchFamily="34" charset="0"/>
                        <a:cs typeface="Arial" pitchFamily="34" charset="0"/>
                      </a:rPr>
                      <a:t>Fatemeh</a:t>
                    </a:r>
                    <a:r>
                      <a:rPr lang="en-US" sz="1000" b="1" dirty="0" smtClean="0">
                        <a:latin typeface="Arial" pitchFamily="34" charset="0"/>
                        <a:cs typeface="Arial" pitchFamily="34" charset="0"/>
                      </a:rPr>
                      <a:t> Zahedi</a:t>
                    </a:r>
                  </a:p>
                  <a:p>
                    <a:r>
                      <a:rPr lang="en-US" sz="1000" i="1" dirty="0" smtClean="0">
                        <a:latin typeface="Arial" pitchFamily="34" charset="0"/>
                        <a:cs typeface="Arial" pitchFamily="34" charset="0"/>
                      </a:rPr>
                      <a:t>Enterprise Informatics</a:t>
                    </a:r>
                    <a:endParaRPr lang="en-US" sz="1000" i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840" name="Can 839"/>
              <p:cNvSpPr/>
              <p:nvPr/>
            </p:nvSpPr>
            <p:spPr>
              <a:xfrm>
                <a:off x="3204618" y="2304325"/>
                <a:ext cx="126065" cy="335648"/>
              </a:xfrm>
              <a:prstGeom prst="can">
                <a:avLst/>
              </a:prstGeom>
              <a:gradFill>
                <a:gsLst>
                  <a:gs pos="0">
                    <a:srgbClr val="FFCC00"/>
                  </a:gs>
                  <a:gs pos="50000">
                    <a:schemeClr val="bg1"/>
                  </a:gs>
                  <a:gs pos="100000">
                    <a:srgbClr val="FFCC00"/>
                  </a:gs>
                </a:gsLst>
                <a:lin ang="0" scaled="0"/>
              </a:gra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cxnSp>
            <p:nvCxnSpPr>
              <p:cNvPr id="841" name="Straight Connector 840"/>
              <p:cNvCxnSpPr/>
              <p:nvPr/>
            </p:nvCxnSpPr>
            <p:spPr>
              <a:xfrm flipV="1">
                <a:off x="1302614" y="2079627"/>
                <a:ext cx="1722993" cy="93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2" name="Straight Connector 841"/>
              <p:cNvCxnSpPr/>
              <p:nvPr/>
            </p:nvCxnSpPr>
            <p:spPr>
              <a:xfrm rot="5400000">
                <a:off x="1134790" y="1912736"/>
                <a:ext cx="33564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3" name="Straight Connector 842"/>
              <p:cNvCxnSpPr/>
              <p:nvPr/>
            </p:nvCxnSpPr>
            <p:spPr>
              <a:xfrm>
                <a:off x="1302614" y="1744912"/>
                <a:ext cx="169642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4" name="Straight Connector 843"/>
              <p:cNvCxnSpPr/>
              <p:nvPr/>
            </p:nvCxnSpPr>
            <p:spPr>
              <a:xfrm rot="5400000">
                <a:off x="1134790" y="2360266"/>
                <a:ext cx="33564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5" name="Can 844"/>
              <p:cNvSpPr/>
              <p:nvPr/>
            </p:nvSpPr>
            <p:spPr>
              <a:xfrm>
                <a:off x="3204618" y="2751855"/>
                <a:ext cx="126065" cy="335648"/>
              </a:xfrm>
              <a:prstGeom prst="can">
                <a:avLst/>
              </a:prstGeom>
              <a:gradFill>
                <a:gsLst>
                  <a:gs pos="0">
                    <a:srgbClr val="FFCC00"/>
                  </a:gs>
                  <a:gs pos="50000">
                    <a:schemeClr val="bg1"/>
                  </a:gs>
                  <a:gs pos="100000">
                    <a:srgbClr val="FFCC00"/>
                  </a:gs>
                </a:gsLst>
                <a:lin ang="0" scaled="0"/>
              </a:gra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cxnSp>
            <p:nvCxnSpPr>
              <p:cNvPr id="846" name="Straight Connector 845"/>
              <p:cNvCxnSpPr/>
              <p:nvPr/>
            </p:nvCxnSpPr>
            <p:spPr>
              <a:xfrm flipV="1">
                <a:off x="1302614" y="2974688"/>
                <a:ext cx="1722993" cy="93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7" name="Straight Connector 846"/>
              <p:cNvCxnSpPr/>
              <p:nvPr/>
            </p:nvCxnSpPr>
            <p:spPr>
              <a:xfrm>
                <a:off x="1302614" y="2639972"/>
                <a:ext cx="169642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8" name="Straight Connector 847"/>
              <p:cNvCxnSpPr/>
              <p:nvPr/>
            </p:nvCxnSpPr>
            <p:spPr>
              <a:xfrm rot="5400000">
                <a:off x="1134790" y="2807796"/>
                <a:ext cx="33564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9" name="Can 848"/>
              <p:cNvSpPr/>
              <p:nvPr/>
            </p:nvSpPr>
            <p:spPr>
              <a:xfrm>
                <a:off x="3204618" y="1856794"/>
                <a:ext cx="126065" cy="335648"/>
              </a:xfrm>
              <a:prstGeom prst="can">
                <a:avLst/>
              </a:prstGeom>
              <a:gradFill>
                <a:gsLst>
                  <a:gs pos="0">
                    <a:srgbClr val="FFCC00"/>
                  </a:gs>
                  <a:gs pos="50000">
                    <a:schemeClr val="bg1"/>
                  </a:gs>
                  <a:gs pos="100000">
                    <a:srgbClr val="FFCC00"/>
                  </a:gs>
                </a:gsLst>
                <a:lin ang="0" scaled="0"/>
              </a:gra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cxnSp>
            <p:nvCxnSpPr>
              <p:cNvPr id="850" name="Straight Connector 849"/>
              <p:cNvCxnSpPr/>
              <p:nvPr/>
            </p:nvCxnSpPr>
            <p:spPr>
              <a:xfrm flipV="1">
                <a:off x="1302614" y="2527157"/>
                <a:ext cx="1722993" cy="93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1" name="Straight Connector 850"/>
              <p:cNvCxnSpPr/>
              <p:nvPr/>
            </p:nvCxnSpPr>
            <p:spPr>
              <a:xfrm>
                <a:off x="1302614" y="2192442"/>
                <a:ext cx="169642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2" name="Rectangle 851"/>
              <p:cNvSpPr/>
              <p:nvPr/>
            </p:nvSpPr>
            <p:spPr>
              <a:xfrm>
                <a:off x="5109417" y="2080560"/>
                <a:ext cx="1563559" cy="223765"/>
              </a:xfrm>
              <a:prstGeom prst="rect">
                <a:avLst/>
              </a:prstGeom>
              <a:solidFill>
                <a:srgbClr val="6ED09F">
                  <a:alpha val="50000"/>
                </a:srgb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grpSp>
            <p:nvGrpSpPr>
              <p:cNvPr id="853" name="Group 2850"/>
              <p:cNvGrpSpPr/>
              <p:nvPr/>
            </p:nvGrpSpPr>
            <p:grpSpPr>
              <a:xfrm>
                <a:off x="5617925" y="1856794"/>
                <a:ext cx="159992" cy="223765"/>
                <a:chOff x="1524000" y="8229600"/>
                <a:chExt cx="544830" cy="762000"/>
              </a:xfrm>
            </p:grpSpPr>
            <p:sp>
              <p:nvSpPr>
                <p:cNvPr id="1111" name="Folded Corner 153"/>
                <p:cNvSpPr/>
                <p:nvPr/>
              </p:nvSpPr>
              <p:spPr>
                <a:xfrm>
                  <a:off x="1524000" y="8229600"/>
                  <a:ext cx="544830" cy="762000"/>
                </a:xfrm>
                <a:prstGeom prst="foldedCorner">
                  <a:avLst/>
                </a:prstGeom>
                <a:solidFill>
                  <a:srgbClr val="C6ECD9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grpSp>
              <p:nvGrpSpPr>
                <p:cNvPr id="1112" name="Group 2852"/>
                <p:cNvGrpSpPr/>
                <p:nvPr/>
              </p:nvGrpSpPr>
              <p:grpSpPr>
                <a:xfrm>
                  <a:off x="1614715" y="8320315"/>
                  <a:ext cx="137886" cy="61685"/>
                  <a:chOff x="852714" y="8320315"/>
                  <a:chExt cx="362857" cy="61685"/>
                </a:xfrm>
              </p:grpSpPr>
              <p:cxnSp>
                <p:nvCxnSpPr>
                  <p:cNvPr id="1133" name="Straight Connector 1132"/>
                  <p:cNvCxnSpPr/>
                  <p:nvPr/>
                </p:nvCxnSpPr>
                <p:spPr>
                  <a:xfrm>
                    <a:off x="852714" y="8320315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4" name="Straight Connector 1133"/>
                  <p:cNvCxnSpPr/>
                  <p:nvPr/>
                </p:nvCxnSpPr>
                <p:spPr>
                  <a:xfrm>
                    <a:off x="852714" y="8340877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5" name="Straight Connector 1134"/>
                  <p:cNvCxnSpPr/>
                  <p:nvPr/>
                </p:nvCxnSpPr>
                <p:spPr>
                  <a:xfrm>
                    <a:off x="852714" y="8382000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6" name="Straight Connector 1135"/>
                  <p:cNvCxnSpPr/>
                  <p:nvPr/>
                </p:nvCxnSpPr>
                <p:spPr>
                  <a:xfrm>
                    <a:off x="852714" y="8361439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13" name="Group 2853"/>
                <p:cNvGrpSpPr/>
                <p:nvPr/>
              </p:nvGrpSpPr>
              <p:grpSpPr>
                <a:xfrm>
                  <a:off x="1614715" y="8396515"/>
                  <a:ext cx="137886" cy="61685"/>
                  <a:chOff x="852714" y="8320315"/>
                  <a:chExt cx="362857" cy="61685"/>
                </a:xfrm>
              </p:grpSpPr>
              <p:cxnSp>
                <p:nvCxnSpPr>
                  <p:cNvPr id="1129" name="Straight Connector 1128"/>
                  <p:cNvCxnSpPr/>
                  <p:nvPr/>
                </p:nvCxnSpPr>
                <p:spPr>
                  <a:xfrm>
                    <a:off x="852714" y="8320315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0" name="Straight Connector 1129"/>
                  <p:cNvCxnSpPr/>
                  <p:nvPr/>
                </p:nvCxnSpPr>
                <p:spPr>
                  <a:xfrm>
                    <a:off x="852714" y="8340877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1" name="Straight Connector 1130"/>
                  <p:cNvCxnSpPr/>
                  <p:nvPr/>
                </p:nvCxnSpPr>
                <p:spPr>
                  <a:xfrm>
                    <a:off x="852714" y="8382000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2" name="Straight Connector 1131"/>
                  <p:cNvCxnSpPr/>
                  <p:nvPr/>
                </p:nvCxnSpPr>
                <p:spPr>
                  <a:xfrm>
                    <a:off x="852714" y="8361439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14" name="Rectangle 1113"/>
                <p:cNvSpPr/>
                <p:nvPr/>
              </p:nvSpPr>
              <p:spPr>
                <a:xfrm>
                  <a:off x="1809750" y="8416290"/>
                  <a:ext cx="171450" cy="11811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grpSp>
              <p:nvGrpSpPr>
                <p:cNvPr id="1115" name="Group 2855"/>
                <p:cNvGrpSpPr/>
                <p:nvPr/>
              </p:nvGrpSpPr>
              <p:grpSpPr>
                <a:xfrm>
                  <a:off x="1809750" y="8320315"/>
                  <a:ext cx="171450" cy="61685"/>
                  <a:chOff x="852714" y="8320315"/>
                  <a:chExt cx="362857" cy="61685"/>
                </a:xfrm>
              </p:grpSpPr>
              <p:cxnSp>
                <p:nvCxnSpPr>
                  <p:cNvPr id="1125" name="Straight Connector 1124"/>
                  <p:cNvCxnSpPr/>
                  <p:nvPr/>
                </p:nvCxnSpPr>
                <p:spPr>
                  <a:xfrm>
                    <a:off x="852714" y="8320315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6" name="Straight Connector 1125"/>
                  <p:cNvCxnSpPr/>
                  <p:nvPr/>
                </p:nvCxnSpPr>
                <p:spPr>
                  <a:xfrm>
                    <a:off x="852714" y="8340877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7" name="Straight Connector 169"/>
                  <p:cNvCxnSpPr/>
                  <p:nvPr/>
                </p:nvCxnSpPr>
                <p:spPr>
                  <a:xfrm>
                    <a:off x="852714" y="8382000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8" name="Straight Connector 1127"/>
                  <p:cNvCxnSpPr/>
                  <p:nvPr/>
                </p:nvCxnSpPr>
                <p:spPr>
                  <a:xfrm>
                    <a:off x="852714" y="8361439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16" name="Group 2856"/>
                <p:cNvGrpSpPr/>
                <p:nvPr/>
              </p:nvGrpSpPr>
              <p:grpSpPr>
                <a:xfrm>
                  <a:off x="1614715" y="8458200"/>
                  <a:ext cx="137886" cy="61685"/>
                  <a:chOff x="852714" y="8320315"/>
                  <a:chExt cx="362857" cy="61685"/>
                </a:xfrm>
              </p:grpSpPr>
              <p:cxnSp>
                <p:nvCxnSpPr>
                  <p:cNvPr id="1121" name="Straight Connector 1120"/>
                  <p:cNvCxnSpPr/>
                  <p:nvPr/>
                </p:nvCxnSpPr>
                <p:spPr>
                  <a:xfrm>
                    <a:off x="852714" y="8320315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2" name="Straight Connector 1121"/>
                  <p:cNvCxnSpPr/>
                  <p:nvPr/>
                </p:nvCxnSpPr>
                <p:spPr>
                  <a:xfrm>
                    <a:off x="852714" y="8340877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3" name="Straight Connector 1122"/>
                  <p:cNvCxnSpPr/>
                  <p:nvPr/>
                </p:nvCxnSpPr>
                <p:spPr>
                  <a:xfrm>
                    <a:off x="852714" y="8382000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4" name="Straight Connector 1123"/>
                  <p:cNvCxnSpPr/>
                  <p:nvPr/>
                </p:nvCxnSpPr>
                <p:spPr>
                  <a:xfrm>
                    <a:off x="852714" y="8361439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17" name="Rectangle 1116"/>
                <p:cNvSpPr/>
                <p:nvPr/>
              </p:nvSpPr>
              <p:spPr>
                <a:xfrm>
                  <a:off x="1600200" y="8610600"/>
                  <a:ext cx="152400" cy="76200"/>
                </a:xfrm>
                <a:prstGeom prst="rect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118" name="Rectangle 1117"/>
                <p:cNvSpPr/>
                <p:nvPr/>
              </p:nvSpPr>
              <p:spPr>
                <a:xfrm>
                  <a:off x="1600200" y="8717280"/>
                  <a:ext cx="152400" cy="76200"/>
                </a:xfrm>
                <a:prstGeom prst="rect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119" name="Rectangle 1118"/>
                <p:cNvSpPr/>
                <p:nvPr/>
              </p:nvSpPr>
              <p:spPr>
                <a:xfrm>
                  <a:off x="1838325" y="8644890"/>
                  <a:ext cx="152400" cy="76200"/>
                </a:xfrm>
                <a:prstGeom prst="rect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120" name="Flowchart: Magnetic Disk 1119"/>
                <p:cNvSpPr/>
                <p:nvPr/>
              </p:nvSpPr>
              <p:spPr>
                <a:xfrm>
                  <a:off x="1765934" y="8755380"/>
                  <a:ext cx="131445" cy="152400"/>
                </a:xfrm>
                <a:prstGeom prst="flowChartMagneticDisk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</p:grpSp>
          <p:grpSp>
            <p:nvGrpSpPr>
              <p:cNvPr id="854" name="Group 1329"/>
              <p:cNvGrpSpPr/>
              <p:nvPr/>
            </p:nvGrpSpPr>
            <p:grpSpPr>
              <a:xfrm>
                <a:off x="5170555" y="1856794"/>
                <a:ext cx="159832" cy="223765"/>
                <a:chOff x="1143000" y="5105399"/>
                <a:chExt cx="457200" cy="640081"/>
              </a:xfrm>
            </p:grpSpPr>
            <p:sp>
              <p:nvSpPr>
                <p:cNvPr id="1105" name="Folded Corner 180"/>
                <p:cNvSpPr/>
                <p:nvPr/>
              </p:nvSpPr>
              <p:spPr>
                <a:xfrm>
                  <a:off x="1143000" y="5105399"/>
                  <a:ext cx="457200" cy="640081"/>
                </a:xfrm>
                <a:prstGeom prst="foldedCorner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cxnSp>
              <p:nvCxnSpPr>
                <p:cNvPr id="1106" name="Straight Connector 181"/>
                <p:cNvCxnSpPr/>
                <p:nvPr/>
              </p:nvCxnSpPr>
              <p:spPr>
                <a:xfrm>
                  <a:off x="1219200" y="5181600"/>
                  <a:ext cx="30480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07" name="Rectangle 182"/>
                <p:cNvSpPr/>
                <p:nvPr/>
              </p:nvSpPr>
              <p:spPr>
                <a:xfrm>
                  <a:off x="1219200" y="5257800"/>
                  <a:ext cx="304800" cy="762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108" name="Rectangle 1107"/>
                <p:cNvSpPr/>
                <p:nvPr/>
              </p:nvSpPr>
              <p:spPr>
                <a:xfrm>
                  <a:off x="1219200" y="5362574"/>
                  <a:ext cx="137160" cy="2762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109" name="Rectangle 1108"/>
                <p:cNvSpPr/>
                <p:nvPr/>
              </p:nvSpPr>
              <p:spPr>
                <a:xfrm>
                  <a:off x="1383030" y="5362574"/>
                  <a:ext cx="140970" cy="2762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cxnSp>
              <p:nvCxnSpPr>
                <p:cNvPr id="1110" name="Straight Connector 1109"/>
                <p:cNvCxnSpPr/>
                <p:nvPr/>
              </p:nvCxnSpPr>
              <p:spPr>
                <a:xfrm>
                  <a:off x="1219200" y="5194935"/>
                  <a:ext cx="30480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5" name="Group 2971"/>
              <p:cNvGrpSpPr/>
              <p:nvPr/>
            </p:nvGrpSpPr>
            <p:grpSpPr>
              <a:xfrm>
                <a:off x="5042285" y="1968677"/>
                <a:ext cx="111881" cy="336347"/>
                <a:chOff x="1143000" y="533400"/>
                <a:chExt cx="304800" cy="916305"/>
              </a:xfrm>
            </p:grpSpPr>
            <p:sp>
              <p:nvSpPr>
                <p:cNvPr id="1097" name="Freeform 1096"/>
                <p:cNvSpPr/>
                <p:nvPr/>
              </p:nvSpPr>
              <p:spPr>
                <a:xfrm>
                  <a:off x="1221105" y="769620"/>
                  <a:ext cx="116205" cy="680085"/>
                </a:xfrm>
                <a:custGeom>
                  <a:avLst/>
                  <a:gdLst>
                    <a:gd name="connsiteX0" fmla="*/ 116205 w 116205"/>
                    <a:gd name="connsiteY0" fmla="*/ 70485 h 680085"/>
                    <a:gd name="connsiteX1" fmla="*/ 116205 w 116205"/>
                    <a:gd name="connsiteY1" fmla="*/ 680085 h 680085"/>
                    <a:gd name="connsiteX2" fmla="*/ 53340 w 116205"/>
                    <a:gd name="connsiteY2" fmla="*/ 664845 h 680085"/>
                    <a:gd name="connsiteX3" fmla="*/ 9525 w 116205"/>
                    <a:gd name="connsiteY3" fmla="*/ 634365 h 680085"/>
                    <a:gd name="connsiteX4" fmla="*/ 0 w 116205"/>
                    <a:gd name="connsiteY4" fmla="*/ 592455 h 680085"/>
                    <a:gd name="connsiteX5" fmla="*/ 1905 w 116205"/>
                    <a:gd name="connsiteY5" fmla="*/ 0 h 680085"/>
                    <a:gd name="connsiteX6" fmla="*/ 20955 w 116205"/>
                    <a:gd name="connsiteY6" fmla="*/ 41910 h 680085"/>
                    <a:gd name="connsiteX7" fmla="*/ 116205 w 116205"/>
                    <a:gd name="connsiteY7" fmla="*/ 70485 h 680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6205" h="680085">
                      <a:moveTo>
                        <a:pt x="116205" y="70485"/>
                      </a:moveTo>
                      <a:lnTo>
                        <a:pt x="116205" y="680085"/>
                      </a:lnTo>
                      <a:lnTo>
                        <a:pt x="53340" y="664845"/>
                      </a:lnTo>
                      <a:lnTo>
                        <a:pt x="9525" y="634365"/>
                      </a:lnTo>
                      <a:lnTo>
                        <a:pt x="0" y="592455"/>
                      </a:lnTo>
                      <a:lnTo>
                        <a:pt x="1905" y="0"/>
                      </a:lnTo>
                      <a:lnTo>
                        <a:pt x="20955" y="41910"/>
                      </a:lnTo>
                      <a:lnTo>
                        <a:pt x="116205" y="70485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alpha val="50000"/>
                      </a:schemeClr>
                    </a:gs>
                    <a:gs pos="52000">
                      <a:srgbClr val="6ED09F">
                        <a:alpha val="50000"/>
                      </a:srgbClr>
                    </a:gs>
                  </a:gsLst>
                  <a:lin ang="0" scaled="0"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098" name="Freeform 1097"/>
                <p:cNvSpPr/>
                <p:nvPr/>
              </p:nvSpPr>
              <p:spPr>
                <a:xfrm>
                  <a:off x="1221105" y="617220"/>
                  <a:ext cx="156210" cy="219075"/>
                </a:xfrm>
                <a:custGeom>
                  <a:avLst/>
                  <a:gdLst>
                    <a:gd name="connsiteX0" fmla="*/ 156210 w 156210"/>
                    <a:gd name="connsiteY0" fmla="*/ 219075 h 219075"/>
                    <a:gd name="connsiteX1" fmla="*/ 91440 w 156210"/>
                    <a:gd name="connsiteY1" fmla="*/ 219075 h 219075"/>
                    <a:gd name="connsiteX2" fmla="*/ 47625 w 156210"/>
                    <a:gd name="connsiteY2" fmla="*/ 209550 h 219075"/>
                    <a:gd name="connsiteX3" fmla="*/ 9525 w 156210"/>
                    <a:gd name="connsiteY3" fmla="*/ 179070 h 219075"/>
                    <a:gd name="connsiteX4" fmla="*/ 0 w 156210"/>
                    <a:gd name="connsiteY4" fmla="*/ 144780 h 219075"/>
                    <a:gd name="connsiteX5" fmla="*/ 13335 w 156210"/>
                    <a:gd name="connsiteY5" fmla="*/ 106680 h 219075"/>
                    <a:gd name="connsiteX6" fmla="*/ 40005 w 156210"/>
                    <a:gd name="connsiteY6" fmla="*/ 87630 h 219075"/>
                    <a:gd name="connsiteX7" fmla="*/ 85725 w 156210"/>
                    <a:gd name="connsiteY7" fmla="*/ 74295 h 219075"/>
                    <a:gd name="connsiteX8" fmla="*/ 127635 w 156210"/>
                    <a:gd name="connsiteY8" fmla="*/ 51435 h 219075"/>
                    <a:gd name="connsiteX9" fmla="*/ 152400 w 156210"/>
                    <a:gd name="connsiteY9" fmla="*/ 0 h 219075"/>
                    <a:gd name="connsiteX10" fmla="*/ 156210 w 156210"/>
                    <a:gd name="connsiteY10" fmla="*/ 219075 h 2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6210" h="219075">
                      <a:moveTo>
                        <a:pt x="156210" y="219075"/>
                      </a:moveTo>
                      <a:lnTo>
                        <a:pt x="91440" y="219075"/>
                      </a:lnTo>
                      <a:lnTo>
                        <a:pt x="47625" y="209550"/>
                      </a:lnTo>
                      <a:lnTo>
                        <a:pt x="9525" y="179070"/>
                      </a:lnTo>
                      <a:lnTo>
                        <a:pt x="0" y="144780"/>
                      </a:lnTo>
                      <a:lnTo>
                        <a:pt x="13335" y="106680"/>
                      </a:lnTo>
                      <a:lnTo>
                        <a:pt x="40005" y="87630"/>
                      </a:lnTo>
                      <a:lnTo>
                        <a:pt x="85725" y="74295"/>
                      </a:lnTo>
                      <a:lnTo>
                        <a:pt x="127635" y="51435"/>
                      </a:lnTo>
                      <a:lnTo>
                        <a:pt x="152400" y="0"/>
                      </a:lnTo>
                      <a:lnTo>
                        <a:pt x="156210" y="21907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ED09F"/>
                    </a:gs>
                    <a:gs pos="50000">
                      <a:schemeClr val="bg1">
                        <a:alpha val="0"/>
                      </a:schemeClr>
                    </a:gs>
                    <a:gs pos="100000">
                      <a:srgbClr val="FF7C5D"/>
                    </a:gs>
                  </a:gsLst>
                  <a:lin ang="0" scaled="0"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grpSp>
              <p:nvGrpSpPr>
                <p:cNvPr id="1099" name="Group 2957"/>
                <p:cNvGrpSpPr/>
                <p:nvPr/>
              </p:nvGrpSpPr>
              <p:grpSpPr>
                <a:xfrm>
                  <a:off x="1143000" y="533400"/>
                  <a:ext cx="304800" cy="304800"/>
                  <a:chOff x="1143000" y="457200"/>
                  <a:chExt cx="304800" cy="381000"/>
                </a:xfrm>
              </p:grpSpPr>
              <p:sp>
                <p:nvSpPr>
                  <p:cNvPr id="1103" name="Arc 1102"/>
                  <p:cNvSpPr/>
                  <p:nvPr/>
                </p:nvSpPr>
                <p:spPr>
                  <a:xfrm>
                    <a:off x="1143000" y="457200"/>
                    <a:ext cx="228600" cy="205740"/>
                  </a:xfrm>
                  <a:prstGeom prst="arc">
                    <a:avLst>
                      <a:gd name="adj1" fmla="val 16200000"/>
                      <a:gd name="adj2" fmla="val 4214329"/>
                    </a:avLst>
                  </a:prstGeom>
                  <a:ln w="63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1104" name="Arc 1103"/>
                  <p:cNvSpPr/>
                  <p:nvPr/>
                </p:nvSpPr>
                <p:spPr>
                  <a:xfrm rot="10800000">
                    <a:off x="1219200" y="650240"/>
                    <a:ext cx="228600" cy="187960"/>
                  </a:xfrm>
                  <a:prstGeom prst="arc">
                    <a:avLst>
                      <a:gd name="adj1" fmla="val 16200000"/>
                      <a:gd name="adj2" fmla="val 4357497"/>
                    </a:avLst>
                  </a:prstGeom>
                  <a:ln w="63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</p:grpSp>
            <p:cxnSp>
              <p:nvCxnSpPr>
                <p:cNvPr id="1100" name="Straight Connector 1099"/>
                <p:cNvCxnSpPr/>
                <p:nvPr/>
              </p:nvCxnSpPr>
              <p:spPr>
                <a:xfrm rot="5400000">
                  <a:off x="1255395" y="723900"/>
                  <a:ext cx="236220" cy="0"/>
                </a:xfrm>
                <a:prstGeom prst="line">
                  <a:avLst/>
                </a:prstGeom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1" name="Straight Connector 1100"/>
                <p:cNvCxnSpPr/>
                <p:nvPr/>
              </p:nvCxnSpPr>
              <p:spPr>
                <a:xfrm rot="5400000">
                  <a:off x="914400" y="1066800"/>
                  <a:ext cx="609600" cy="0"/>
                </a:xfrm>
                <a:prstGeom prst="line">
                  <a:avLst/>
                </a:prstGeom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02" name="Arc 1101"/>
                <p:cNvSpPr/>
                <p:nvPr/>
              </p:nvSpPr>
              <p:spPr>
                <a:xfrm rot="10800000">
                  <a:off x="1219200" y="1259839"/>
                  <a:ext cx="228600" cy="187960"/>
                </a:xfrm>
                <a:prstGeom prst="arc">
                  <a:avLst>
                    <a:gd name="adj1" fmla="val 16200000"/>
                    <a:gd name="adj2" fmla="val 164639"/>
                  </a:avLst>
                </a:prstGeom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</p:grpSp>
          <p:cxnSp>
            <p:nvCxnSpPr>
              <p:cNvPr id="856" name="Straight Connector 855"/>
              <p:cNvCxnSpPr/>
              <p:nvPr/>
            </p:nvCxnSpPr>
            <p:spPr>
              <a:xfrm>
                <a:off x="5106622" y="2080560"/>
                <a:ext cx="1118826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7" name="TextBox 856"/>
              <p:cNvSpPr txBox="1"/>
              <p:nvPr/>
            </p:nvSpPr>
            <p:spPr>
              <a:xfrm>
                <a:off x="5856236" y="1856794"/>
                <a:ext cx="783177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700" b="1" dirty="0" err="1" smtClean="0">
                    <a:latin typeface="Arial" pitchFamily="34" charset="0"/>
                    <a:cs typeface="Arial" pitchFamily="34" charset="0"/>
                  </a:rPr>
                  <a:t>Prov</a:t>
                </a:r>
                <a:r>
                  <a:rPr lang="en-US" sz="700" b="1" dirty="0" smtClean="0">
                    <a:latin typeface="Arial" pitchFamily="34" charset="0"/>
                    <a:cs typeface="Arial" pitchFamily="34" charset="0"/>
                  </a:rPr>
                  <a:t> &amp; Util., 8/09</a:t>
                </a:r>
                <a:endParaRPr lang="en-US" sz="700" b="1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58" name="Group 2842"/>
              <p:cNvGrpSpPr/>
              <p:nvPr/>
            </p:nvGrpSpPr>
            <p:grpSpPr>
              <a:xfrm>
                <a:off x="5394160" y="1856794"/>
                <a:ext cx="159992" cy="223765"/>
                <a:chOff x="762000" y="8229600"/>
                <a:chExt cx="544830" cy="762000"/>
              </a:xfrm>
            </p:grpSpPr>
            <p:sp>
              <p:nvSpPr>
                <p:cNvPr id="1090" name="Folded Corner 1089"/>
                <p:cNvSpPr/>
                <p:nvPr/>
              </p:nvSpPr>
              <p:spPr>
                <a:xfrm>
                  <a:off x="762000" y="8229600"/>
                  <a:ext cx="544830" cy="762000"/>
                </a:xfrm>
                <a:prstGeom prst="foldedCorner">
                  <a:avLst/>
                </a:prstGeom>
                <a:solidFill>
                  <a:srgbClr val="C6ECD9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091" name="Rectangle 1090"/>
                <p:cNvSpPr/>
                <p:nvPr/>
              </p:nvSpPr>
              <p:spPr>
                <a:xfrm>
                  <a:off x="838200" y="8416290"/>
                  <a:ext cx="381000" cy="49911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grpSp>
              <p:nvGrpSpPr>
                <p:cNvPr id="1092" name="Group 2845"/>
                <p:cNvGrpSpPr/>
                <p:nvPr/>
              </p:nvGrpSpPr>
              <p:grpSpPr>
                <a:xfrm>
                  <a:off x="838200" y="8320315"/>
                  <a:ext cx="381000" cy="61685"/>
                  <a:chOff x="852714" y="8320315"/>
                  <a:chExt cx="362857" cy="61685"/>
                </a:xfrm>
              </p:grpSpPr>
              <p:cxnSp>
                <p:nvCxnSpPr>
                  <p:cNvPr id="1093" name="Straight Connector 1092"/>
                  <p:cNvCxnSpPr/>
                  <p:nvPr/>
                </p:nvCxnSpPr>
                <p:spPr>
                  <a:xfrm>
                    <a:off x="852714" y="8320315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4" name="Straight Connector 1093"/>
                  <p:cNvCxnSpPr/>
                  <p:nvPr/>
                </p:nvCxnSpPr>
                <p:spPr>
                  <a:xfrm>
                    <a:off x="852714" y="8340877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5" name="Straight Connector 1094"/>
                  <p:cNvCxnSpPr/>
                  <p:nvPr/>
                </p:nvCxnSpPr>
                <p:spPr>
                  <a:xfrm>
                    <a:off x="852714" y="8382000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6" name="Straight Connector 1095"/>
                  <p:cNvCxnSpPr/>
                  <p:nvPr/>
                </p:nvCxnSpPr>
                <p:spPr>
                  <a:xfrm>
                    <a:off x="852714" y="8361439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59" name="Group 1239"/>
              <p:cNvGrpSpPr/>
              <p:nvPr/>
            </p:nvGrpSpPr>
            <p:grpSpPr>
              <a:xfrm>
                <a:off x="5729808" y="2020889"/>
                <a:ext cx="159832" cy="223765"/>
                <a:chOff x="76200" y="7315200"/>
                <a:chExt cx="544285" cy="762000"/>
              </a:xfrm>
            </p:grpSpPr>
            <p:sp>
              <p:nvSpPr>
                <p:cNvPr id="1082" name="Folded Corner 1081"/>
                <p:cNvSpPr/>
                <p:nvPr/>
              </p:nvSpPr>
              <p:spPr>
                <a:xfrm>
                  <a:off x="76200" y="7315200"/>
                  <a:ext cx="544285" cy="762000"/>
                </a:xfrm>
                <a:prstGeom prst="foldedCorner">
                  <a:avLst/>
                </a:prstGeom>
                <a:solidFill>
                  <a:srgbClr val="C4ECD9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cxnSp>
              <p:nvCxnSpPr>
                <p:cNvPr id="1083" name="Straight Connector 1082"/>
                <p:cNvCxnSpPr/>
                <p:nvPr/>
              </p:nvCxnSpPr>
              <p:spPr>
                <a:xfrm>
                  <a:off x="166914" y="74059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4" name="Rectangle 208"/>
                <p:cNvSpPr/>
                <p:nvPr/>
              </p:nvSpPr>
              <p:spPr>
                <a:xfrm>
                  <a:off x="166914" y="7496629"/>
                  <a:ext cx="362857" cy="9071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cxnSp>
              <p:nvCxnSpPr>
                <p:cNvPr id="1085" name="Straight Connector 1084"/>
                <p:cNvCxnSpPr/>
                <p:nvPr/>
              </p:nvCxnSpPr>
              <p:spPr>
                <a:xfrm>
                  <a:off x="166914" y="742179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86" name="Group 1244"/>
                <p:cNvGrpSpPr/>
                <p:nvPr/>
              </p:nvGrpSpPr>
              <p:grpSpPr>
                <a:xfrm>
                  <a:off x="152400" y="7620000"/>
                  <a:ext cx="381000" cy="381000"/>
                  <a:chOff x="152400" y="7467600"/>
                  <a:chExt cx="381000" cy="381000"/>
                </a:xfrm>
              </p:grpSpPr>
              <p:sp>
                <p:nvSpPr>
                  <p:cNvPr id="1087" name="Oval 211"/>
                  <p:cNvSpPr/>
                  <p:nvPr/>
                </p:nvSpPr>
                <p:spPr>
                  <a:xfrm flipH="1" flipV="1">
                    <a:off x="228600" y="7543800"/>
                    <a:ext cx="228600" cy="228600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1088" name="Oval 1087"/>
                  <p:cNvSpPr/>
                  <p:nvPr/>
                </p:nvSpPr>
                <p:spPr>
                  <a:xfrm flipH="1" flipV="1">
                    <a:off x="304800" y="7620000"/>
                    <a:ext cx="76200" cy="76200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1089" name="Oval 1088"/>
                  <p:cNvSpPr/>
                  <p:nvPr/>
                </p:nvSpPr>
                <p:spPr>
                  <a:xfrm flipH="1" flipV="1">
                    <a:off x="152400" y="7467600"/>
                    <a:ext cx="381000" cy="381000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</p:grpSp>
          </p:grpSp>
          <p:grpSp>
            <p:nvGrpSpPr>
              <p:cNvPr id="860" name="Group 2895"/>
              <p:cNvGrpSpPr/>
              <p:nvPr/>
            </p:nvGrpSpPr>
            <p:grpSpPr>
              <a:xfrm>
                <a:off x="5506042" y="2020889"/>
                <a:ext cx="159992" cy="223765"/>
                <a:chOff x="152400" y="8229600"/>
                <a:chExt cx="544830" cy="762000"/>
              </a:xfrm>
            </p:grpSpPr>
            <p:sp>
              <p:nvSpPr>
                <p:cNvPr id="1073" name="Folded Corner 1072"/>
                <p:cNvSpPr/>
                <p:nvPr/>
              </p:nvSpPr>
              <p:spPr>
                <a:xfrm>
                  <a:off x="152400" y="8229600"/>
                  <a:ext cx="544830" cy="762000"/>
                </a:xfrm>
                <a:prstGeom prst="foldedCorner">
                  <a:avLst/>
                </a:prstGeom>
                <a:solidFill>
                  <a:srgbClr val="C6ECD9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cxnSp>
              <p:nvCxnSpPr>
                <p:cNvPr id="1074" name="Straight Connector 216"/>
                <p:cNvCxnSpPr/>
                <p:nvPr/>
              </p:nvCxnSpPr>
              <p:spPr>
                <a:xfrm>
                  <a:off x="228600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5" name="Straight Connector 1074"/>
                <p:cNvCxnSpPr/>
                <p:nvPr/>
              </p:nvCxnSpPr>
              <p:spPr>
                <a:xfrm>
                  <a:off x="228600" y="83058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6" name="Straight Connector 1075"/>
                <p:cNvCxnSpPr/>
                <p:nvPr/>
              </p:nvCxnSpPr>
              <p:spPr>
                <a:xfrm>
                  <a:off x="228600" y="86868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7" name="Straight Connector 219"/>
                <p:cNvCxnSpPr/>
                <p:nvPr/>
              </p:nvCxnSpPr>
              <p:spPr>
                <a:xfrm>
                  <a:off x="228600" y="8763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8" name="Straight Connector 1077"/>
                <p:cNvCxnSpPr/>
                <p:nvPr/>
              </p:nvCxnSpPr>
              <p:spPr>
                <a:xfrm>
                  <a:off x="228600" y="88392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9" name="Straight Connector 1078"/>
                <p:cNvCxnSpPr/>
                <p:nvPr/>
              </p:nvCxnSpPr>
              <p:spPr>
                <a:xfrm>
                  <a:off x="228600" y="89154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0" name="Straight Connector 1079"/>
                <p:cNvCxnSpPr/>
                <p:nvPr/>
              </p:nvCxnSpPr>
              <p:spPr>
                <a:xfrm>
                  <a:off x="228600" y="84582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1" name="16-Point Star 1080"/>
                <p:cNvSpPr/>
                <p:nvPr/>
              </p:nvSpPr>
              <p:spPr>
                <a:xfrm>
                  <a:off x="228600" y="8484870"/>
                  <a:ext cx="152400" cy="152400"/>
                </a:xfrm>
                <a:prstGeom prst="star16">
                  <a:avLst/>
                </a:prstGeom>
                <a:solidFill>
                  <a:schemeClr val="bg1"/>
                </a:solidFill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</p:grpSp>
          <p:cxnSp>
            <p:nvCxnSpPr>
              <p:cNvPr id="861" name="Straight Connector 860"/>
              <p:cNvCxnSpPr/>
              <p:nvPr/>
            </p:nvCxnSpPr>
            <p:spPr>
              <a:xfrm>
                <a:off x="5106622" y="2304325"/>
                <a:ext cx="1566356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62" name="Group 1239"/>
              <p:cNvGrpSpPr/>
              <p:nvPr/>
            </p:nvGrpSpPr>
            <p:grpSpPr>
              <a:xfrm>
                <a:off x="6065455" y="2020889"/>
                <a:ext cx="159832" cy="223765"/>
                <a:chOff x="76200" y="7315200"/>
                <a:chExt cx="544285" cy="762000"/>
              </a:xfrm>
            </p:grpSpPr>
            <p:sp>
              <p:nvSpPr>
                <p:cNvPr id="1065" name="Folded Corner 1064"/>
                <p:cNvSpPr/>
                <p:nvPr/>
              </p:nvSpPr>
              <p:spPr>
                <a:xfrm>
                  <a:off x="76200" y="7315200"/>
                  <a:ext cx="544285" cy="762000"/>
                </a:xfrm>
                <a:prstGeom prst="foldedCorner">
                  <a:avLst/>
                </a:prstGeom>
                <a:solidFill>
                  <a:srgbClr val="C4ECD9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cxnSp>
              <p:nvCxnSpPr>
                <p:cNvPr id="1066" name="Straight Connector 227"/>
                <p:cNvCxnSpPr/>
                <p:nvPr/>
              </p:nvCxnSpPr>
              <p:spPr>
                <a:xfrm>
                  <a:off x="166914" y="74059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7" name="Rectangle 1066"/>
                <p:cNvSpPr/>
                <p:nvPr/>
              </p:nvSpPr>
              <p:spPr>
                <a:xfrm>
                  <a:off x="166914" y="7496629"/>
                  <a:ext cx="362857" cy="9071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cxnSp>
              <p:nvCxnSpPr>
                <p:cNvPr id="1068" name="Straight Connector 1067"/>
                <p:cNvCxnSpPr/>
                <p:nvPr/>
              </p:nvCxnSpPr>
              <p:spPr>
                <a:xfrm>
                  <a:off x="166914" y="742179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69" name="Group 1244"/>
                <p:cNvGrpSpPr/>
                <p:nvPr/>
              </p:nvGrpSpPr>
              <p:grpSpPr>
                <a:xfrm>
                  <a:off x="152400" y="7620000"/>
                  <a:ext cx="381000" cy="381000"/>
                  <a:chOff x="152400" y="7467600"/>
                  <a:chExt cx="381000" cy="381000"/>
                </a:xfrm>
              </p:grpSpPr>
              <p:sp>
                <p:nvSpPr>
                  <p:cNvPr id="1070" name="Oval 1069"/>
                  <p:cNvSpPr/>
                  <p:nvPr/>
                </p:nvSpPr>
                <p:spPr>
                  <a:xfrm flipH="1" flipV="1">
                    <a:off x="228600" y="7543800"/>
                    <a:ext cx="228600" cy="228600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1071" name="Oval 232"/>
                  <p:cNvSpPr/>
                  <p:nvPr/>
                </p:nvSpPr>
                <p:spPr>
                  <a:xfrm flipH="1" flipV="1">
                    <a:off x="304800" y="7620000"/>
                    <a:ext cx="76200" cy="76200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1072" name="Oval 1071"/>
                  <p:cNvSpPr/>
                  <p:nvPr/>
                </p:nvSpPr>
                <p:spPr>
                  <a:xfrm flipH="1" flipV="1">
                    <a:off x="152400" y="7467600"/>
                    <a:ext cx="381000" cy="381000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</p:grpSp>
          </p:grpSp>
          <p:grpSp>
            <p:nvGrpSpPr>
              <p:cNvPr id="863" name="Group 2886"/>
              <p:cNvGrpSpPr/>
              <p:nvPr/>
            </p:nvGrpSpPr>
            <p:grpSpPr>
              <a:xfrm>
                <a:off x="6289221" y="2020889"/>
                <a:ext cx="159992" cy="223765"/>
                <a:chOff x="152400" y="8229600"/>
                <a:chExt cx="544830" cy="762000"/>
              </a:xfrm>
            </p:grpSpPr>
            <p:sp>
              <p:nvSpPr>
                <p:cNvPr id="1057" name="Folded Corner 235"/>
                <p:cNvSpPr/>
                <p:nvPr/>
              </p:nvSpPr>
              <p:spPr>
                <a:xfrm>
                  <a:off x="152400" y="8229600"/>
                  <a:ext cx="544830" cy="762000"/>
                </a:xfrm>
                <a:prstGeom prst="foldedCorner">
                  <a:avLst/>
                </a:prstGeom>
                <a:solidFill>
                  <a:srgbClr val="C6ECD9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grpSp>
              <p:nvGrpSpPr>
                <p:cNvPr id="1058" name="Group 2888"/>
                <p:cNvGrpSpPr/>
                <p:nvPr/>
              </p:nvGrpSpPr>
              <p:grpSpPr>
                <a:xfrm>
                  <a:off x="228600" y="8432800"/>
                  <a:ext cx="381000" cy="482600"/>
                  <a:chOff x="457200" y="8534400"/>
                  <a:chExt cx="228600" cy="304800"/>
                </a:xfrm>
              </p:grpSpPr>
              <p:sp>
                <p:nvSpPr>
                  <p:cNvPr id="1061" name="Rectangle 239"/>
                  <p:cNvSpPr/>
                  <p:nvPr/>
                </p:nvSpPr>
                <p:spPr>
                  <a:xfrm>
                    <a:off x="457200" y="8686800"/>
                    <a:ext cx="228600" cy="15240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1062" name="Arc 240"/>
                  <p:cNvSpPr/>
                  <p:nvPr/>
                </p:nvSpPr>
                <p:spPr>
                  <a:xfrm>
                    <a:off x="493395" y="8534400"/>
                    <a:ext cx="152400" cy="152400"/>
                  </a:xfrm>
                  <a:prstGeom prst="arc">
                    <a:avLst>
                      <a:gd name="adj1" fmla="val 10800000"/>
                      <a:gd name="adj2" fmla="val 0"/>
                    </a:avLst>
                  </a:prstGeom>
                  <a:ln w="63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cxnSp>
                <p:nvCxnSpPr>
                  <p:cNvPr id="1063" name="Straight Connector 241"/>
                  <p:cNvCxnSpPr/>
                  <p:nvPr/>
                </p:nvCxnSpPr>
                <p:spPr>
                  <a:xfrm rot="5400000">
                    <a:off x="455295" y="8648700"/>
                    <a:ext cx="76200" cy="0"/>
                  </a:xfrm>
                  <a:prstGeom prst="line">
                    <a:avLst/>
                  </a:prstGeom>
                  <a:ln w="63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4" name="Straight Connector 242"/>
                  <p:cNvCxnSpPr/>
                  <p:nvPr/>
                </p:nvCxnSpPr>
                <p:spPr>
                  <a:xfrm rot="5400000">
                    <a:off x="607695" y="8648700"/>
                    <a:ext cx="76200" cy="0"/>
                  </a:xfrm>
                  <a:prstGeom prst="line">
                    <a:avLst/>
                  </a:prstGeom>
                  <a:ln w="63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59" name="Straight Connector 1058"/>
                <p:cNvCxnSpPr/>
                <p:nvPr/>
              </p:nvCxnSpPr>
              <p:spPr>
                <a:xfrm>
                  <a:off x="228600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0" name="Straight Connector 1059"/>
                <p:cNvCxnSpPr/>
                <p:nvPr/>
              </p:nvCxnSpPr>
              <p:spPr>
                <a:xfrm>
                  <a:off x="228600" y="83058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64" name="TextBox 863"/>
              <p:cNvSpPr txBox="1"/>
              <p:nvPr/>
            </p:nvSpPr>
            <p:spPr>
              <a:xfrm>
                <a:off x="4151890" y="1994783"/>
                <a:ext cx="895059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700" b="1" dirty="0" smtClean="0">
                    <a:latin typeface="Arial" pitchFamily="34" charset="0"/>
                    <a:cs typeface="Arial" pitchFamily="34" charset="0"/>
                  </a:rPr>
                  <a:t>Journal Cover/Pub, 7/09</a:t>
                </a:r>
                <a:endParaRPr lang="en-US" sz="700" b="1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65" name="Group 197"/>
              <p:cNvGrpSpPr>
                <a:grpSpLocks/>
              </p:cNvGrpSpPr>
              <p:nvPr/>
            </p:nvGrpSpPr>
            <p:grpSpPr bwMode="auto">
              <a:xfrm>
                <a:off x="4211561" y="2751855"/>
                <a:ext cx="186471" cy="223765"/>
                <a:chOff x="3168" y="1392"/>
                <a:chExt cx="160" cy="192"/>
              </a:xfrm>
              <a:solidFill>
                <a:srgbClr val="339966"/>
              </a:solidFill>
            </p:grpSpPr>
            <p:sp>
              <p:nvSpPr>
                <p:cNvPr id="1054" name="Freeform 198"/>
                <p:cNvSpPr>
                  <a:spLocks/>
                </p:cNvSpPr>
                <p:nvPr/>
              </p:nvSpPr>
              <p:spPr bwMode="auto">
                <a:xfrm>
                  <a:off x="3168" y="1392"/>
                  <a:ext cx="160" cy="191"/>
                </a:xfrm>
                <a:custGeom>
                  <a:avLst/>
                  <a:gdLst>
                    <a:gd name="T0" fmla="*/ 0 w 626"/>
                    <a:gd name="T1" fmla="*/ 1 h 746"/>
                    <a:gd name="T2" fmla="*/ 1 w 626"/>
                    <a:gd name="T3" fmla="*/ 1 h 746"/>
                    <a:gd name="T4" fmla="*/ 1 w 626"/>
                    <a:gd name="T5" fmla="*/ 1 h 746"/>
                    <a:gd name="T6" fmla="*/ 1 w 626"/>
                    <a:gd name="T7" fmla="*/ 1 h 746"/>
                    <a:gd name="T8" fmla="*/ 1 w 626"/>
                    <a:gd name="T9" fmla="*/ 1 h 746"/>
                    <a:gd name="T10" fmla="*/ 1 w 626"/>
                    <a:gd name="T11" fmla="*/ 1 h 746"/>
                    <a:gd name="T12" fmla="*/ 1 w 626"/>
                    <a:gd name="T13" fmla="*/ 1 h 746"/>
                    <a:gd name="T14" fmla="*/ 1 w 626"/>
                    <a:gd name="T15" fmla="*/ 1 h 746"/>
                    <a:gd name="T16" fmla="*/ 1 w 626"/>
                    <a:gd name="T17" fmla="*/ 1 h 746"/>
                    <a:gd name="T18" fmla="*/ 1 w 626"/>
                    <a:gd name="T19" fmla="*/ 1 h 746"/>
                    <a:gd name="T20" fmla="*/ 1 w 626"/>
                    <a:gd name="T21" fmla="*/ 1 h 746"/>
                    <a:gd name="T22" fmla="*/ 1 w 626"/>
                    <a:gd name="T23" fmla="*/ 0 h 746"/>
                    <a:gd name="T24" fmla="*/ 1 w 626"/>
                    <a:gd name="T25" fmla="*/ 0 h 746"/>
                    <a:gd name="T26" fmla="*/ 1 w 626"/>
                    <a:gd name="T27" fmla="*/ 0 h 746"/>
                    <a:gd name="T28" fmla="*/ 1 w 626"/>
                    <a:gd name="T29" fmla="*/ 0 h 746"/>
                    <a:gd name="T30" fmla="*/ 1 w 626"/>
                    <a:gd name="T31" fmla="*/ 0 h 746"/>
                    <a:gd name="T32" fmla="*/ 1 w 626"/>
                    <a:gd name="T33" fmla="*/ 0 h 746"/>
                    <a:gd name="T34" fmla="*/ 1 w 626"/>
                    <a:gd name="T35" fmla="*/ 0 h 746"/>
                    <a:gd name="T36" fmla="*/ 0 w 626"/>
                    <a:gd name="T37" fmla="*/ 0 h 746"/>
                    <a:gd name="T38" fmla="*/ 0 w 626"/>
                    <a:gd name="T39" fmla="*/ 0 h 746"/>
                    <a:gd name="T40" fmla="*/ 0 w 626"/>
                    <a:gd name="T41" fmla="*/ 0 h 746"/>
                    <a:gd name="T42" fmla="*/ 0 w 626"/>
                    <a:gd name="T43" fmla="*/ 0 h 746"/>
                    <a:gd name="T44" fmla="*/ 0 w 626"/>
                    <a:gd name="T45" fmla="*/ 0 h 746"/>
                    <a:gd name="T46" fmla="*/ 0 w 626"/>
                    <a:gd name="T47" fmla="*/ 0 h 746"/>
                    <a:gd name="T48" fmla="*/ 0 w 626"/>
                    <a:gd name="T49" fmla="*/ 0 h 746"/>
                    <a:gd name="T50" fmla="*/ 0 w 626"/>
                    <a:gd name="T51" fmla="*/ 0 h 746"/>
                    <a:gd name="T52" fmla="*/ 0 w 626"/>
                    <a:gd name="T53" fmla="*/ 0 h 746"/>
                    <a:gd name="T54" fmla="*/ 0 w 626"/>
                    <a:gd name="T55" fmla="*/ 0 h 746"/>
                    <a:gd name="T56" fmla="*/ 0 w 626"/>
                    <a:gd name="T57" fmla="*/ 0 h 746"/>
                    <a:gd name="T58" fmla="*/ 0 w 626"/>
                    <a:gd name="T59" fmla="*/ 1 h 746"/>
                    <a:gd name="T60" fmla="*/ 0 w 626"/>
                    <a:gd name="T61" fmla="*/ 1 h 746"/>
                    <a:gd name="T62" fmla="*/ 0 w 626"/>
                    <a:gd name="T63" fmla="*/ 1 h 746"/>
                    <a:gd name="T64" fmla="*/ 0 w 626"/>
                    <a:gd name="T65" fmla="*/ 1 h 746"/>
                    <a:gd name="T66" fmla="*/ 0 w 626"/>
                    <a:gd name="T67" fmla="*/ 1 h 746"/>
                    <a:gd name="T68" fmla="*/ 0 w 626"/>
                    <a:gd name="T69" fmla="*/ 1 h 746"/>
                    <a:gd name="T70" fmla="*/ 0 w 626"/>
                    <a:gd name="T71" fmla="*/ 1 h 746"/>
                    <a:gd name="T72" fmla="*/ 0 w 626"/>
                    <a:gd name="T73" fmla="*/ 1 h 746"/>
                    <a:gd name="T74" fmla="*/ 0 w 626"/>
                    <a:gd name="T75" fmla="*/ 1 h 746"/>
                    <a:gd name="T76" fmla="*/ 0 w 626"/>
                    <a:gd name="T77" fmla="*/ 1 h 74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626"/>
                    <a:gd name="T118" fmla="*/ 0 h 746"/>
                    <a:gd name="T119" fmla="*/ 626 w 626"/>
                    <a:gd name="T120" fmla="*/ 746 h 74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626" h="746">
                      <a:moveTo>
                        <a:pt x="0" y="746"/>
                      </a:moveTo>
                      <a:lnTo>
                        <a:pt x="626" y="746"/>
                      </a:lnTo>
                      <a:lnTo>
                        <a:pt x="626" y="492"/>
                      </a:lnTo>
                      <a:lnTo>
                        <a:pt x="616" y="456"/>
                      </a:lnTo>
                      <a:lnTo>
                        <a:pt x="594" y="434"/>
                      </a:lnTo>
                      <a:lnTo>
                        <a:pt x="566" y="416"/>
                      </a:lnTo>
                      <a:lnTo>
                        <a:pt x="522" y="398"/>
                      </a:lnTo>
                      <a:lnTo>
                        <a:pt x="480" y="386"/>
                      </a:lnTo>
                      <a:lnTo>
                        <a:pt x="426" y="374"/>
                      </a:lnTo>
                      <a:lnTo>
                        <a:pt x="380" y="372"/>
                      </a:lnTo>
                      <a:lnTo>
                        <a:pt x="410" y="346"/>
                      </a:lnTo>
                      <a:lnTo>
                        <a:pt x="426" y="318"/>
                      </a:lnTo>
                      <a:lnTo>
                        <a:pt x="444" y="266"/>
                      </a:lnTo>
                      <a:lnTo>
                        <a:pt x="452" y="204"/>
                      </a:lnTo>
                      <a:lnTo>
                        <a:pt x="442" y="116"/>
                      </a:lnTo>
                      <a:lnTo>
                        <a:pt x="412" y="54"/>
                      </a:lnTo>
                      <a:lnTo>
                        <a:pt x="386" y="26"/>
                      </a:lnTo>
                      <a:lnTo>
                        <a:pt x="358" y="8"/>
                      </a:lnTo>
                      <a:lnTo>
                        <a:pt x="322" y="0"/>
                      </a:lnTo>
                      <a:lnTo>
                        <a:pt x="294" y="4"/>
                      </a:lnTo>
                      <a:lnTo>
                        <a:pt x="260" y="18"/>
                      </a:lnTo>
                      <a:lnTo>
                        <a:pt x="228" y="46"/>
                      </a:lnTo>
                      <a:lnTo>
                        <a:pt x="210" y="76"/>
                      </a:lnTo>
                      <a:lnTo>
                        <a:pt x="192" y="118"/>
                      </a:lnTo>
                      <a:lnTo>
                        <a:pt x="182" y="156"/>
                      </a:lnTo>
                      <a:lnTo>
                        <a:pt x="180" y="192"/>
                      </a:lnTo>
                      <a:lnTo>
                        <a:pt x="182" y="232"/>
                      </a:lnTo>
                      <a:lnTo>
                        <a:pt x="192" y="286"/>
                      </a:lnTo>
                      <a:lnTo>
                        <a:pt x="204" y="310"/>
                      </a:lnTo>
                      <a:lnTo>
                        <a:pt x="220" y="340"/>
                      </a:lnTo>
                      <a:lnTo>
                        <a:pt x="248" y="368"/>
                      </a:lnTo>
                      <a:lnTo>
                        <a:pt x="210" y="374"/>
                      </a:lnTo>
                      <a:lnTo>
                        <a:pt x="172" y="382"/>
                      </a:lnTo>
                      <a:lnTo>
                        <a:pt x="128" y="394"/>
                      </a:lnTo>
                      <a:lnTo>
                        <a:pt x="82" y="410"/>
                      </a:lnTo>
                      <a:lnTo>
                        <a:pt x="42" y="434"/>
                      </a:lnTo>
                      <a:lnTo>
                        <a:pt x="14" y="460"/>
                      </a:lnTo>
                      <a:lnTo>
                        <a:pt x="0" y="498"/>
                      </a:lnTo>
                      <a:lnTo>
                        <a:pt x="0" y="746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55" name="Line 199"/>
                <p:cNvSpPr>
                  <a:spLocks noChangeShapeType="1"/>
                </p:cNvSpPr>
                <p:nvPr/>
              </p:nvSpPr>
              <p:spPr bwMode="auto">
                <a:xfrm>
                  <a:off x="3201" y="1541"/>
                  <a:ext cx="0" cy="43"/>
                </a:xfrm>
                <a:prstGeom prst="line">
                  <a:avLst/>
                </a:prstGeom>
                <a:grpFill/>
                <a:ln w="6350">
                  <a:solidFill>
                    <a:srgbClr val="C4ECD9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1056" name="Line 200"/>
                <p:cNvSpPr>
                  <a:spLocks noChangeShapeType="1"/>
                </p:cNvSpPr>
                <p:nvPr/>
              </p:nvSpPr>
              <p:spPr bwMode="auto">
                <a:xfrm>
                  <a:off x="3295" y="1541"/>
                  <a:ext cx="0" cy="43"/>
                </a:xfrm>
                <a:prstGeom prst="line">
                  <a:avLst/>
                </a:prstGeom>
                <a:grpFill/>
                <a:ln w="6350">
                  <a:solidFill>
                    <a:srgbClr val="C4ECD9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2800"/>
                </a:p>
              </p:txBody>
            </p:sp>
          </p:grpSp>
          <p:grpSp>
            <p:nvGrpSpPr>
              <p:cNvPr id="866" name="Group 1176"/>
              <p:cNvGrpSpPr/>
              <p:nvPr/>
            </p:nvGrpSpPr>
            <p:grpSpPr>
              <a:xfrm>
                <a:off x="4994739" y="2751855"/>
                <a:ext cx="159832" cy="223765"/>
                <a:chOff x="1143000" y="5105399"/>
                <a:chExt cx="457200" cy="640081"/>
              </a:xfrm>
            </p:grpSpPr>
            <p:sp>
              <p:nvSpPr>
                <p:cNvPr id="1048" name="Folded Corner 1047"/>
                <p:cNvSpPr/>
                <p:nvPr/>
              </p:nvSpPr>
              <p:spPr>
                <a:xfrm>
                  <a:off x="1143000" y="5105399"/>
                  <a:ext cx="457200" cy="640081"/>
                </a:xfrm>
                <a:prstGeom prst="foldedCorner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cxnSp>
              <p:nvCxnSpPr>
                <p:cNvPr id="1049" name="Straight Connector 1048"/>
                <p:cNvCxnSpPr/>
                <p:nvPr/>
              </p:nvCxnSpPr>
              <p:spPr>
                <a:xfrm>
                  <a:off x="1219200" y="5181600"/>
                  <a:ext cx="30480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0" name="Rectangle 1049"/>
                <p:cNvSpPr/>
                <p:nvPr/>
              </p:nvSpPr>
              <p:spPr>
                <a:xfrm>
                  <a:off x="1219200" y="5257800"/>
                  <a:ext cx="304800" cy="762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051" name="Rectangle 1050"/>
                <p:cNvSpPr/>
                <p:nvPr/>
              </p:nvSpPr>
              <p:spPr>
                <a:xfrm>
                  <a:off x="1219200" y="5362574"/>
                  <a:ext cx="137160" cy="2762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052" name="Rectangle 1051"/>
                <p:cNvSpPr/>
                <p:nvPr/>
              </p:nvSpPr>
              <p:spPr>
                <a:xfrm>
                  <a:off x="1383030" y="5362574"/>
                  <a:ext cx="140970" cy="2762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cxnSp>
              <p:nvCxnSpPr>
                <p:cNvPr id="1053" name="Straight Connector 1052"/>
                <p:cNvCxnSpPr/>
                <p:nvPr/>
              </p:nvCxnSpPr>
              <p:spPr>
                <a:xfrm>
                  <a:off x="1219200" y="5194935"/>
                  <a:ext cx="30480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67" name="Rectangle 866"/>
              <p:cNvSpPr/>
              <p:nvPr/>
            </p:nvSpPr>
            <p:spPr>
              <a:xfrm>
                <a:off x="5330387" y="2416207"/>
                <a:ext cx="1566356" cy="223765"/>
              </a:xfrm>
              <a:prstGeom prst="rect">
                <a:avLst/>
              </a:prstGeom>
              <a:gradFill>
                <a:gsLst>
                  <a:gs pos="0">
                    <a:srgbClr val="FFB19F"/>
                  </a:gs>
                  <a:gs pos="45000">
                    <a:srgbClr val="FFAB97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grpSp>
            <p:nvGrpSpPr>
              <p:cNvPr id="868" name="Group 3009"/>
              <p:cNvGrpSpPr/>
              <p:nvPr/>
            </p:nvGrpSpPr>
            <p:grpSpPr>
              <a:xfrm>
                <a:off x="6449213" y="2416207"/>
                <a:ext cx="495480" cy="335648"/>
                <a:chOff x="5638800" y="1905000"/>
                <a:chExt cx="337457" cy="228600"/>
              </a:xfrm>
            </p:grpSpPr>
            <p:grpSp>
              <p:nvGrpSpPr>
                <p:cNvPr id="1020" name="Group 1308"/>
                <p:cNvGrpSpPr/>
                <p:nvPr/>
              </p:nvGrpSpPr>
              <p:grpSpPr>
                <a:xfrm>
                  <a:off x="5638800" y="1905000"/>
                  <a:ext cx="108857" cy="152400"/>
                  <a:chOff x="1143000" y="5105399"/>
                  <a:chExt cx="457200" cy="640081"/>
                </a:xfrm>
              </p:grpSpPr>
              <p:sp>
                <p:nvSpPr>
                  <p:cNvPr id="1042" name="Folded Corner 1041"/>
                  <p:cNvSpPr/>
                  <p:nvPr/>
                </p:nvSpPr>
                <p:spPr>
                  <a:xfrm>
                    <a:off x="1143000" y="5105399"/>
                    <a:ext cx="457200" cy="640081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cxnSp>
                <p:nvCxnSpPr>
                  <p:cNvPr id="1043" name="Straight Connector 1042"/>
                  <p:cNvCxnSpPr/>
                  <p:nvPr/>
                </p:nvCxnSpPr>
                <p:spPr>
                  <a:xfrm>
                    <a:off x="1219200" y="5181600"/>
                    <a:ext cx="304800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44" name="Rectangle 1043"/>
                  <p:cNvSpPr/>
                  <p:nvPr/>
                </p:nvSpPr>
                <p:spPr>
                  <a:xfrm>
                    <a:off x="1219200" y="5257800"/>
                    <a:ext cx="304800" cy="762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1045" name="Rectangle 1044"/>
                  <p:cNvSpPr/>
                  <p:nvPr/>
                </p:nvSpPr>
                <p:spPr>
                  <a:xfrm>
                    <a:off x="1219200" y="5362574"/>
                    <a:ext cx="137160" cy="27622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1046" name="Rectangle 1045"/>
                  <p:cNvSpPr/>
                  <p:nvPr/>
                </p:nvSpPr>
                <p:spPr>
                  <a:xfrm>
                    <a:off x="1383030" y="5362574"/>
                    <a:ext cx="140970" cy="27622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cxnSp>
                <p:nvCxnSpPr>
                  <p:cNvPr id="1047" name="Straight Connector 1046"/>
                  <p:cNvCxnSpPr/>
                  <p:nvPr/>
                </p:nvCxnSpPr>
                <p:spPr>
                  <a:xfrm>
                    <a:off x="1219200" y="5194935"/>
                    <a:ext cx="304800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21" name="Group 1315"/>
                <p:cNvGrpSpPr/>
                <p:nvPr/>
              </p:nvGrpSpPr>
              <p:grpSpPr>
                <a:xfrm>
                  <a:off x="5715000" y="1930400"/>
                  <a:ext cx="108857" cy="152400"/>
                  <a:chOff x="1143000" y="5105399"/>
                  <a:chExt cx="457200" cy="640081"/>
                </a:xfrm>
              </p:grpSpPr>
              <p:sp>
                <p:nvSpPr>
                  <p:cNvPr id="1036" name="Folded Corner 1035"/>
                  <p:cNvSpPr/>
                  <p:nvPr/>
                </p:nvSpPr>
                <p:spPr>
                  <a:xfrm>
                    <a:off x="1143000" y="5105399"/>
                    <a:ext cx="457200" cy="640081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cxnSp>
                <p:nvCxnSpPr>
                  <p:cNvPr id="1037" name="Straight Connector 1036"/>
                  <p:cNvCxnSpPr/>
                  <p:nvPr/>
                </p:nvCxnSpPr>
                <p:spPr>
                  <a:xfrm>
                    <a:off x="1219200" y="5181600"/>
                    <a:ext cx="304800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38" name="Rectangle 1037"/>
                  <p:cNvSpPr/>
                  <p:nvPr/>
                </p:nvSpPr>
                <p:spPr>
                  <a:xfrm>
                    <a:off x="1219200" y="5257800"/>
                    <a:ext cx="304800" cy="762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1039" name="Rectangle 1038"/>
                  <p:cNvSpPr/>
                  <p:nvPr/>
                </p:nvSpPr>
                <p:spPr>
                  <a:xfrm>
                    <a:off x="1219200" y="5362574"/>
                    <a:ext cx="137160" cy="27622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1040" name="Rectangle 1039"/>
                  <p:cNvSpPr/>
                  <p:nvPr/>
                </p:nvSpPr>
                <p:spPr>
                  <a:xfrm>
                    <a:off x="1383030" y="5362574"/>
                    <a:ext cx="140970" cy="27622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cxnSp>
                <p:nvCxnSpPr>
                  <p:cNvPr id="1041" name="Straight Connector 1040"/>
                  <p:cNvCxnSpPr/>
                  <p:nvPr/>
                </p:nvCxnSpPr>
                <p:spPr>
                  <a:xfrm>
                    <a:off x="1219200" y="5194935"/>
                    <a:ext cx="304800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22" name="Group 1322"/>
                <p:cNvGrpSpPr/>
                <p:nvPr/>
              </p:nvGrpSpPr>
              <p:grpSpPr>
                <a:xfrm>
                  <a:off x="5791200" y="1955800"/>
                  <a:ext cx="108857" cy="152400"/>
                  <a:chOff x="1143000" y="5105399"/>
                  <a:chExt cx="457200" cy="640081"/>
                </a:xfrm>
              </p:grpSpPr>
              <p:sp>
                <p:nvSpPr>
                  <p:cNvPr id="1030" name="Folded Corner 1029"/>
                  <p:cNvSpPr/>
                  <p:nvPr/>
                </p:nvSpPr>
                <p:spPr>
                  <a:xfrm>
                    <a:off x="1143000" y="5105399"/>
                    <a:ext cx="457200" cy="640081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cxnSp>
                <p:nvCxnSpPr>
                  <p:cNvPr id="1031" name="Straight Connector 1030"/>
                  <p:cNvCxnSpPr/>
                  <p:nvPr/>
                </p:nvCxnSpPr>
                <p:spPr>
                  <a:xfrm>
                    <a:off x="1219200" y="5181600"/>
                    <a:ext cx="304800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32" name="Rectangle 1031"/>
                  <p:cNvSpPr/>
                  <p:nvPr/>
                </p:nvSpPr>
                <p:spPr>
                  <a:xfrm>
                    <a:off x="1219200" y="5257800"/>
                    <a:ext cx="304800" cy="762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1033" name="Rectangle 1032"/>
                  <p:cNvSpPr/>
                  <p:nvPr/>
                </p:nvSpPr>
                <p:spPr>
                  <a:xfrm>
                    <a:off x="1219200" y="5362574"/>
                    <a:ext cx="137160" cy="27622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1034" name="Rectangle 1033"/>
                  <p:cNvSpPr/>
                  <p:nvPr/>
                </p:nvSpPr>
                <p:spPr>
                  <a:xfrm>
                    <a:off x="1383030" y="5362574"/>
                    <a:ext cx="140970" cy="27622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cxnSp>
                <p:nvCxnSpPr>
                  <p:cNvPr id="1035" name="Straight Connector 1034"/>
                  <p:cNvCxnSpPr/>
                  <p:nvPr/>
                </p:nvCxnSpPr>
                <p:spPr>
                  <a:xfrm>
                    <a:off x="1219200" y="5194935"/>
                    <a:ext cx="304800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23" name="Group 1329"/>
                <p:cNvGrpSpPr/>
                <p:nvPr/>
              </p:nvGrpSpPr>
              <p:grpSpPr>
                <a:xfrm>
                  <a:off x="5867400" y="1981200"/>
                  <a:ext cx="108857" cy="152400"/>
                  <a:chOff x="1143000" y="5105399"/>
                  <a:chExt cx="457200" cy="640081"/>
                </a:xfrm>
              </p:grpSpPr>
              <p:sp>
                <p:nvSpPr>
                  <p:cNvPr id="1024" name="Folded Corner 1023"/>
                  <p:cNvSpPr/>
                  <p:nvPr/>
                </p:nvSpPr>
                <p:spPr>
                  <a:xfrm>
                    <a:off x="1143000" y="5105399"/>
                    <a:ext cx="457200" cy="640081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cxnSp>
                <p:nvCxnSpPr>
                  <p:cNvPr id="1025" name="Straight Connector 1024"/>
                  <p:cNvCxnSpPr/>
                  <p:nvPr/>
                </p:nvCxnSpPr>
                <p:spPr>
                  <a:xfrm>
                    <a:off x="1219200" y="5181600"/>
                    <a:ext cx="304800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6" name="Rectangle 1025"/>
                  <p:cNvSpPr/>
                  <p:nvPr/>
                </p:nvSpPr>
                <p:spPr>
                  <a:xfrm>
                    <a:off x="1219200" y="5257800"/>
                    <a:ext cx="304800" cy="762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1027" name="Rectangle 1026"/>
                  <p:cNvSpPr/>
                  <p:nvPr/>
                </p:nvSpPr>
                <p:spPr>
                  <a:xfrm>
                    <a:off x="1219200" y="5362574"/>
                    <a:ext cx="137160" cy="27622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1028" name="Rectangle 1027"/>
                  <p:cNvSpPr/>
                  <p:nvPr/>
                </p:nvSpPr>
                <p:spPr>
                  <a:xfrm>
                    <a:off x="1383030" y="5362574"/>
                    <a:ext cx="140970" cy="27622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cxnSp>
                <p:nvCxnSpPr>
                  <p:cNvPr id="1029" name="Straight Connector 1028"/>
                  <p:cNvCxnSpPr/>
                  <p:nvPr/>
                </p:nvCxnSpPr>
                <p:spPr>
                  <a:xfrm>
                    <a:off x="1219200" y="5194935"/>
                    <a:ext cx="304800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69" name="Group 650"/>
              <p:cNvGrpSpPr>
                <a:grpSpLocks/>
              </p:cNvGrpSpPr>
              <p:nvPr/>
            </p:nvGrpSpPr>
            <p:grpSpPr bwMode="auto">
              <a:xfrm>
                <a:off x="4659113" y="2304334"/>
                <a:ext cx="362539" cy="402304"/>
                <a:chOff x="4512" y="496"/>
                <a:chExt cx="310" cy="344"/>
              </a:xfrm>
            </p:grpSpPr>
            <p:sp>
              <p:nvSpPr>
                <p:cNvPr id="1012" name="AutoShape 651"/>
                <p:cNvSpPr>
                  <a:spLocks noChangeArrowheads="1"/>
                </p:cNvSpPr>
                <p:nvPr/>
              </p:nvSpPr>
              <p:spPr bwMode="auto">
                <a:xfrm>
                  <a:off x="4608" y="496"/>
                  <a:ext cx="118" cy="64"/>
                </a:xfrm>
                <a:prstGeom prst="diamond">
                  <a:avLst/>
                </a:prstGeom>
                <a:solidFill>
                  <a:schemeClr val="tx1"/>
                </a:solidFill>
                <a:ln w="6350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grpSp>
              <p:nvGrpSpPr>
                <p:cNvPr id="1013" name="Group 652"/>
                <p:cNvGrpSpPr>
                  <a:grpSpLocks/>
                </p:cNvGrpSpPr>
                <p:nvPr/>
              </p:nvGrpSpPr>
              <p:grpSpPr bwMode="auto">
                <a:xfrm>
                  <a:off x="4512" y="528"/>
                  <a:ext cx="310" cy="312"/>
                  <a:chOff x="2784" y="1392"/>
                  <a:chExt cx="310" cy="312"/>
                </a:xfrm>
              </p:grpSpPr>
              <p:sp>
                <p:nvSpPr>
                  <p:cNvPr id="1015" name="Text Box 6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84" y="1592"/>
                    <a:ext cx="310" cy="112"/>
                  </a:xfrm>
                  <a:prstGeom prst="rect">
                    <a:avLst/>
                  </a:prstGeom>
                  <a:noFill/>
                  <a:ln w="635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 algn="ctr">
                      <a:lnSpc>
                        <a:spcPct val="85000"/>
                      </a:lnSpc>
                    </a:pPr>
                    <a:endParaRPr lang="en-US" sz="1000"/>
                  </a:p>
                </p:txBody>
              </p:sp>
              <p:grpSp>
                <p:nvGrpSpPr>
                  <p:cNvPr id="1016" name="Group 654"/>
                  <p:cNvGrpSpPr>
                    <a:grpSpLocks/>
                  </p:cNvGrpSpPr>
                  <p:nvPr/>
                </p:nvGrpSpPr>
                <p:grpSpPr bwMode="auto">
                  <a:xfrm>
                    <a:off x="2859" y="1392"/>
                    <a:ext cx="160" cy="192"/>
                    <a:chOff x="3168" y="1392"/>
                    <a:chExt cx="160" cy="192"/>
                  </a:xfrm>
                </p:grpSpPr>
                <p:sp>
                  <p:nvSpPr>
                    <p:cNvPr id="1017" name="Freeform 655"/>
                    <p:cNvSpPr>
                      <a:spLocks/>
                    </p:cNvSpPr>
                    <p:nvPr/>
                  </p:nvSpPr>
                  <p:spPr bwMode="auto">
                    <a:xfrm>
                      <a:off x="3168" y="1392"/>
                      <a:ext cx="160" cy="191"/>
                    </a:xfrm>
                    <a:custGeom>
                      <a:avLst/>
                      <a:gdLst>
                        <a:gd name="T0" fmla="*/ 0 w 626"/>
                        <a:gd name="T1" fmla="*/ 1 h 746"/>
                        <a:gd name="T2" fmla="*/ 1 w 626"/>
                        <a:gd name="T3" fmla="*/ 1 h 746"/>
                        <a:gd name="T4" fmla="*/ 1 w 626"/>
                        <a:gd name="T5" fmla="*/ 1 h 746"/>
                        <a:gd name="T6" fmla="*/ 1 w 626"/>
                        <a:gd name="T7" fmla="*/ 1 h 746"/>
                        <a:gd name="T8" fmla="*/ 1 w 626"/>
                        <a:gd name="T9" fmla="*/ 1 h 746"/>
                        <a:gd name="T10" fmla="*/ 1 w 626"/>
                        <a:gd name="T11" fmla="*/ 1 h 746"/>
                        <a:gd name="T12" fmla="*/ 1 w 626"/>
                        <a:gd name="T13" fmla="*/ 1 h 746"/>
                        <a:gd name="T14" fmla="*/ 1 w 626"/>
                        <a:gd name="T15" fmla="*/ 1 h 746"/>
                        <a:gd name="T16" fmla="*/ 1 w 626"/>
                        <a:gd name="T17" fmla="*/ 1 h 746"/>
                        <a:gd name="T18" fmla="*/ 1 w 626"/>
                        <a:gd name="T19" fmla="*/ 1 h 746"/>
                        <a:gd name="T20" fmla="*/ 1 w 626"/>
                        <a:gd name="T21" fmla="*/ 1 h 746"/>
                        <a:gd name="T22" fmla="*/ 1 w 626"/>
                        <a:gd name="T23" fmla="*/ 0 h 746"/>
                        <a:gd name="T24" fmla="*/ 1 w 626"/>
                        <a:gd name="T25" fmla="*/ 0 h 746"/>
                        <a:gd name="T26" fmla="*/ 1 w 626"/>
                        <a:gd name="T27" fmla="*/ 0 h 746"/>
                        <a:gd name="T28" fmla="*/ 1 w 626"/>
                        <a:gd name="T29" fmla="*/ 0 h 746"/>
                        <a:gd name="T30" fmla="*/ 1 w 626"/>
                        <a:gd name="T31" fmla="*/ 0 h 746"/>
                        <a:gd name="T32" fmla="*/ 1 w 626"/>
                        <a:gd name="T33" fmla="*/ 0 h 746"/>
                        <a:gd name="T34" fmla="*/ 1 w 626"/>
                        <a:gd name="T35" fmla="*/ 0 h 746"/>
                        <a:gd name="T36" fmla="*/ 0 w 626"/>
                        <a:gd name="T37" fmla="*/ 0 h 746"/>
                        <a:gd name="T38" fmla="*/ 0 w 626"/>
                        <a:gd name="T39" fmla="*/ 0 h 746"/>
                        <a:gd name="T40" fmla="*/ 0 w 626"/>
                        <a:gd name="T41" fmla="*/ 0 h 746"/>
                        <a:gd name="T42" fmla="*/ 0 w 626"/>
                        <a:gd name="T43" fmla="*/ 0 h 746"/>
                        <a:gd name="T44" fmla="*/ 0 w 626"/>
                        <a:gd name="T45" fmla="*/ 0 h 746"/>
                        <a:gd name="T46" fmla="*/ 0 w 626"/>
                        <a:gd name="T47" fmla="*/ 0 h 746"/>
                        <a:gd name="T48" fmla="*/ 0 w 626"/>
                        <a:gd name="T49" fmla="*/ 0 h 746"/>
                        <a:gd name="T50" fmla="*/ 0 w 626"/>
                        <a:gd name="T51" fmla="*/ 0 h 746"/>
                        <a:gd name="T52" fmla="*/ 0 w 626"/>
                        <a:gd name="T53" fmla="*/ 0 h 746"/>
                        <a:gd name="T54" fmla="*/ 0 w 626"/>
                        <a:gd name="T55" fmla="*/ 0 h 746"/>
                        <a:gd name="T56" fmla="*/ 0 w 626"/>
                        <a:gd name="T57" fmla="*/ 0 h 746"/>
                        <a:gd name="T58" fmla="*/ 0 w 626"/>
                        <a:gd name="T59" fmla="*/ 1 h 746"/>
                        <a:gd name="T60" fmla="*/ 0 w 626"/>
                        <a:gd name="T61" fmla="*/ 1 h 746"/>
                        <a:gd name="T62" fmla="*/ 0 w 626"/>
                        <a:gd name="T63" fmla="*/ 1 h 746"/>
                        <a:gd name="T64" fmla="*/ 0 w 626"/>
                        <a:gd name="T65" fmla="*/ 1 h 746"/>
                        <a:gd name="T66" fmla="*/ 0 w 626"/>
                        <a:gd name="T67" fmla="*/ 1 h 746"/>
                        <a:gd name="T68" fmla="*/ 0 w 626"/>
                        <a:gd name="T69" fmla="*/ 1 h 746"/>
                        <a:gd name="T70" fmla="*/ 0 w 626"/>
                        <a:gd name="T71" fmla="*/ 1 h 746"/>
                        <a:gd name="T72" fmla="*/ 0 w 626"/>
                        <a:gd name="T73" fmla="*/ 1 h 746"/>
                        <a:gd name="T74" fmla="*/ 0 w 626"/>
                        <a:gd name="T75" fmla="*/ 1 h 746"/>
                        <a:gd name="T76" fmla="*/ 0 w 626"/>
                        <a:gd name="T77" fmla="*/ 1 h 74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w 626"/>
                        <a:gd name="T118" fmla="*/ 0 h 746"/>
                        <a:gd name="T119" fmla="*/ 626 w 626"/>
                        <a:gd name="T120" fmla="*/ 746 h 746"/>
                      </a:gdLst>
                      <a:ahLst/>
                      <a:cxnLst>
                        <a:cxn ang="T78">
                          <a:pos x="T0" y="T1"/>
                        </a:cxn>
                        <a:cxn ang="T79">
                          <a:pos x="T2" y="T3"/>
                        </a:cxn>
                        <a:cxn ang="T80">
                          <a:pos x="T4" y="T5"/>
                        </a:cxn>
                        <a:cxn ang="T81">
                          <a:pos x="T6" y="T7"/>
                        </a:cxn>
                        <a:cxn ang="T82">
                          <a:pos x="T8" y="T9"/>
                        </a:cxn>
                        <a:cxn ang="T83">
                          <a:pos x="T10" y="T11"/>
                        </a:cxn>
                        <a:cxn ang="T84">
                          <a:pos x="T12" y="T13"/>
                        </a:cxn>
                        <a:cxn ang="T85">
                          <a:pos x="T14" y="T15"/>
                        </a:cxn>
                        <a:cxn ang="T86">
                          <a:pos x="T16" y="T17"/>
                        </a:cxn>
                        <a:cxn ang="T87">
                          <a:pos x="T18" y="T19"/>
                        </a:cxn>
                        <a:cxn ang="T88">
                          <a:pos x="T20" y="T21"/>
                        </a:cxn>
                        <a:cxn ang="T89">
                          <a:pos x="T22" y="T23"/>
                        </a:cxn>
                        <a:cxn ang="T90">
                          <a:pos x="T24" y="T25"/>
                        </a:cxn>
                        <a:cxn ang="T91">
                          <a:pos x="T26" y="T27"/>
                        </a:cxn>
                        <a:cxn ang="T92">
                          <a:pos x="T28" y="T29"/>
                        </a:cxn>
                        <a:cxn ang="T93">
                          <a:pos x="T30" y="T31"/>
                        </a:cxn>
                        <a:cxn ang="T94">
                          <a:pos x="T32" y="T33"/>
                        </a:cxn>
                        <a:cxn ang="T95">
                          <a:pos x="T34" y="T35"/>
                        </a:cxn>
                        <a:cxn ang="T96">
                          <a:pos x="T36" y="T37"/>
                        </a:cxn>
                        <a:cxn ang="T97">
                          <a:pos x="T38" y="T39"/>
                        </a:cxn>
                        <a:cxn ang="T98">
                          <a:pos x="T40" y="T41"/>
                        </a:cxn>
                        <a:cxn ang="T99">
                          <a:pos x="T42" y="T43"/>
                        </a:cxn>
                        <a:cxn ang="T100">
                          <a:pos x="T44" y="T45"/>
                        </a:cxn>
                        <a:cxn ang="T101">
                          <a:pos x="T46" y="T47"/>
                        </a:cxn>
                        <a:cxn ang="T102">
                          <a:pos x="T48" y="T49"/>
                        </a:cxn>
                        <a:cxn ang="T103">
                          <a:pos x="T50" y="T51"/>
                        </a:cxn>
                        <a:cxn ang="T104">
                          <a:pos x="T52" y="T53"/>
                        </a:cxn>
                        <a:cxn ang="T105">
                          <a:pos x="T54" y="T55"/>
                        </a:cxn>
                        <a:cxn ang="T106">
                          <a:pos x="T56" y="T57"/>
                        </a:cxn>
                        <a:cxn ang="T107">
                          <a:pos x="T58" y="T59"/>
                        </a:cxn>
                        <a:cxn ang="T108">
                          <a:pos x="T60" y="T61"/>
                        </a:cxn>
                        <a:cxn ang="T109">
                          <a:pos x="T62" y="T63"/>
                        </a:cxn>
                        <a:cxn ang="T110">
                          <a:pos x="T64" y="T65"/>
                        </a:cxn>
                        <a:cxn ang="T111">
                          <a:pos x="T66" y="T67"/>
                        </a:cxn>
                        <a:cxn ang="T112">
                          <a:pos x="T68" y="T69"/>
                        </a:cxn>
                        <a:cxn ang="T113">
                          <a:pos x="T70" y="T71"/>
                        </a:cxn>
                        <a:cxn ang="T114">
                          <a:pos x="T72" y="T73"/>
                        </a:cxn>
                        <a:cxn ang="T115">
                          <a:pos x="T74" y="T75"/>
                        </a:cxn>
                        <a:cxn ang="T116">
                          <a:pos x="T76" y="T77"/>
                        </a:cxn>
                      </a:cxnLst>
                      <a:rect l="T117" t="T118" r="T119" b="T120"/>
                      <a:pathLst>
                        <a:path w="626" h="746">
                          <a:moveTo>
                            <a:pt x="0" y="746"/>
                          </a:moveTo>
                          <a:lnTo>
                            <a:pt x="626" y="746"/>
                          </a:lnTo>
                          <a:lnTo>
                            <a:pt x="626" y="492"/>
                          </a:lnTo>
                          <a:lnTo>
                            <a:pt x="616" y="456"/>
                          </a:lnTo>
                          <a:lnTo>
                            <a:pt x="594" y="434"/>
                          </a:lnTo>
                          <a:lnTo>
                            <a:pt x="566" y="416"/>
                          </a:lnTo>
                          <a:lnTo>
                            <a:pt x="522" y="398"/>
                          </a:lnTo>
                          <a:lnTo>
                            <a:pt x="480" y="386"/>
                          </a:lnTo>
                          <a:lnTo>
                            <a:pt x="426" y="374"/>
                          </a:lnTo>
                          <a:lnTo>
                            <a:pt x="380" y="372"/>
                          </a:lnTo>
                          <a:lnTo>
                            <a:pt x="410" y="346"/>
                          </a:lnTo>
                          <a:lnTo>
                            <a:pt x="426" y="318"/>
                          </a:lnTo>
                          <a:lnTo>
                            <a:pt x="444" y="266"/>
                          </a:lnTo>
                          <a:lnTo>
                            <a:pt x="452" y="204"/>
                          </a:lnTo>
                          <a:lnTo>
                            <a:pt x="442" y="116"/>
                          </a:lnTo>
                          <a:lnTo>
                            <a:pt x="412" y="54"/>
                          </a:lnTo>
                          <a:lnTo>
                            <a:pt x="386" y="26"/>
                          </a:lnTo>
                          <a:lnTo>
                            <a:pt x="358" y="8"/>
                          </a:lnTo>
                          <a:lnTo>
                            <a:pt x="322" y="0"/>
                          </a:lnTo>
                          <a:lnTo>
                            <a:pt x="294" y="4"/>
                          </a:lnTo>
                          <a:lnTo>
                            <a:pt x="260" y="18"/>
                          </a:lnTo>
                          <a:lnTo>
                            <a:pt x="228" y="46"/>
                          </a:lnTo>
                          <a:lnTo>
                            <a:pt x="210" y="76"/>
                          </a:lnTo>
                          <a:lnTo>
                            <a:pt x="192" y="118"/>
                          </a:lnTo>
                          <a:lnTo>
                            <a:pt x="182" y="156"/>
                          </a:lnTo>
                          <a:lnTo>
                            <a:pt x="180" y="192"/>
                          </a:lnTo>
                          <a:lnTo>
                            <a:pt x="182" y="232"/>
                          </a:lnTo>
                          <a:lnTo>
                            <a:pt x="192" y="286"/>
                          </a:lnTo>
                          <a:lnTo>
                            <a:pt x="204" y="310"/>
                          </a:lnTo>
                          <a:lnTo>
                            <a:pt x="220" y="340"/>
                          </a:lnTo>
                          <a:lnTo>
                            <a:pt x="248" y="368"/>
                          </a:lnTo>
                          <a:lnTo>
                            <a:pt x="210" y="374"/>
                          </a:lnTo>
                          <a:lnTo>
                            <a:pt x="172" y="382"/>
                          </a:lnTo>
                          <a:lnTo>
                            <a:pt x="128" y="394"/>
                          </a:lnTo>
                          <a:lnTo>
                            <a:pt x="82" y="410"/>
                          </a:lnTo>
                          <a:lnTo>
                            <a:pt x="42" y="434"/>
                          </a:lnTo>
                          <a:lnTo>
                            <a:pt x="14" y="460"/>
                          </a:lnTo>
                          <a:lnTo>
                            <a:pt x="0" y="498"/>
                          </a:lnTo>
                          <a:lnTo>
                            <a:pt x="0" y="746"/>
                          </a:lnTo>
                          <a:close/>
                        </a:path>
                      </a:pathLst>
                    </a:custGeom>
                    <a:solidFill>
                      <a:srgbClr val="969696"/>
                    </a:solidFill>
                    <a:ln w="635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2800"/>
                    </a:p>
                  </p:txBody>
                </p:sp>
                <p:sp>
                  <p:nvSpPr>
                    <p:cNvPr id="1018" name="Line 6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01" y="1541"/>
                      <a:ext cx="0" cy="4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 sz="2800"/>
                    </a:p>
                  </p:txBody>
                </p:sp>
                <p:sp>
                  <p:nvSpPr>
                    <p:cNvPr id="1019" name="Line 6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95" y="1541"/>
                      <a:ext cx="0" cy="43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 sz="2800"/>
                    </a:p>
                  </p:txBody>
                </p:sp>
              </p:grpSp>
            </p:grpSp>
            <p:sp>
              <p:nvSpPr>
                <p:cNvPr id="1014" name="Freeform 658"/>
                <p:cNvSpPr>
                  <a:spLocks/>
                </p:cNvSpPr>
                <p:nvPr/>
              </p:nvSpPr>
              <p:spPr bwMode="auto">
                <a:xfrm>
                  <a:off x="4635" y="514"/>
                  <a:ext cx="66" cy="37"/>
                </a:xfrm>
                <a:custGeom>
                  <a:avLst/>
                  <a:gdLst>
                    <a:gd name="T0" fmla="*/ 0 w 66"/>
                    <a:gd name="T1" fmla="*/ 24 h 37"/>
                    <a:gd name="T2" fmla="*/ 0 w 66"/>
                    <a:gd name="T3" fmla="*/ 37 h 37"/>
                    <a:gd name="T4" fmla="*/ 66 w 66"/>
                    <a:gd name="T5" fmla="*/ 37 h 37"/>
                    <a:gd name="T6" fmla="*/ 66 w 66"/>
                    <a:gd name="T7" fmla="*/ 22 h 37"/>
                    <a:gd name="T8" fmla="*/ 51 w 66"/>
                    <a:gd name="T9" fmla="*/ 0 h 37"/>
                    <a:gd name="T10" fmla="*/ 11 w 66"/>
                    <a:gd name="T11" fmla="*/ 1 h 37"/>
                    <a:gd name="T12" fmla="*/ 0 w 66"/>
                    <a:gd name="T13" fmla="*/ 24 h 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6"/>
                    <a:gd name="T22" fmla="*/ 0 h 37"/>
                    <a:gd name="T23" fmla="*/ 66 w 66"/>
                    <a:gd name="T24" fmla="*/ 37 h 3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6" h="37">
                      <a:moveTo>
                        <a:pt x="0" y="24"/>
                      </a:moveTo>
                      <a:lnTo>
                        <a:pt x="0" y="37"/>
                      </a:lnTo>
                      <a:lnTo>
                        <a:pt x="66" y="37"/>
                      </a:lnTo>
                      <a:lnTo>
                        <a:pt x="66" y="22"/>
                      </a:lnTo>
                      <a:lnTo>
                        <a:pt x="51" y="0"/>
                      </a:lnTo>
                      <a:lnTo>
                        <a:pt x="11" y="1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6350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70" name="Group 650"/>
              <p:cNvGrpSpPr>
                <a:grpSpLocks/>
              </p:cNvGrpSpPr>
              <p:nvPr/>
            </p:nvGrpSpPr>
            <p:grpSpPr bwMode="auto">
              <a:xfrm>
                <a:off x="4882879" y="2416217"/>
                <a:ext cx="362539" cy="402304"/>
                <a:chOff x="4512" y="496"/>
                <a:chExt cx="310" cy="344"/>
              </a:xfrm>
            </p:grpSpPr>
            <p:sp>
              <p:nvSpPr>
                <p:cNvPr id="1003" name="AutoShape 651"/>
                <p:cNvSpPr>
                  <a:spLocks noChangeArrowheads="1"/>
                </p:cNvSpPr>
                <p:nvPr/>
              </p:nvSpPr>
              <p:spPr bwMode="auto">
                <a:xfrm>
                  <a:off x="4608" y="496"/>
                  <a:ext cx="118" cy="64"/>
                </a:xfrm>
                <a:prstGeom prst="diamond">
                  <a:avLst/>
                </a:prstGeom>
                <a:solidFill>
                  <a:schemeClr val="tx1"/>
                </a:solidFill>
                <a:ln w="6350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grpSp>
              <p:nvGrpSpPr>
                <p:cNvPr id="1004" name="Group 652"/>
                <p:cNvGrpSpPr>
                  <a:grpSpLocks/>
                </p:cNvGrpSpPr>
                <p:nvPr/>
              </p:nvGrpSpPr>
              <p:grpSpPr bwMode="auto">
                <a:xfrm>
                  <a:off x="4512" y="528"/>
                  <a:ext cx="310" cy="312"/>
                  <a:chOff x="2784" y="1392"/>
                  <a:chExt cx="310" cy="312"/>
                </a:xfrm>
              </p:grpSpPr>
              <p:sp>
                <p:nvSpPr>
                  <p:cNvPr id="1007" name="Text Box 6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84" y="1592"/>
                    <a:ext cx="310" cy="112"/>
                  </a:xfrm>
                  <a:prstGeom prst="rect">
                    <a:avLst/>
                  </a:prstGeom>
                  <a:noFill/>
                  <a:ln w="635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 algn="ctr">
                      <a:lnSpc>
                        <a:spcPct val="85000"/>
                      </a:lnSpc>
                    </a:pPr>
                    <a:endParaRPr lang="en-US" sz="1000"/>
                  </a:p>
                </p:txBody>
              </p:sp>
              <p:grpSp>
                <p:nvGrpSpPr>
                  <p:cNvPr id="1008" name="Group 654"/>
                  <p:cNvGrpSpPr>
                    <a:grpSpLocks/>
                  </p:cNvGrpSpPr>
                  <p:nvPr/>
                </p:nvGrpSpPr>
                <p:grpSpPr bwMode="auto">
                  <a:xfrm>
                    <a:off x="2859" y="1392"/>
                    <a:ext cx="160" cy="192"/>
                    <a:chOff x="3168" y="1392"/>
                    <a:chExt cx="160" cy="192"/>
                  </a:xfrm>
                </p:grpSpPr>
                <p:sp>
                  <p:nvSpPr>
                    <p:cNvPr id="1009" name="Freeform 655"/>
                    <p:cNvSpPr>
                      <a:spLocks/>
                    </p:cNvSpPr>
                    <p:nvPr/>
                  </p:nvSpPr>
                  <p:spPr bwMode="auto">
                    <a:xfrm>
                      <a:off x="3168" y="1392"/>
                      <a:ext cx="160" cy="191"/>
                    </a:xfrm>
                    <a:custGeom>
                      <a:avLst/>
                      <a:gdLst>
                        <a:gd name="T0" fmla="*/ 0 w 626"/>
                        <a:gd name="T1" fmla="*/ 1 h 746"/>
                        <a:gd name="T2" fmla="*/ 1 w 626"/>
                        <a:gd name="T3" fmla="*/ 1 h 746"/>
                        <a:gd name="T4" fmla="*/ 1 w 626"/>
                        <a:gd name="T5" fmla="*/ 1 h 746"/>
                        <a:gd name="T6" fmla="*/ 1 w 626"/>
                        <a:gd name="T7" fmla="*/ 1 h 746"/>
                        <a:gd name="T8" fmla="*/ 1 w 626"/>
                        <a:gd name="T9" fmla="*/ 1 h 746"/>
                        <a:gd name="T10" fmla="*/ 1 w 626"/>
                        <a:gd name="T11" fmla="*/ 1 h 746"/>
                        <a:gd name="T12" fmla="*/ 1 w 626"/>
                        <a:gd name="T13" fmla="*/ 1 h 746"/>
                        <a:gd name="T14" fmla="*/ 1 w 626"/>
                        <a:gd name="T15" fmla="*/ 1 h 746"/>
                        <a:gd name="T16" fmla="*/ 1 w 626"/>
                        <a:gd name="T17" fmla="*/ 1 h 746"/>
                        <a:gd name="T18" fmla="*/ 1 w 626"/>
                        <a:gd name="T19" fmla="*/ 1 h 746"/>
                        <a:gd name="T20" fmla="*/ 1 w 626"/>
                        <a:gd name="T21" fmla="*/ 1 h 746"/>
                        <a:gd name="T22" fmla="*/ 1 w 626"/>
                        <a:gd name="T23" fmla="*/ 0 h 746"/>
                        <a:gd name="T24" fmla="*/ 1 w 626"/>
                        <a:gd name="T25" fmla="*/ 0 h 746"/>
                        <a:gd name="T26" fmla="*/ 1 w 626"/>
                        <a:gd name="T27" fmla="*/ 0 h 746"/>
                        <a:gd name="T28" fmla="*/ 1 w 626"/>
                        <a:gd name="T29" fmla="*/ 0 h 746"/>
                        <a:gd name="T30" fmla="*/ 1 w 626"/>
                        <a:gd name="T31" fmla="*/ 0 h 746"/>
                        <a:gd name="T32" fmla="*/ 1 w 626"/>
                        <a:gd name="T33" fmla="*/ 0 h 746"/>
                        <a:gd name="T34" fmla="*/ 1 w 626"/>
                        <a:gd name="T35" fmla="*/ 0 h 746"/>
                        <a:gd name="T36" fmla="*/ 0 w 626"/>
                        <a:gd name="T37" fmla="*/ 0 h 746"/>
                        <a:gd name="T38" fmla="*/ 0 w 626"/>
                        <a:gd name="T39" fmla="*/ 0 h 746"/>
                        <a:gd name="T40" fmla="*/ 0 w 626"/>
                        <a:gd name="T41" fmla="*/ 0 h 746"/>
                        <a:gd name="T42" fmla="*/ 0 w 626"/>
                        <a:gd name="T43" fmla="*/ 0 h 746"/>
                        <a:gd name="T44" fmla="*/ 0 w 626"/>
                        <a:gd name="T45" fmla="*/ 0 h 746"/>
                        <a:gd name="T46" fmla="*/ 0 w 626"/>
                        <a:gd name="T47" fmla="*/ 0 h 746"/>
                        <a:gd name="T48" fmla="*/ 0 w 626"/>
                        <a:gd name="T49" fmla="*/ 0 h 746"/>
                        <a:gd name="T50" fmla="*/ 0 w 626"/>
                        <a:gd name="T51" fmla="*/ 0 h 746"/>
                        <a:gd name="T52" fmla="*/ 0 w 626"/>
                        <a:gd name="T53" fmla="*/ 0 h 746"/>
                        <a:gd name="T54" fmla="*/ 0 w 626"/>
                        <a:gd name="T55" fmla="*/ 0 h 746"/>
                        <a:gd name="T56" fmla="*/ 0 w 626"/>
                        <a:gd name="T57" fmla="*/ 0 h 746"/>
                        <a:gd name="T58" fmla="*/ 0 w 626"/>
                        <a:gd name="T59" fmla="*/ 1 h 746"/>
                        <a:gd name="T60" fmla="*/ 0 w 626"/>
                        <a:gd name="T61" fmla="*/ 1 h 746"/>
                        <a:gd name="T62" fmla="*/ 0 w 626"/>
                        <a:gd name="T63" fmla="*/ 1 h 746"/>
                        <a:gd name="T64" fmla="*/ 0 w 626"/>
                        <a:gd name="T65" fmla="*/ 1 h 746"/>
                        <a:gd name="T66" fmla="*/ 0 w 626"/>
                        <a:gd name="T67" fmla="*/ 1 h 746"/>
                        <a:gd name="T68" fmla="*/ 0 w 626"/>
                        <a:gd name="T69" fmla="*/ 1 h 746"/>
                        <a:gd name="T70" fmla="*/ 0 w 626"/>
                        <a:gd name="T71" fmla="*/ 1 h 746"/>
                        <a:gd name="T72" fmla="*/ 0 w 626"/>
                        <a:gd name="T73" fmla="*/ 1 h 746"/>
                        <a:gd name="T74" fmla="*/ 0 w 626"/>
                        <a:gd name="T75" fmla="*/ 1 h 746"/>
                        <a:gd name="T76" fmla="*/ 0 w 626"/>
                        <a:gd name="T77" fmla="*/ 1 h 74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w 626"/>
                        <a:gd name="T118" fmla="*/ 0 h 746"/>
                        <a:gd name="T119" fmla="*/ 626 w 626"/>
                        <a:gd name="T120" fmla="*/ 746 h 746"/>
                      </a:gdLst>
                      <a:ahLst/>
                      <a:cxnLst>
                        <a:cxn ang="T78">
                          <a:pos x="T0" y="T1"/>
                        </a:cxn>
                        <a:cxn ang="T79">
                          <a:pos x="T2" y="T3"/>
                        </a:cxn>
                        <a:cxn ang="T80">
                          <a:pos x="T4" y="T5"/>
                        </a:cxn>
                        <a:cxn ang="T81">
                          <a:pos x="T6" y="T7"/>
                        </a:cxn>
                        <a:cxn ang="T82">
                          <a:pos x="T8" y="T9"/>
                        </a:cxn>
                        <a:cxn ang="T83">
                          <a:pos x="T10" y="T11"/>
                        </a:cxn>
                        <a:cxn ang="T84">
                          <a:pos x="T12" y="T13"/>
                        </a:cxn>
                        <a:cxn ang="T85">
                          <a:pos x="T14" y="T15"/>
                        </a:cxn>
                        <a:cxn ang="T86">
                          <a:pos x="T16" y="T17"/>
                        </a:cxn>
                        <a:cxn ang="T87">
                          <a:pos x="T18" y="T19"/>
                        </a:cxn>
                        <a:cxn ang="T88">
                          <a:pos x="T20" y="T21"/>
                        </a:cxn>
                        <a:cxn ang="T89">
                          <a:pos x="T22" y="T23"/>
                        </a:cxn>
                        <a:cxn ang="T90">
                          <a:pos x="T24" y="T25"/>
                        </a:cxn>
                        <a:cxn ang="T91">
                          <a:pos x="T26" y="T27"/>
                        </a:cxn>
                        <a:cxn ang="T92">
                          <a:pos x="T28" y="T29"/>
                        </a:cxn>
                        <a:cxn ang="T93">
                          <a:pos x="T30" y="T31"/>
                        </a:cxn>
                        <a:cxn ang="T94">
                          <a:pos x="T32" y="T33"/>
                        </a:cxn>
                        <a:cxn ang="T95">
                          <a:pos x="T34" y="T35"/>
                        </a:cxn>
                        <a:cxn ang="T96">
                          <a:pos x="T36" y="T37"/>
                        </a:cxn>
                        <a:cxn ang="T97">
                          <a:pos x="T38" y="T39"/>
                        </a:cxn>
                        <a:cxn ang="T98">
                          <a:pos x="T40" y="T41"/>
                        </a:cxn>
                        <a:cxn ang="T99">
                          <a:pos x="T42" y="T43"/>
                        </a:cxn>
                        <a:cxn ang="T100">
                          <a:pos x="T44" y="T45"/>
                        </a:cxn>
                        <a:cxn ang="T101">
                          <a:pos x="T46" y="T47"/>
                        </a:cxn>
                        <a:cxn ang="T102">
                          <a:pos x="T48" y="T49"/>
                        </a:cxn>
                        <a:cxn ang="T103">
                          <a:pos x="T50" y="T51"/>
                        </a:cxn>
                        <a:cxn ang="T104">
                          <a:pos x="T52" y="T53"/>
                        </a:cxn>
                        <a:cxn ang="T105">
                          <a:pos x="T54" y="T55"/>
                        </a:cxn>
                        <a:cxn ang="T106">
                          <a:pos x="T56" y="T57"/>
                        </a:cxn>
                        <a:cxn ang="T107">
                          <a:pos x="T58" y="T59"/>
                        </a:cxn>
                        <a:cxn ang="T108">
                          <a:pos x="T60" y="T61"/>
                        </a:cxn>
                        <a:cxn ang="T109">
                          <a:pos x="T62" y="T63"/>
                        </a:cxn>
                        <a:cxn ang="T110">
                          <a:pos x="T64" y="T65"/>
                        </a:cxn>
                        <a:cxn ang="T111">
                          <a:pos x="T66" y="T67"/>
                        </a:cxn>
                        <a:cxn ang="T112">
                          <a:pos x="T68" y="T69"/>
                        </a:cxn>
                        <a:cxn ang="T113">
                          <a:pos x="T70" y="T71"/>
                        </a:cxn>
                        <a:cxn ang="T114">
                          <a:pos x="T72" y="T73"/>
                        </a:cxn>
                        <a:cxn ang="T115">
                          <a:pos x="T74" y="T75"/>
                        </a:cxn>
                        <a:cxn ang="T116">
                          <a:pos x="T76" y="T77"/>
                        </a:cxn>
                      </a:cxnLst>
                      <a:rect l="T117" t="T118" r="T119" b="T120"/>
                      <a:pathLst>
                        <a:path w="626" h="746">
                          <a:moveTo>
                            <a:pt x="0" y="746"/>
                          </a:moveTo>
                          <a:lnTo>
                            <a:pt x="626" y="746"/>
                          </a:lnTo>
                          <a:lnTo>
                            <a:pt x="626" y="492"/>
                          </a:lnTo>
                          <a:lnTo>
                            <a:pt x="616" y="456"/>
                          </a:lnTo>
                          <a:lnTo>
                            <a:pt x="594" y="434"/>
                          </a:lnTo>
                          <a:lnTo>
                            <a:pt x="566" y="416"/>
                          </a:lnTo>
                          <a:lnTo>
                            <a:pt x="522" y="398"/>
                          </a:lnTo>
                          <a:lnTo>
                            <a:pt x="480" y="386"/>
                          </a:lnTo>
                          <a:lnTo>
                            <a:pt x="426" y="374"/>
                          </a:lnTo>
                          <a:lnTo>
                            <a:pt x="380" y="372"/>
                          </a:lnTo>
                          <a:lnTo>
                            <a:pt x="410" y="346"/>
                          </a:lnTo>
                          <a:lnTo>
                            <a:pt x="426" y="318"/>
                          </a:lnTo>
                          <a:lnTo>
                            <a:pt x="444" y="266"/>
                          </a:lnTo>
                          <a:lnTo>
                            <a:pt x="452" y="204"/>
                          </a:lnTo>
                          <a:lnTo>
                            <a:pt x="442" y="116"/>
                          </a:lnTo>
                          <a:lnTo>
                            <a:pt x="412" y="54"/>
                          </a:lnTo>
                          <a:lnTo>
                            <a:pt x="386" y="26"/>
                          </a:lnTo>
                          <a:lnTo>
                            <a:pt x="358" y="8"/>
                          </a:lnTo>
                          <a:lnTo>
                            <a:pt x="322" y="0"/>
                          </a:lnTo>
                          <a:lnTo>
                            <a:pt x="294" y="4"/>
                          </a:lnTo>
                          <a:lnTo>
                            <a:pt x="260" y="18"/>
                          </a:lnTo>
                          <a:lnTo>
                            <a:pt x="228" y="46"/>
                          </a:lnTo>
                          <a:lnTo>
                            <a:pt x="210" y="76"/>
                          </a:lnTo>
                          <a:lnTo>
                            <a:pt x="192" y="118"/>
                          </a:lnTo>
                          <a:lnTo>
                            <a:pt x="182" y="156"/>
                          </a:lnTo>
                          <a:lnTo>
                            <a:pt x="180" y="192"/>
                          </a:lnTo>
                          <a:lnTo>
                            <a:pt x="182" y="232"/>
                          </a:lnTo>
                          <a:lnTo>
                            <a:pt x="192" y="286"/>
                          </a:lnTo>
                          <a:lnTo>
                            <a:pt x="204" y="310"/>
                          </a:lnTo>
                          <a:lnTo>
                            <a:pt x="220" y="340"/>
                          </a:lnTo>
                          <a:lnTo>
                            <a:pt x="248" y="368"/>
                          </a:lnTo>
                          <a:lnTo>
                            <a:pt x="210" y="374"/>
                          </a:lnTo>
                          <a:lnTo>
                            <a:pt x="172" y="382"/>
                          </a:lnTo>
                          <a:lnTo>
                            <a:pt x="128" y="394"/>
                          </a:lnTo>
                          <a:lnTo>
                            <a:pt x="82" y="410"/>
                          </a:lnTo>
                          <a:lnTo>
                            <a:pt x="42" y="434"/>
                          </a:lnTo>
                          <a:lnTo>
                            <a:pt x="14" y="460"/>
                          </a:lnTo>
                          <a:lnTo>
                            <a:pt x="0" y="498"/>
                          </a:lnTo>
                          <a:lnTo>
                            <a:pt x="0" y="746"/>
                          </a:lnTo>
                          <a:close/>
                        </a:path>
                      </a:pathLst>
                    </a:custGeom>
                    <a:solidFill>
                      <a:srgbClr val="969696"/>
                    </a:solidFill>
                    <a:ln w="635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2800"/>
                    </a:p>
                  </p:txBody>
                </p:sp>
                <p:sp>
                  <p:nvSpPr>
                    <p:cNvPr id="1010" name="Line 6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01" y="1541"/>
                      <a:ext cx="0" cy="4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 sz="2800"/>
                    </a:p>
                  </p:txBody>
                </p:sp>
                <p:sp>
                  <p:nvSpPr>
                    <p:cNvPr id="1011" name="Line 6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95" y="1541"/>
                      <a:ext cx="0" cy="43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 sz="2800"/>
                    </a:p>
                  </p:txBody>
                </p:sp>
              </p:grpSp>
            </p:grpSp>
            <p:sp>
              <p:nvSpPr>
                <p:cNvPr id="1006" name="Freeform 658"/>
                <p:cNvSpPr>
                  <a:spLocks/>
                </p:cNvSpPr>
                <p:nvPr/>
              </p:nvSpPr>
              <p:spPr bwMode="auto">
                <a:xfrm>
                  <a:off x="4635" y="514"/>
                  <a:ext cx="66" cy="37"/>
                </a:xfrm>
                <a:custGeom>
                  <a:avLst/>
                  <a:gdLst>
                    <a:gd name="T0" fmla="*/ 0 w 66"/>
                    <a:gd name="T1" fmla="*/ 24 h 37"/>
                    <a:gd name="T2" fmla="*/ 0 w 66"/>
                    <a:gd name="T3" fmla="*/ 37 h 37"/>
                    <a:gd name="T4" fmla="*/ 66 w 66"/>
                    <a:gd name="T5" fmla="*/ 37 h 37"/>
                    <a:gd name="T6" fmla="*/ 66 w 66"/>
                    <a:gd name="T7" fmla="*/ 22 h 37"/>
                    <a:gd name="T8" fmla="*/ 51 w 66"/>
                    <a:gd name="T9" fmla="*/ 0 h 37"/>
                    <a:gd name="T10" fmla="*/ 11 w 66"/>
                    <a:gd name="T11" fmla="*/ 1 h 37"/>
                    <a:gd name="T12" fmla="*/ 0 w 66"/>
                    <a:gd name="T13" fmla="*/ 24 h 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6"/>
                    <a:gd name="T22" fmla="*/ 0 h 37"/>
                    <a:gd name="T23" fmla="*/ 66 w 66"/>
                    <a:gd name="T24" fmla="*/ 37 h 3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6" h="37">
                      <a:moveTo>
                        <a:pt x="0" y="24"/>
                      </a:moveTo>
                      <a:lnTo>
                        <a:pt x="0" y="37"/>
                      </a:lnTo>
                      <a:lnTo>
                        <a:pt x="66" y="37"/>
                      </a:lnTo>
                      <a:lnTo>
                        <a:pt x="66" y="22"/>
                      </a:lnTo>
                      <a:lnTo>
                        <a:pt x="51" y="0"/>
                      </a:lnTo>
                      <a:lnTo>
                        <a:pt x="11" y="1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6350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71" name="Group 650"/>
              <p:cNvGrpSpPr>
                <a:grpSpLocks/>
              </p:cNvGrpSpPr>
              <p:nvPr/>
            </p:nvGrpSpPr>
            <p:grpSpPr bwMode="auto">
              <a:xfrm>
                <a:off x="5106644" y="2304334"/>
                <a:ext cx="362539" cy="402304"/>
                <a:chOff x="4512" y="496"/>
                <a:chExt cx="310" cy="344"/>
              </a:xfrm>
            </p:grpSpPr>
            <p:sp>
              <p:nvSpPr>
                <p:cNvPr id="995" name="AutoShape 651"/>
                <p:cNvSpPr>
                  <a:spLocks noChangeArrowheads="1"/>
                </p:cNvSpPr>
                <p:nvPr/>
              </p:nvSpPr>
              <p:spPr bwMode="auto">
                <a:xfrm>
                  <a:off x="4608" y="496"/>
                  <a:ext cx="118" cy="64"/>
                </a:xfrm>
                <a:prstGeom prst="diamond">
                  <a:avLst/>
                </a:prstGeom>
                <a:solidFill>
                  <a:schemeClr val="tx1"/>
                </a:solidFill>
                <a:ln w="6350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grpSp>
              <p:nvGrpSpPr>
                <p:cNvPr id="996" name="Group 652"/>
                <p:cNvGrpSpPr>
                  <a:grpSpLocks/>
                </p:cNvGrpSpPr>
                <p:nvPr/>
              </p:nvGrpSpPr>
              <p:grpSpPr bwMode="auto">
                <a:xfrm>
                  <a:off x="4512" y="528"/>
                  <a:ext cx="310" cy="312"/>
                  <a:chOff x="2784" y="1392"/>
                  <a:chExt cx="310" cy="312"/>
                </a:xfrm>
              </p:grpSpPr>
              <p:sp>
                <p:nvSpPr>
                  <p:cNvPr id="998" name="Text Box 6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84" y="1592"/>
                    <a:ext cx="310" cy="112"/>
                  </a:xfrm>
                  <a:prstGeom prst="rect">
                    <a:avLst/>
                  </a:prstGeom>
                  <a:noFill/>
                  <a:ln w="635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 algn="ctr">
                      <a:lnSpc>
                        <a:spcPct val="85000"/>
                      </a:lnSpc>
                    </a:pPr>
                    <a:endParaRPr lang="en-US" sz="1000"/>
                  </a:p>
                </p:txBody>
              </p:sp>
              <p:grpSp>
                <p:nvGrpSpPr>
                  <p:cNvPr id="999" name="Group 654"/>
                  <p:cNvGrpSpPr>
                    <a:grpSpLocks/>
                  </p:cNvGrpSpPr>
                  <p:nvPr/>
                </p:nvGrpSpPr>
                <p:grpSpPr bwMode="auto">
                  <a:xfrm>
                    <a:off x="2859" y="1392"/>
                    <a:ext cx="160" cy="192"/>
                    <a:chOff x="3168" y="1392"/>
                    <a:chExt cx="160" cy="192"/>
                  </a:xfrm>
                </p:grpSpPr>
                <p:sp>
                  <p:nvSpPr>
                    <p:cNvPr id="1000" name="Freeform 655"/>
                    <p:cNvSpPr>
                      <a:spLocks/>
                    </p:cNvSpPr>
                    <p:nvPr/>
                  </p:nvSpPr>
                  <p:spPr bwMode="auto">
                    <a:xfrm>
                      <a:off x="3168" y="1392"/>
                      <a:ext cx="160" cy="191"/>
                    </a:xfrm>
                    <a:custGeom>
                      <a:avLst/>
                      <a:gdLst>
                        <a:gd name="T0" fmla="*/ 0 w 626"/>
                        <a:gd name="T1" fmla="*/ 1 h 746"/>
                        <a:gd name="T2" fmla="*/ 1 w 626"/>
                        <a:gd name="T3" fmla="*/ 1 h 746"/>
                        <a:gd name="T4" fmla="*/ 1 w 626"/>
                        <a:gd name="T5" fmla="*/ 1 h 746"/>
                        <a:gd name="T6" fmla="*/ 1 w 626"/>
                        <a:gd name="T7" fmla="*/ 1 h 746"/>
                        <a:gd name="T8" fmla="*/ 1 w 626"/>
                        <a:gd name="T9" fmla="*/ 1 h 746"/>
                        <a:gd name="T10" fmla="*/ 1 w 626"/>
                        <a:gd name="T11" fmla="*/ 1 h 746"/>
                        <a:gd name="T12" fmla="*/ 1 w 626"/>
                        <a:gd name="T13" fmla="*/ 1 h 746"/>
                        <a:gd name="T14" fmla="*/ 1 w 626"/>
                        <a:gd name="T15" fmla="*/ 1 h 746"/>
                        <a:gd name="T16" fmla="*/ 1 w 626"/>
                        <a:gd name="T17" fmla="*/ 1 h 746"/>
                        <a:gd name="T18" fmla="*/ 1 w 626"/>
                        <a:gd name="T19" fmla="*/ 1 h 746"/>
                        <a:gd name="T20" fmla="*/ 1 w 626"/>
                        <a:gd name="T21" fmla="*/ 1 h 746"/>
                        <a:gd name="T22" fmla="*/ 1 w 626"/>
                        <a:gd name="T23" fmla="*/ 0 h 746"/>
                        <a:gd name="T24" fmla="*/ 1 w 626"/>
                        <a:gd name="T25" fmla="*/ 0 h 746"/>
                        <a:gd name="T26" fmla="*/ 1 w 626"/>
                        <a:gd name="T27" fmla="*/ 0 h 746"/>
                        <a:gd name="T28" fmla="*/ 1 w 626"/>
                        <a:gd name="T29" fmla="*/ 0 h 746"/>
                        <a:gd name="T30" fmla="*/ 1 w 626"/>
                        <a:gd name="T31" fmla="*/ 0 h 746"/>
                        <a:gd name="T32" fmla="*/ 1 w 626"/>
                        <a:gd name="T33" fmla="*/ 0 h 746"/>
                        <a:gd name="T34" fmla="*/ 1 w 626"/>
                        <a:gd name="T35" fmla="*/ 0 h 746"/>
                        <a:gd name="T36" fmla="*/ 0 w 626"/>
                        <a:gd name="T37" fmla="*/ 0 h 746"/>
                        <a:gd name="T38" fmla="*/ 0 w 626"/>
                        <a:gd name="T39" fmla="*/ 0 h 746"/>
                        <a:gd name="T40" fmla="*/ 0 w 626"/>
                        <a:gd name="T41" fmla="*/ 0 h 746"/>
                        <a:gd name="T42" fmla="*/ 0 w 626"/>
                        <a:gd name="T43" fmla="*/ 0 h 746"/>
                        <a:gd name="T44" fmla="*/ 0 w 626"/>
                        <a:gd name="T45" fmla="*/ 0 h 746"/>
                        <a:gd name="T46" fmla="*/ 0 w 626"/>
                        <a:gd name="T47" fmla="*/ 0 h 746"/>
                        <a:gd name="T48" fmla="*/ 0 w 626"/>
                        <a:gd name="T49" fmla="*/ 0 h 746"/>
                        <a:gd name="T50" fmla="*/ 0 w 626"/>
                        <a:gd name="T51" fmla="*/ 0 h 746"/>
                        <a:gd name="T52" fmla="*/ 0 w 626"/>
                        <a:gd name="T53" fmla="*/ 0 h 746"/>
                        <a:gd name="T54" fmla="*/ 0 w 626"/>
                        <a:gd name="T55" fmla="*/ 0 h 746"/>
                        <a:gd name="T56" fmla="*/ 0 w 626"/>
                        <a:gd name="T57" fmla="*/ 0 h 746"/>
                        <a:gd name="T58" fmla="*/ 0 w 626"/>
                        <a:gd name="T59" fmla="*/ 1 h 746"/>
                        <a:gd name="T60" fmla="*/ 0 w 626"/>
                        <a:gd name="T61" fmla="*/ 1 h 746"/>
                        <a:gd name="T62" fmla="*/ 0 w 626"/>
                        <a:gd name="T63" fmla="*/ 1 h 746"/>
                        <a:gd name="T64" fmla="*/ 0 w 626"/>
                        <a:gd name="T65" fmla="*/ 1 h 746"/>
                        <a:gd name="T66" fmla="*/ 0 w 626"/>
                        <a:gd name="T67" fmla="*/ 1 h 746"/>
                        <a:gd name="T68" fmla="*/ 0 w 626"/>
                        <a:gd name="T69" fmla="*/ 1 h 746"/>
                        <a:gd name="T70" fmla="*/ 0 w 626"/>
                        <a:gd name="T71" fmla="*/ 1 h 746"/>
                        <a:gd name="T72" fmla="*/ 0 w 626"/>
                        <a:gd name="T73" fmla="*/ 1 h 746"/>
                        <a:gd name="T74" fmla="*/ 0 w 626"/>
                        <a:gd name="T75" fmla="*/ 1 h 746"/>
                        <a:gd name="T76" fmla="*/ 0 w 626"/>
                        <a:gd name="T77" fmla="*/ 1 h 74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w 626"/>
                        <a:gd name="T118" fmla="*/ 0 h 746"/>
                        <a:gd name="T119" fmla="*/ 626 w 626"/>
                        <a:gd name="T120" fmla="*/ 746 h 746"/>
                      </a:gdLst>
                      <a:ahLst/>
                      <a:cxnLst>
                        <a:cxn ang="T78">
                          <a:pos x="T0" y="T1"/>
                        </a:cxn>
                        <a:cxn ang="T79">
                          <a:pos x="T2" y="T3"/>
                        </a:cxn>
                        <a:cxn ang="T80">
                          <a:pos x="T4" y="T5"/>
                        </a:cxn>
                        <a:cxn ang="T81">
                          <a:pos x="T6" y="T7"/>
                        </a:cxn>
                        <a:cxn ang="T82">
                          <a:pos x="T8" y="T9"/>
                        </a:cxn>
                        <a:cxn ang="T83">
                          <a:pos x="T10" y="T11"/>
                        </a:cxn>
                        <a:cxn ang="T84">
                          <a:pos x="T12" y="T13"/>
                        </a:cxn>
                        <a:cxn ang="T85">
                          <a:pos x="T14" y="T15"/>
                        </a:cxn>
                        <a:cxn ang="T86">
                          <a:pos x="T16" y="T17"/>
                        </a:cxn>
                        <a:cxn ang="T87">
                          <a:pos x="T18" y="T19"/>
                        </a:cxn>
                        <a:cxn ang="T88">
                          <a:pos x="T20" y="T21"/>
                        </a:cxn>
                        <a:cxn ang="T89">
                          <a:pos x="T22" y="T23"/>
                        </a:cxn>
                        <a:cxn ang="T90">
                          <a:pos x="T24" y="T25"/>
                        </a:cxn>
                        <a:cxn ang="T91">
                          <a:pos x="T26" y="T27"/>
                        </a:cxn>
                        <a:cxn ang="T92">
                          <a:pos x="T28" y="T29"/>
                        </a:cxn>
                        <a:cxn ang="T93">
                          <a:pos x="T30" y="T31"/>
                        </a:cxn>
                        <a:cxn ang="T94">
                          <a:pos x="T32" y="T33"/>
                        </a:cxn>
                        <a:cxn ang="T95">
                          <a:pos x="T34" y="T35"/>
                        </a:cxn>
                        <a:cxn ang="T96">
                          <a:pos x="T36" y="T37"/>
                        </a:cxn>
                        <a:cxn ang="T97">
                          <a:pos x="T38" y="T39"/>
                        </a:cxn>
                        <a:cxn ang="T98">
                          <a:pos x="T40" y="T41"/>
                        </a:cxn>
                        <a:cxn ang="T99">
                          <a:pos x="T42" y="T43"/>
                        </a:cxn>
                        <a:cxn ang="T100">
                          <a:pos x="T44" y="T45"/>
                        </a:cxn>
                        <a:cxn ang="T101">
                          <a:pos x="T46" y="T47"/>
                        </a:cxn>
                        <a:cxn ang="T102">
                          <a:pos x="T48" y="T49"/>
                        </a:cxn>
                        <a:cxn ang="T103">
                          <a:pos x="T50" y="T51"/>
                        </a:cxn>
                        <a:cxn ang="T104">
                          <a:pos x="T52" y="T53"/>
                        </a:cxn>
                        <a:cxn ang="T105">
                          <a:pos x="T54" y="T55"/>
                        </a:cxn>
                        <a:cxn ang="T106">
                          <a:pos x="T56" y="T57"/>
                        </a:cxn>
                        <a:cxn ang="T107">
                          <a:pos x="T58" y="T59"/>
                        </a:cxn>
                        <a:cxn ang="T108">
                          <a:pos x="T60" y="T61"/>
                        </a:cxn>
                        <a:cxn ang="T109">
                          <a:pos x="T62" y="T63"/>
                        </a:cxn>
                        <a:cxn ang="T110">
                          <a:pos x="T64" y="T65"/>
                        </a:cxn>
                        <a:cxn ang="T111">
                          <a:pos x="T66" y="T67"/>
                        </a:cxn>
                        <a:cxn ang="T112">
                          <a:pos x="T68" y="T69"/>
                        </a:cxn>
                        <a:cxn ang="T113">
                          <a:pos x="T70" y="T71"/>
                        </a:cxn>
                        <a:cxn ang="T114">
                          <a:pos x="T72" y="T73"/>
                        </a:cxn>
                        <a:cxn ang="T115">
                          <a:pos x="T74" y="T75"/>
                        </a:cxn>
                        <a:cxn ang="T116">
                          <a:pos x="T76" y="T77"/>
                        </a:cxn>
                      </a:cxnLst>
                      <a:rect l="T117" t="T118" r="T119" b="T120"/>
                      <a:pathLst>
                        <a:path w="626" h="746">
                          <a:moveTo>
                            <a:pt x="0" y="746"/>
                          </a:moveTo>
                          <a:lnTo>
                            <a:pt x="626" y="746"/>
                          </a:lnTo>
                          <a:lnTo>
                            <a:pt x="626" y="492"/>
                          </a:lnTo>
                          <a:lnTo>
                            <a:pt x="616" y="456"/>
                          </a:lnTo>
                          <a:lnTo>
                            <a:pt x="594" y="434"/>
                          </a:lnTo>
                          <a:lnTo>
                            <a:pt x="566" y="416"/>
                          </a:lnTo>
                          <a:lnTo>
                            <a:pt x="522" y="398"/>
                          </a:lnTo>
                          <a:lnTo>
                            <a:pt x="480" y="386"/>
                          </a:lnTo>
                          <a:lnTo>
                            <a:pt x="426" y="374"/>
                          </a:lnTo>
                          <a:lnTo>
                            <a:pt x="380" y="372"/>
                          </a:lnTo>
                          <a:lnTo>
                            <a:pt x="410" y="346"/>
                          </a:lnTo>
                          <a:lnTo>
                            <a:pt x="426" y="318"/>
                          </a:lnTo>
                          <a:lnTo>
                            <a:pt x="444" y="266"/>
                          </a:lnTo>
                          <a:lnTo>
                            <a:pt x="452" y="204"/>
                          </a:lnTo>
                          <a:lnTo>
                            <a:pt x="442" y="116"/>
                          </a:lnTo>
                          <a:lnTo>
                            <a:pt x="412" y="54"/>
                          </a:lnTo>
                          <a:lnTo>
                            <a:pt x="386" y="26"/>
                          </a:lnTo>
                          <a:lnTo>
                            <a:pt x="358" y="8"/>
                          </a:lnTo>
                          <a:lnTo>
                            <a:pt x="322" y="0"/>
                          </a:lnTo>
                          <a:lnTo>
                            <a:pt x="294" y="4"/>
                          </a:lnTo>
                          <a:lnTo>
                            <a:pt x="260" y="18"/>
                          </a:lnTo>
                          <a:lnTo>
                            <a:pt x="228" y="46"/>
                          </a:lnTo>
                          <a:lnTo>
                            <a:pt x="210" y="76"/>
                          </a:lnTo>
                          <a:lnTo>
                            <a:pt x="192" y="118"/>
                          </a:lnTo>
                          <a:lnTo>
                            <a:pt x="182" y="156"/>
                          </a:lnTo>
                          <a:lnTo>
                            <a:pt x="180" y="192"/>
                          </a:lnTo>
                          <a:lnTo>
                            <a:pt x="182" y="232"/>
                          </a:lnTo>
                          <a:lnTo>
                            <a:pt x="192" y="286"/>
                          </a:lnTo>
                          <a:lnTo>
                            <a:pt x="204" y="310"/>
                          </a:lnTo>
                          <a:lnTo>
                            <a:pt x="220" y="340"/>
                          </a:lnTo>
                          <a:lnTo>
                            <a:pt x="248" y="368"/>
                          </a:lnTo>
                          <a:lnTo>
                            <a:pt x="210" y="374"/>
                          </a:lnTo>
                          <a:lnTo>
                            <a:pt x="172" y="382"/>
                          </a:lnTo>
                          <a:lnTo>
                            <a:pt x="128" y="394"/>
                          </a:lnTo>
                          <a:lnTo>
                            <a:pt x="82" y="410"/>
                          </a:lnTo>
                          <a:lnTo>
                            <a:pt x="42" y="434"/>
                          </a:lnTo>
                          <a:lnTo>
                            <a:pt x="14" y="460"/>
                          </a:lnTo>
                          <a:lnTo>
                            <a:pt x="0" y="498"/>
                          </a:lnTo>
                          <a:lnTo>
                            <a:pt x="0" y="746"/>
                          </a:lnTo>
                          <a:close/>
                        </a:path>
                      </a:pathLst>
                    </a:custGeom>
                    <a:solidFill>
                      <a:srgbClr val="969696"/>
                    </a:solidFill>
                    <a:ln w="635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2800"/>
                    </a:p>
                  </p:txBody>
                </p:sp>
                <p:sp>
                  <p:nvSpPr>
                    <p:cNvPr id="1001" name="Line 6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01" y="1541"/>
                      <a:ext cx="0" cy="4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 sz="2800"/>
                    </a:p>
                  </p:txBody>
                </p:sp>
                <p:sp>
                  <p:nvSpPr>
                    <p:cNvPr id="1002" name="Line 6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95" y="1541"/>
                      <a:ext cx="0" cy="43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 sz="2800"/>
                    </a:p>
                  </p:txBody>
                </p:sp>
              </p:grpSp>
            </p:grpSp>
            <p:sp>
              <p:nvSpPr>
                <p:cNvPr id="997" name="Freeform 658"/>
                <p:cNvSpPr>
                  <a:spLocks/>
                </p:cNvSpPr>
                <p:nvPr/>
              </p:nvSpPr>
              <p:spPr bwMode="auto">
                <a:xfrm>
                  <a:off x="4635" y="514"/>
                  <a:ext cx="66" cy="37"/>
                </a:xfrm>
                <a:custGeom>
                  <a:avLst/>
                  <a:gdLst>
                    <a:gd name="T0" fmla="*/ 0 w 66"/>
                    <a:gd name="T1" fmla="*/ 24 h 37"/>
                    <a:gd name="T2" fmla="*/ 0 w 66"/>
                    <a:gd name="T3" fmla="*/ 37 h 37"/>
                    <a:gd name="T4" fmla="*/ 66 w 66"/>
                    <a:gd name="T5" fmla="*/ 37 h 37"/>
                    <a:gd name="T6" fmla="*/ 66 w 66"/>
                    <a:gd name="T7" fmla="*/ 22 h 37"/>
                    <a:gd name="T8" fmla="*/ 51 w 66"/>
                    <a:gd name="T9" fmla="*/ 0 h 37"/>
                    <a:gd name="T10" fmla="*/ 11 w 66"/>
                    <a:gd name="T11" fmla="*/ 1 h 37"/>
                    <a:gd name="T12" fmla="*/ 0 w 66"/>
                    <a:gd name="T13" fmla="*/ 24 h 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6"/>
                    <a:gd name="T22" fmla="*/ 0 h 37"/>
                    <a:gd name="T23" fmla="*/ 66 w 66"/>
                    <a:gd name="T24" fmla="*/ 37 h 3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6" h="37">
                      <a:moveTo>
                        <a:pt x="0" y="24"/>
                      </a:moveTo>
                      <a:lnTo>
                        <a:pt x="0" y="37"/>
                      </a:lnTo>
                      <a:lnTo>
                        <a:pt x="66" y="37"/>
                      </a:lnTo>
                      <a:lnTo>
                        <a:pt x="66" y="22"/>
                      </a:lnTo>
                      <a:lnTo>
                        <a:pt x="51" y="0"/>
                      </a:lnTo>
                      <a:lnTo>
                        <a:pt x="11" y="1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6350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72" name="Group 650"/>
              <p:cNvGrpSpPr>
                <a:grpSpLocks/>
              </p:cNvGrpSpPr>
              <p:nvPr/>
            </p:nvGrpSpPr>
            <p:grpSpPr bwMode="auto">
              <a:xfrm>
                <a:off x="5330409" y="2416217"/>
                <a:ext cx="362539" cy="402304"/>
                <a:chOff x="4512" y="496"/>
                <a:chExt cx="310" cy="344"/>
              </a:xfrm>
            </p:grpSpPr>
            <p:sp>
              <p:nvSpPr>
                <p:cNvPr id="987" name="AutoShape 651"/>
                <p:cNvSpPr>
                  <a:spLocks noChangeArrowheads="1"/>
                </p:cNvSpPr>
                <p:nvPr/>
              </p:nvSpPr>
              <p:spPr bwMode="auto">
                <a:xfrm>
                  <a:off x="4608" y="496"/>
                  <a:ext cx="118" cy="64"/>
                </a:xfrm>
                <a:prstGeom prst="diamond">
                  <a:avLst/>
                </a:prstGeom>
                <a:solidFill>
                  <a:schemeClr val="tx1"/>
                </a:solidFill>
                <a:ln w="6350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grpSp>
              <p:nvGrpSpPr>
                <p:cNvPr id="988" name="Group 652"/>
                <p:cNvGrpSpPr>
                  <a:grpSpLocks/>
                </p:cNvGrpSpPr>
                <p:nvPr/>
              </p:nvGrpSpPr>
              <p:grpSpPr bwMode="auto">
                <a:xfrm>
                  <a:off x="4512" y="528"/>
                  <a:ext cx="310" cy="312"/>
                  <a:chOff x="2784" y="1392"/>
                  <a:chExt cx="310" cy="312"/>
                </a:xfrm>
              </p:grpSpPr>
              <p:sp>
                <p:nvSpPr>
                  <p:cNvPr id="990" name="Text Box 6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84" y="1592"/>
                    <a:ext cx="310" cy="112"/>
                  </a:xfrm>
                  <a:prstGeom prst="rect">
                    <a:avLst/>
                  </a:prstGeom>
                  <a:noFill/>
                  <a:ln w="635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 algn="ctr">
                      <a:lnSpc>
                        <a:spcPct val="85000"/>
                      </a:lnSpc>
                    </a:pPr>
                    <a:endParaRPr lang="en-US" sz="1000"/>
                  </a:p>
                </p:txBody>
              </p:sp>
              <p:grpSp>
                <p:nvGrpSpPr>
                  <p:cNvPr id="991" name="Group 654"/>
                  <p:cNvGrpSpPr>
                    <a:grpSpLocks/>
                  </p:cNvGrpSpPr>
                  <p:nvPr/>
                </p:nvGrpSpPr>
                <p:grpSpPr bwMode="auto">
                  <a:xfrm>
                    <a:off x="2859" y="1392"/>
                    <a:ext cx="160" cy="192"/>
                    <a:chOff x="3168" y="1392"/>
                    <a:chExt cx="160" cy="192"/>
                  </a:xfrm>
                </p:grpSpPr>
                <p:sp>
                  <p:nvSpPr>
                    <p:cNvPr id="992" name="Freeform 655"/>
                    <p:cNvSpPr>
                      <a:spLocks/>
                    </p:cNvSpPr>
                    <p:nvPr/>
                  </p:nvSpPr>
                  <p:spPr bwMode="auto">
                    <a:xfrm>
                      <a:off x="3168" y="1392"/>
                      <a:ext cx="160" cy="191"/>
                    </a:xfrm>
                    <a:custGeom>
                      <a:avLst/>
                      <a:gdLst>
                        <a:gd name="T0" fmla="*/ 0 w 626"/>
                        <a:gd name="T1" fmla="*/ 1 h 746"/>
                        <a:gd name="T2" fmla="*/ 1 w 626"/>
                        <a:gd name="T3" fmla="*/ 1 h 746"/>
                        <a:gd name="T4" fmla="*/ 1 w 626"/>
                        <a:gd name="T5" fmla="*/ 1 h 746"/>
                        <a:gd name="T6" fmla="*/ 1 w 626"/>
                        <a:gd name="T7" fmla="*/ 1 h 746"/>
                        <a:gd name="T8" fmla="*/ 1 w 626"/>
                        <a:gd name="T9" fmla="*/ 1 h 746"/>
                        <a:gd name="T10" fmla="*/ 1 w 626"/>
                        <a:gd name="T11" fmla="*/ 1 h 746"/>
                        <a:gd name="T12" fmla="*/ 1 w 626"/>
                        <a:gd name="T13" fmla="*/ 1 h 746"/>
                        <a:gd name="T14" fmla="*/ 1 w 626"/>
                        <a:gd name="T15" fmla="*/ 1 h 746"/>
                        <a:gd name="T16" fmla="*/ 1 w 626"/>
                        <a:gd name="T17" fmla="*/ 1 h 746"/>
                        <a:gd name="T18" fmla="*/ 1 w 626"/>
                        <a:gd name="T19" fmla="*/ 1 h 746"/>
                        <a:gd name="T20" fmla="*/ 1 w 626"/>
                        <a:gd name="T21" fmla="*/ 1 h 746"/>
                        <a:gd name="T22" fmla="*/ 1 w 626"/>
                        <a:gd name="T23" fmla="*/ 0 h 746"/>
                        <a:gd name="T24" fmla="*/ 1 w 626"/>
                        <a:gd name="T25" fmla="*/ 0 h 746"/>
                        <a:gd name="T26" fmla="*/ 1 w 626"/>
                        <a:gd name="T27" fmla="*/ 0 h 746"/>
                        <a:gd name="T28" fmla="*/ 1 w 626"/>
                        <a:gd name="T29" fmla="*/ 0 h 746"/>
                        <a:gd name="T30" fmla="*/ 1 w 626"/>
                        <a:gd name="T31" fmla="*/ 0 h 746"/>
                        <a:gd name="T32" fmla="*/ 1 w 626"/>
                        <a:gd name="T33" fmla="*/ 0 h 746"/>
                        <a:gd name="T34" fmla="*/ 1 w 626"/>
                        <a:gd name="T35" fmla="*/ 0 h 746"/>
                        <a:gd name="T36" fmla="*/ 0 w 626"/>
                        <a:gd name="T37" fmla="*/ 0 h 746"/>
                        <a:gd name="T38" fmla="*/ 0 w 626"/>
                        <a:gd name="T39" fmla="*/ 0 h 746"/>
                        <a:gd name="T40" fmla="*/ 0 w 626"/>
                        <a:gd name="T41" fmla="*/ 0 h 746"/>
                        <a:gd name="T42" fmla="*/ 0 w 626"/>
                        <a:gd name="T43" fmla="*/ 0 h 746"/>
                        <a:gd name="T44" fmla="*/ 0 w 626"/>
                        <a:gd name="T45" fmla="*/ 0 h 746"/>
                        <a:gd name="T46" fmla="*/ 0 w 626"/>
                        <a:gd name="T47" fmla="*/ 0 h 746"/>
                        <a:gd name="T48" fmla="*/ 0 w 626"/>
                        <a:gd name="T49" fmla="*/ 0 h 746"/>
                        <a:gd name="T50" fmla="*/ 0 w 626"/>
                        <a:gd name="T51" fmla="*/ 0 h 746"/>
                        <a:gd name="T52" fmla="*/ 0 w 626"/>
                        <a:gd name="T53" fmla="*/ 0 h 746"/>
                        <a:gd name="T54" fmla="*/ 0 w 626"/>
                        <a:gd name="T55" fmla="*/ 0 h 746"/>
                        <a:gd name="T56" fmla="*/ 0 w 626"/>
                        <a:gd name="T57" fmla="*/ 0 h 746"/>
                        <a:gd name="T58" fmla="*/ 0 w 626"/>
                        <a:gd name="T59" fmla="*/ 1 h 746"/>
                        <a:gd name="T60" fmla="*/ 0 w 626"/>
                        <a:gd name="T61" fmla="*/ 1 h 746"/>
                        <a:gd name="T62" fmla="*/ 0 w 626"/>
                        <a:gd name="T63" fmla="*/ 1 h 746"/>
                        <a:gd name="T64" fmla="*/ 0 w 626"/>
                        <a:gd name="T65" fmla="*/ 1 h 746"/>
                        <a:gd name="T66" fmla="*/ 0 w 626"/>
                        <a:gd name="T67" fmla="*/ 1 h 746"/>
                        <a:gd name="T68" fmla="*/ 0 w 626"/>
                        <a:gd name="T69" fmla="*/ 1 h 746"/>
                        <a:gd name="T70" fmla="*/ 0 w 626"/>
                        <a:gd name="T71" fmla="*/ 1 h 746"/>
                        <a:gd name="T72" fmla="*/ 0 w 626"/>
                        <a:gd name="T73" fmla="*/ 1 h 746"/>
                        <a:gd name="T74" fmla="*/ 0 w 626"/>
                        <a:gd name="T75" fmla="*/ 1 h 746"/>
                        <a:gd name="T76" fmla="*/ 0 w 626"/>
                        <a:gd name="T77" fmla="*/ 1 h 74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w 626"/>
                        <a:gd name="T118" fmla="*/ 0 h 746"/>
                        <a:gd name="T119" fmla="*/ 626 w 626"/>
                        <a:gd name="T120" fmla="*/ 746 h 746"/>
                      </a:gdLst>
                      <a:ahLst/>
                      <a:cxnLst>
                        <a:cxn ang="T78">
                          <a:pos x="T0" y="T1"/>
                        </a:cxn>
                        <a:cxn ang="T79">
                          <a:pos x="T2" y="T3"/>
                        </a:cxn>
                        <a:cxn ang="T80">
                          <a:pos x="T4" y="T5"/>
                        </a:cxn>
                        <a:cxn ang="T81">
                          <a:pos x="T6" y="T7"/>
                        </a:cxn>
                        <a:cxn ang="T82">
                          <a:pos x="T8" y="T9"/>
                        </a:cxn>
                        <a:cxn ang="T83">
                          <a:pos x="T10" y="T11"/>
                        </a:cxn>
                        <a:cxn ang="T84">
                          <a:pos x="T12" y="T13"/>
                        </a:cxn>
                        <a:cxn ang="T85">
                          <a:pos x="T14" y="T15"/>
                        </a:cxn>
                        <a:cxn ang="T86">
                          <a:pos x="T16" y="T17"/>
                        </a:cxn>
                        <a:cxn ang="T87">
                          <a:pos x="T18" y="T19"/>
                        </a:cxn>
                        <a:cxn ang="T88">
                          <a:pos x="T20" y="T21"/>
                        </a:cxn>
                        <a:cxn ang="T89">
                          <a:pos x="T22" y="T23"/>
                        </a:cxn>
                        <a:cxn ang="T90">
                          <a:pos x="T24" y="T25"/>
                        </a:cxn>
                        <a:cxn ang="T91">
                          <a:pos x="T26" y="T27"/>
                        </a:cxn>
                        <a:cxn ang="T92">
                          <a:pos x="T28" y="T29"/>
                        </a:cxn>
                        <a:cxn ang="T93">
                          <a:pos x="T30" y="T31"/>
                        </a:cxn>
                        <a:cxn ang="T94">
                          <a:pos x="T32" y="T33"/>
                        </a:cxn>
                        <a:cxn ang="T95">
                          <a:pos x="T34" y="T35"/>
                        </a:cxn>
                        <a:cxn ang="T96">
                          <a:pos x="T36" y="T37"/>
                        </a:cxn>
                        <a:cxn ang="T97">
                          <a:pos x="T38" y="T39"/>
                        </a:cxn>
                        <a:cxn ang="T98">
                          <a:pos x="T40" y="T41"/>
                        </a:cxn>
                        <a:cxn ang="T99">
                          <a:pos x="T42" y="T43"/>
                        </a:cxn>
                        <a:cxn ang="T100">
                          <a:pos x="T44" y="T45"/>
                        </a:cxn>
                        <a:cxn ang="T101">
                          <a:pos x="T46" y="T47"/>
                        </a:cxn>
                        <a:cxn ang="T102">
                          <a:pos x="T48" y="T49"/>
                        </a:cxn>
                        <a:cxn ang="T103">
                          <a:pos x="T50" y="T51"/>
                        </a:cxn>
                        <a:cxn ang="T104">
                          <a:pos x="T52" y="T53"/>
                        </a:cxn>
                        <a:cxn ang="T105">
                          <a:pos x="T54" y="T55"/>
                        </a:cxn>
                        <a:cxn ang="T106">
                          <a:pos x="T56" y="T57"/>
                        </a:cxn>
                        <a:cxn ang="T107">
                          <a:pos x="T58" y="T59"/>
                        </a:cxn>
                        <a:cxn ang="T108">
                          <a:pos x="T60" y="T61"/>
                        </a:cxn>
                        <a:cxn ang="T109">
                          <a:pos x="T62" y="T63"/>
                        </a:cxn>
                        <a:cxn ang="T110">
                          <a:pos x="T64" y="T65"/>
                        </a:cxn>
                        <a:cxn ang="T111">
                          <a:pos x="T66" y="T67"/>
                        </a:cxn>
                        <a:cxn ang="T112">
                          <a:pos x="T68" y="T69"/>
                        </a:cxn>
                        <a:cxn ang="T113">
                          <a:pos x="T70" y="T71"/>
                        </a:cxn>
                        <a:cxn ang="T114">
                          <a:pos x="T72" y="T73"/>
                        </a:cxn>
                        <a:cxn ang="T115">
                          <a:pos x="T74" y="T75"/>
                        </a:cxn>
                        <a:cxn ang="T116">
                          <a:pos x="T76" y="T77"/>
                        </a:cxn>
                      </a:cxnLst>
                      <a:rect l="T117" t="T118" r="T119" b="T120"/>
                      <a:pathLst>
                        <a:path w="626" h="746">
                          <a:moveTo>
                            <a:pt x="0" y="746"/>
                          </a:moveTo>
                          <a:lnTo>
                            <a:pt x="626" y="746"/>
                          </a:lnTo>
                          <a:lnTo>
                            <a:pt x="626" y="492"/>
                          </a:lnTo>
                          <a:lnTo>
                            <a:pt x="616" y="456"/>
                          </a:lnTo>
                          <a:lnTo>
                            <a:pt x="594" y="434"/>
                          </a:lnTo>
                          <a:lnTo>
                            <a:pt x="566" y="416"/>
                          </a:lnTo>
                          <a:lnTo>
                            <a:pt x="522" y="398"/>
                          </a:lnTo>
                          <a:lnTo>
                            <a:pt x="480" y="386"/>
                          </a:lnTo>
                          <a:lnTo>
                            <a:pt x="426" y="374"/>
                          </a:lnTo>
                          <a:lnTo>
                            <a:pt x="380" y="372"/>
                          </a:lnTo>
                          <a:lnTo>
                            <a:pt x="410" y="346"/>
                          </a:lnTo>
                          <a:lnTo>
                            <a:pt x="426" y="318"/>
                          </a:lnTo>
                          <a:lnTo>
                            <a:pt x="444" y="266"/>
                          </a:lnTo>
                          <a:lnTo>
                            <a:pt x="452" y="204"/>
                          </a:lnTo>
                          <a:lnTo>
                            <a:pt x="442" y="116"/>
                          </a:lnTo>
                          <a:lnTo>
                            <a:pt x="412" y="54"/>
                          </a:lnTo>
                          <a:lnTo>
                            <a:pt x="386" y="26"/>
                          </a:lnTo>
                          <a:lnTo>
                            <a:pt x="358" y="8"/>
                          </a:lnTo>
                          <a:lnTo>
                            <a:pt x="322" y="0"/>
                          </a:lnTo>
                          <a:lnTo>
                            <a:pt x="294" y="4"/>
                          </a:lnTo>
                          <a:lnTo>
                            <a:pt x="260" y="18"/>
                          </a:lnTo>
                          <a:lnTo>
                            <a:pt x="228" y="46"/>
                          </a:lnTo>
                          <a:lnTo>
                            <a:pt x="210" y="76"/>
                          </a:lnTo>
                          <a:lnTo>
                            <a:pt x="192" y="118"/>
                          </a:lnTo>
                          <a:lnTo>
                            <a:pt x="182" y="156"/>
                          </a:lnTo>
                          <a:lnTo>
                            <a:pt x="180" y="192"/>
                          </a:lnTo>
                          <a:lnTo>
                            <a:pt x="182" y="232"/>
                          </a:lnTo>
                          <a:lnTo>
                            <a:pt x="192" y="286"/>
                          </a:lnTo>
                          <a:lnTo>
                            <a:pt x="204" y="310"/>
                          </a:lnTo>
                          <a:lnTo>
                            <a:pt x="220" y="340"/>
                          </a:lnTo>
                          <a:lnTo>
                            <a:pt x="248" y="368"/>
                          </a:lnTo>
                          <a:lnTo>
                            <a:pt x="210" y="374"/>
                          </a:lnTo>
                          <a:lnTo>
                            <a:pt x="172" y="382"/>
                          </a:lnTo>
                          <a:lnTo>
                            <a:pt x="128" y="394"/>
                          </a:lnTo>
                          <a:lnTo>
                            <a:pt x="82" y="410"/>
                          </a:lnTo>
                          <a:lnTo>
                            <a:pt x="42" y="434"/>
                          </a:lnTo>
                          <a:lnTo>
                            <a:pt x="14" y="460"/>
                          </a:lnTo>
                          <a:lnTo>
                            <a:pt x="0" y="498"/>
                          </a:lnTo>
                          <a:lnTo>
                            <a:pt x="0" y="746"/>
                          </a:lnTo>
                          <a:close/>
                        </a:path>
                      </a:pathLst>
                    </a:custGeom>
                    <a:solidFill>
                      <a:srgbClr val="969696"/>
                    </a:solidFill>
                    <a:ln w="635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2800"/>
                    </a:p>
                  </p:txBody>
                </p:sp>
                <p:sp>
                  <p:nvSpPr>
                    <p:cNvPr id="993" name="Line 6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01" y="1541"/>
                      <a:ext cx="0" cy="4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 sz="2800"/>
                    </a:p>
                  </p:txBody>
                </p:sp>
                <p:sp>
                  <p:nvSpPr>
                    <p:cNvPr id="994" name="Line 6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95" y="1541"/>
                      <a:ext cx="0" cy="43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 sz="2800"/>
                    </a:p>
                  </p:txBody>
                </p:sp>
              </p:grpSp>
            </p:grpSp>
            <p:sp>
              <p:nvSpPr>
                <p:cNvPr id="989" name="Freeform 658"/>
                <p:cNvSpPr>
                  <a:spLocks/>
                </p:cNvSpPr>
                <p:nvPr/>
              </p:nvSpPr>
              <p:spPr bwMode="auto">
                <a:xfrm>
                  <a:off x="4635" y="514"/>
                  <a:ext cx="66" cy="37"/>
                </a:xfrm>
                <a:custGeom>
                  <a:avLst/>
                  <a:gdLst>
                    <a:gd name="T0" fmla="*/ 0 w 66"/>
                    <a:gd name="T1" fmla="*/ 24 h 37"/>
                    <a:gd name="T2" fmla="*/ 0 w 66"/>
                    <a:gd name="T3" fmla="*/ 37 h 37"/>
                    <a:gd name="T4" fmla="*/ 66 w 66"/>
                    <a:gd name="T5" fmla="*/ 37 h 37"/>
                    <a:gd name="T6" fmla="*/ 66 w 66"/>
                    <a:gd name="T7" fmla="*/ 22 h 37"/>
                    <a:gd name="T8" fmla="*/ 51 w 66"/>
                    <a:gd name="T9" fmla="*/ 0 h 37"/>
                    <a:gd name="T10" fmla="*/ 11 w 66"/>
                    <a:gd name="T11" fmla="*/ 1 h 37"/>
                    <a:gd name="T12" fmla="*/ 0 w 66"/>
                    <a:gd name="T13" fmla="*/ 24 h 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6"/>
                    <a:gd name="T22" fmla="*/ 0 h 37"/>
                    <a:gd name="T23" fmla="*/ 66 w 66"/>
                    <a:gd name="T24" fmla="*/ 37 h 3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6" h="37">
                      <a:moveTo>
                        <a:pt x="0" y="24"/>
                      </a:moveTo>
                      <a:lnTo>
                        <a:pt x="0" y="37"/>
                      </a:lnTo>
                      <a:lnTo>
                        <a:pt x="66" y="37"/>
                      </a:lnTo>
                      <a:lnTo>
                        <a:pt x="66" y="22"/>
                      </a:lnTo>
                      <a:lnTo>
                        <a:pt x="51" y="0"/>
                      </a:lnTo>
                      <a:lnTo>
                        <a:pt x="11" y="1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6350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73" name="Group 3010"/>
              <p:cNvGrpSpPr/>
              <p:nvPr/>
            </p:nvGrpSpPr>
            <p:grpSpPr>
              <a:xfrm>
                <a:off x="6177498" y="2416207"/>
                <a:ext cx="495480" cy="335648"/>
                <a:chOff x="5377543" y="1905000"/>
                <a:chExt cx="337457" cy="228600"/>
              </a:xfrm>
            </p:grpSpPr>
            <p:grpSp>
              <p:nvGrpSpPr>
                <p:cNvPr id="954" name="Group 1280"/>
                <p:cNvGrpSpPr/>
                <p:nvPr/>
              </p:nvGrpSpPr>
              <p:grpSpPr>
                <a:xfrm>
                  <a:off x="5377543" y="1905000"/>
                  <a:ext cx="108857" cy="152400"/>
                  <a:chOff x="1143000" y="5105399"/>
                  <a:chExt cx="457200" cy="640081"/>
                </a:xfrm>
              </p:grpSpPr>
              <p:sp>
                <p:nvSpPr>
                  <p:cNvPr id="981" name="Folded Corner 980"/>
                  <p:cNvSpPr/>
                  <p:nvPr/>
                </p:nvSpPr>
                <p:spPr>
                  <a:xfrm>
                    <a:off x="1143000" y="5105399"/>
                    <a:ext cx="457200" cy="640081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cxnSp>
                <p:nvCxnSpPr>
                  <p:cNvPr id="982" name="Straight Connector 981"/>
                  <p:cNvCxnSpPr/>
                  <p:nvPr/>
                </p:nvCxnSpPr>
                <p:spPr>
                  <a:xfrm>
                    <a:off x="1219200" y="5181600"/>
                    <a:ext cx="304800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83" name="Rectangle 982"/>
                  <p:cNvSpPr/>
                  <p:nvPr/>
                </p:nvSpPr>
                <p:spPr>
                  <a:xfrm>
                    <a:off x="1219200" y="5257800"/>
                    <a:ext cx="304800" cy="762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984" name="Rectangle 983"/>
                  <p:cNvSpPr/>
                  <p:nvPr/>
                </p:nvSpPr>
                <p:spPr>
                  <a:xfrm>
                    <a:off x="1219200" y="5362574"/>
                    <a:ext cx="137160" cy="27622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985" name="Rectangle 984"/>
                  <p:cNvSpPr/>
                  <p:nvPr/>
                </p:nvSpPr>
                <p:spPr>
                  <a:xfrm>
                    <a:off x="1383030" y="5362574"/>
                    <a:ext cx="140970" cy="27622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cxnSp>
                <p:nvCxnSpPr>
                  <p:cNvPr id="986" name="Straight Connector 985"/>
                  <p:cNvCxnSpPr/>
                  <p:nvPr/>
                </p:nvCxnSpPr>
                <p:spPr>
                  <a:xfrm>
                    <a:off x="1219200" y="5194935"/>
                    <a:ext cx="304800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55" name="Group 1287"/>
                <p:cNvGrpSpPr/>
                <p:nvPr/>
              </p:nvGrpSpPr>
              <p:grpSpPr>
                <a:xfrm>
                  <a:off x="5453743" y="1930400"/>
                  <a:ext cx="108857" cy="152400"/>
                  <a:chOff x="1143000" y="5105399"/>
                  <a:chExt cx="457200" cy="640081"/>
                </a:xfrm>
              </p:grpSpPr>
              <p:sp>
                <p:nvSpPr>
                  <p:cNvPr id="975" name="Folded Corner 974"/>
                  <p:cNvSpPr/>
                  <p:nvPr/>
                </p:nvSpPr>
                <p:spPr>
                  <a:xfrm>
                    <a:off x="1143000" y="5105399"/>
                    <a:ext cx="457200" cy="640081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cxnSp>
                <p:nvCxnSpPr>
                  <p:cNvPr id="976" name="Straight Connector 975"/>
                  <p:cNvCxnSpPr/>
                  <p:nvPr/>
                </p:nvCxnSpPr>
                <p:spPr>
                  <a:xfrm>
                    <a:off x="1219200" y="5181600"/>
                    <a:ext cx="304800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7" name="Rectangle 976"/>
                  <p:cNvSpPr/>
                  <p:nvPr/>
                </p:nvSpPr>
                <p:spPr>
                  <a:xfrm>
                    <a:off x="1219200" y="5257800"/>
                    <a:ext cx="304800" cy="762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978" name="Rectangle 977"/>
                  <p:cNvSpPr/>
                  <p:nvPr/>
                </p:nvSpPr>
                <p:spPr>
                  <a:xfrm>
                    <a:off x="1219200" y="5362574"/>
                    <a:ext cx="137160" cy="27622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979" name="Rectangle 978"/>
                  <p:cNvSpPr/>
                  <p:nvPr/>
                </p:nvSpPr>
                <p:spPr>
                  <a:xfrm>
                    <a:off x="1383030" y="5362574"/>
                    <a:ext cx="140970" cy="27622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cxnSp>
                <p:nvCxnSpPr>
                  <p:cNvPr id="980" name="Straight Connector 979"/>
                  <p:cNvCxnSpPr/>
                  <p:nvPr/>
                </p:nvCxnSpPr>
                <p:spPr>
                  <a:xfrm>
                    <a:off x="1219200" y="5194935"/>
                    <a:ext cx="304800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60" name="Group 1294"/>
                <p:cNvGrpSpPr/>
                <p:nvPr/>
              </p:nvGrpSpPr>
              <p:grpSpPr>
                <a:xfrm>
                  <a:off x="5529943" y="1955800"/>
                  <a:ext cx="108857" cy="152400"/>
                  <a:chOff x="1143000" y="5105399"/>
                  <a:chExt cx="457200" cy="640081"/>
                </a:xfrm>
              </p:grpSpPr>
              <p:sp>
                <p:nvSpPr>
                  <p:cNvPr id="969" name="Folded Corner 968"/>
                  <p:cNvSpPr/>
                  <p:nvPr/>
                </p:nvSpPr>
                <p:spPr>
                  <a:xfrm>
                    <a:off x="1143000" y="5105399"/>
                    <a:ext cx="457200" cy="640081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cxnSp>
                <p:nvCxnSpPr>
                  <p:cNvPr id="970" name="Straight Connector 969"/>
                  <p:cNvCxnSpPr/>
                  <p:nvPr/>
                </p:nvCxnSpPr>
                <p:spPr>
                  <a:xfrm>
                    <a:off x="1219200" y="5181600"/>
                    <a:ext cx="304800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1" name="Rectangle 970"/>
                  <p:cNvSpPr/>
                  <p:nvPr/>
                </p:nvSpPr>
                <p:spPr>
                  <a:xfrm>
                    <a:off x="1219200" y="5257800"/>
                    <a:ext cx="304800" cy="762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972" name="Rectangle 971"/>
                  <p:cNvSpPr/>
                  <p:nvPr/>
                </p:nvSpPr>
                <p:spPr>
                  <a:xfrm>
                    <a:off x="1219200" y="5362574"/>
                    <a:ext cx="137160" cy="27622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973" name="Rectangle 972"/>
                  <p:cNvSpPr/>
                  <p:nvPr/>
                </p:nvSpPr>
                <p:spPr>
                  <a:xfrm>
                    <a:off x="1383030" y="5362574"/>
                    <a:ext cx="140970" cy="27622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cxnSp>
                <p:nvCxnSpPr>
                  <p:cNvPr id="974" name="Straight Connector 973"/>
                  <p:cNvCxnSpPr/>
                  <p:nvPr/>
                </p:nvCxnSpPr>
                <p:spPr>
                  <a:xfrm>
                    <a:off x="1219200" y="5194935"/>
                    <a:ext cx="304800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61" name="Group 1301"/>
                <p:cNvGrpSpPr/>
                <p:nvPr/>
              </p:nvGrpSpPr>
              <p:grpSpPr>
                <a:xfrm>
                  <a:off x="5606143" y="1981200"/>
                  <a:ext cx="108857" cy="152400"/>
                  <a:chOff x="1143000" y="5105399"/>
                  <a:chExt cx="457200" cy="640081"/>
                </a:xfrm>
              </p:grpSpPr>
              <p:sp>
                <p:nvSpPr>
                  <p:cNvPr id="963" name="Folded Corner 962"/>
                  <p:cNvSpPr/>
                  <p:nvPr/>
                </p:nvSpPr>
                <p:spPr>
                  <a:xfrm>
                    <a:off x="1143000" y="5105399"/>
                    <a:ext cx="457200" cy="640081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cxnSp>
                <p:nvCxnSpPr>
                  <p:cNvPr id="964" name="Straight Connector 963"/>
                  <p:cNvCxnSpPr/>
                  <p:nvPr/>
                </p:nvCxnSpPr>
                <p:spPr>
                  <a:xfrm>
                    <a:off x="1219200" y="5181600"/>
                    <a:ext cx="304800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5" name="Rectangle 964"/>
                  <p:cNvSpPr/>
                  <p:nvPr/>
                </p:nvSpPr>
                <p:spPr>
                  <a:xfrm>
                    <a:off x="1219200" y="5257800"/>
                    <a:ext cx="304800" cy="762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966" name="Rectangle 965"/>
                  <p:cNvSpPr/>
                  <p:nvPr/>
                </p:nvSpPr>
                <p:spPr>
                  <a:xfrm>
                    <a:off x="1219200" y="5362574"/>
                    <a:ext cx="137160" cy="27622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967" name="Rectangle 966"/>
                  <p:cNvSpPr/>
                  <p:nvPr/>
                </p:nvSpPr>
                <p:spPr>
                  <a:xfrm>
                    <a:off x="1383030" y="5362574"/>
                    <a:ext cx="140970" cy="27622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cxnSp>
                <p:nvCxnSpPr>
                  <p:cNvPr id="968" name="Straight Connector 967"/>
                  <p:cNvCxnSpPr/>
                  <p:nvPr/>
                </p:nvCxnSpPr>
                <p:spPr>
                  <a:xfrm>
                    <a:off x="1219200" y="5194935"/>
                    <a:ext cx="304800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74" name="TextBox 873"/>
              <p:cNvSpPr txBox="1"/>
              <p:nvPr/>
            </p:nvSpPr>
            <p:spPr>
              <a:xfrm>
                <a:off x="5666036" y="2416207"/>
                <a:ext cx="447529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700" b="1" dirty="0" smtClean="0">
                    <a:latin typeface="Arial" pitchFamily="34" charset="0"/>
                    <a:cs typeface="Arial" pitchFamily="34" charset="0"/>
                  </a:rPr>
                  <a:t>Thesis Support (4)</a:t>
                </a:r>
                <a:endParaRPr lang="en-US" sz="7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5" name="TextBox 874"/>
              <p:cNvSpPr txBox="1"/>
              <p:nvPr/>
            </p:nvSpPr>
            <p:spPr>
              <a:xfrm>
                <a:off x="7008626" y="2416207"/>
                <a:ext cx="447529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700" b="1" dirty="0" smtClean="0">
                    <a:latin typeface="Arial" pitchFamily="34" charset="0"/>
                    <a:cs typeface="Arial" pitchFamily="34" charset="0"/>
                  </a:rPr>
                  <a:t>Pubs (8) + Conf Proc.</a:t>
                </a:r>
                <a:endParaRPr lang="en-US" sz="7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6" name="TextBox 875"/>
              <p:cNvSpPr txBox="1"/>
              <p:nvPr/>
            </p:nvSpPr>
            <p:spPr>
              <a:xfrm>
                <a:off x="5218504" y="2751855"/>
                <a:ext cx="55941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700" b="1" dirty="0" smtClean="0">
                    <a:latin typeface="Arial" pitchFamily="34" charset="0"/>
                    <a:cs typeface="Arial" pitchFamily="34" charset="0"/>
                  </a:rPr>
                  <a:t>Pubs in Prep</a:t>
                </a:r>
                <a:endParaRPr lang="en-US" sz="7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7" name="TextBox 876"/>
              <p:cNvSpPr txBox="1"/>
              <p:nvPr/>
            </p:nvSpPr>
            <p:spPr>
              <a:xfrm>
                <a:off x="4368197" y="2751855"/>
                <a:ext cx="55941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700" b="1" dirty="0" smtClean="0">
                    <a:latin typeface="Arial" pitchFamily="34" charset="0"/>
                    <a:cs typeface="Arial" pitchFamily="34" charset="0"/>
                  </a:rPr>
                  <a:t>Corp. Partner</a:t>
                </a:r>
                <a:endParaRPr lang="en-US" sz="700" b="1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78" name="Group 1176"/>
              <p:cNvGrpSpPr/>
              <p:nvPr/>
            </p:nvGrpSpPr>
            <p:grpSpPr>
              <a:xfrm>
                <a:off x="5106622" y="2863737"/>
                <a:ext cx="159832" cy="223765"/>
                <a:chOff x="1143000" y="5105399"/>
                <a:chExt cx="457200" cy="640081"/>
              </a:xfrm>
            </p:grpSpPr>
            <p:sp>
              <p:nvSpPr>
                <p:cNvPr id="948" name="Folded Corner 947"/>
                <p:cNvSpPr/>
                <p:nvPr/>
              </p:nvSpPr>
              <p:spPr>
                <a:xfrm>
                  <a:off x="1143000" y="5105399"/>
                  <a:ext cx="457200" cy="640081"/>
                </a:xfrm>
                <a:prstGeom prst="foldedCorner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cxnSp>
              <p:nvCxnSpPr>
                <p:cNvPr id="949" name="Straight Connector 948"/>
                <p:cNvCxnSpPr/>
                <p:nvPr/>
              </p:nvCxnSpPr>
              <p:spPr>
                <a:xfrm>
                  <a:off x="1219200" y="5181600"/>
                  <a:ext cx="30480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0" name="Rectangle 949"/>
                <p:cNvSpPr/>
                <p:nvPr/>
              </p:nvSpPr>
              <p:spPr>
                <a:xfrm>
                  <a:off x="1219200" y="5257800"/>
                  <a:ext cx="304800" cy="762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951" name="Rectangle 950"/>
                <p:cNvSpPr/>
                <p:nvPr/>
              </p:nvSpPr>
              <p:spPr>
                <a:xfrm>
                  <a:off x="1219200" y="5362574"/>
                  <a:ext cx="137160" cy="2762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952" name="Rectangle 951"/>
                <p:cNvSpPr/>
                <p:nvPr/>
              </p:nvSpPr>
              <p:spPr>
                <a:xfrm>
                  <a:off x="1383030" y="5362574"/>
                  <a:ext cx="140970" cy="2762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cxnSp>
              <p:nvCxnSpPr>
                <p:cNvPr id="953" name="Straight Connector 952"/>
                <p:cNvCxnSpPr/>
                <p:nvPr/>
              </p:nvCxnSpPr>
              <p:spPr>
                <a:xfrm>
                  <a:off x="1219200" y="5194935"/>
                  <a:ext cx="30480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79" name="Straight Connector 878"/>
              <p:cNvCxnSpPr/>
              <p:nvPr/>
            </p:nvCxnSpPr>
            <p:spPr>
              <a:xfrm>
                <a:off x="3204618" y="3087503"/>
                <a:ext cx="156635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0" name="TextBox 879"/>
              <p:cNvSpPr txBox="1"/>
              <p:nvPr/>
            </p:nvSpPr>
            <p:spPr>
              <a:xfrm>
                <a:off x="6896743" y="2080560"/>
                <a:ext cx="100694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700" b="1" dirty="0" err="1" smtClean="0">
                    <a:latin typeface="Arial" pitchFamily="34" charset="0"/>
                    <a:cs typeface="Arial" pitchFamily="34" charset="0"/>
                  </a:rPr>
                  <a:t>NanoAffix</a:t>
                </a:r>
                <a:r>
                  <a:rPr lang="en-US" sz="700" b="1" dirty="0" smtClean="0">
                    <a:latin typeface="Arial" pitchFamily="34" charset="0"/>
                    <a:cs typeface="Arial" pitchFamily="34" charset="0"/>
                  </a:rPr>
                  <a:t> Formation, SBIR apps (3), License</a:t>
                </a:r>
                <a:endParaRPr lang="en-US" sz="7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1" name="TextBox 880"/>
              <p:cNvSpPr txBox="1"/>
              <p:nvPr/>
            </p:nvSpPr>
            <p:spPr>
              <a:xfrm>
                <a:off x="5024574" y="1532335"/>
                <a:ext cx="100694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700" b="1" dirty="0" smtClean="0">
                    <a:latin typeface="Arial" pitchFamily="34" charset="0"/>
                    <a:cs typeface="Arial" pitchFamily="34" charset="0"/>
                  </a:rPr>
                  <a:t>Follow-on Catalyst with Energy Center</a:t>
                </a:r>
                <a:endParaRPr lang="en-US" sz="7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2" name="TextBox 881"/>
              <p:cNvSpPr txBox="1"/>
              <p:nvPr/>
            </p:nvSpPr>
            <p:spPr>
              <a:xfrm>
                <a:off x="6090256" y="1532335"/>
                <a:ext cx="447530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700" b="1" dirty="0" smtClean="0">
                    <a:latin typeface="Arial" pitchFamily="34" charset="0"/>
                    <a:cs typeface="Arial" pitchFamily="34" charset="0"/>
                  </a:rPr>
                  <a:t>NSF Grant: $300k</a:t>
                </a:r>
                <a:endParaRPr lang="en-US" sz="7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3" name="Can 882"/>
              <p:cNvSpPr/>
              <p:nvPr/>
            </p:nvSpPr>
            <p:spPr>
              <a:xfrm>
                <a:off x="5930823" y="1498770"/>
                <a:ext cx="126065" cy="335648"/>
              </a:xfrm>
              <a:prstGeom prst="can">
                <a:avLst/>
              </a:prstGeom>
              <a:gradFill>
                <a:gsLst>
                  <a:gs pos="0">
                    <a:srgbClr val="FFCC00"/>
                  </a:gs>
                  <a:gs pos="50000">
                    <a:schemeClr val="bg1"/>
                  </a:gs>
                  <a:gs pos="100000">
                    <a:srgbClr val="FFCC00"/>
                  </a:gs>
                </a:gsLst>
                <a:lin ang="0" scaled="0"/>
              </a:gra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884" name="Can 883"/>
              <p:cNvSpPr/>
              <p:nvPr/>
            </p:nvSpPr>
            <p:spPr>
              <a:xfrm>
                <a:off x="5889800" y="1633029"/>
                <a:ext cx="126065" cy="223765"/>
              </a:xfrm>
              <a:prstGeom prst="can">
                <a:avLst/>
              </a:prstGeom>
              <a:gradFill>
                <a:gsLst>
                  <a:gs pos="0">
                    <a:srgbClr val="FFCC00"/>
                  </a:gs>
                  <a:gs pos="50000">
                    <a:schemeClr val="bg1"/>
                  </a:gs>
                  <a:gs pos="100000">
                    <a:srgbClr val="FFCC00"/>
                  </a:gs>
                </a:gsLst>
                <a:lin ang="0" scaled="0"/>
              </a:gra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grpSp>
            <p:nvGrpSpPr>
              <p:cNvPr id="885" name="Group 1239"/>
              <p:cNvGrpSpPr/>
              <p:nvPr/>
            </p:nvGrpSpPr>
            <p:grpSpPr>
              <a:xfrm>
                <a:off x="6625028" y="2020889"/>
                <a:ext cx="159832" cy="223765"/>
                <a:chOff x="76200" y="7315200"/>
                <a:chExt cx="544285" cy="762000"/>
              </a:xfrm>
            </p:grpSpPr>
            <p:sp>
              <p:nvSpPr>
                <p:cNvPr id="940" name="Folded Corner 939"/>
                <p:cNvSpPr/>
                <p:nvPr/>
              </p:nvSpPr>
              <p:spPr>
                <a:xfrm>
                  <a:off x="76200" y="7315200"/>
                  <a:ext cx="544285" cy="762000"/>
                </a:xfrm>
                <a:prstGeom prst="foldedCorner">
                  <a:avLst/>
                </a:prstGeom>
                <a:solidFill>
                  <a:srgbClr val="C4ECD9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cxnSp>
              <p:nvCxnSpPr>
                <p:cNvPr id="941" name="Straight Connector 940"/>
                <p:cNvCxnSpPr/>
                <p:nvPr/>
              </p:nvCxnSpPr>
              <p:spPr>
                <a:xfrm>
                  <a:off x="166914" y="74059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2" name="Rectangle 941"/>
                <p:cNvSpPr/>
                <p:nvPr/>
              </p:nvSpPr>
              <p:spPr>
                <a:xfrm>
                  <a:off x="166914" y="7496629"/>
                  <a:ext cx="362857" cy="9071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cxnSp>
              <p:nvCxnSpPr>
                <p:cNvPr id="943" name="Straight Connector 942"/>
                <p:cNvCxnSpPr/>
                <p:nvPr/>
              </p:nvCxnSpPr>
              <p:spPr>
                <a:xfrm>
                  <a:off x="166914" y="742179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44" name="Group 1244"/>
                <p:cNvGrpSpPr/>
                <p:nvPr/>
              </p:nvGrpSpPr>
              <p:grpSpPr>
                <a:xfrm>
                  <a:off x="152400" y="7620000"/>
                  <a:ext cx="381000" cy="381000"/>
                  <a:chOff x="152400" y="7467600"/>
                  <a:chExt cx="381000" cy="381000"/>
                </a:xfrm>
              </p:grpSpPr>
              <p:sp>
                <p:nvSpPr>
                  <p:cNvPr id="945" name="Oval 944"/>
                  <p:cNvSpPr/>
                  <p:nvPr/>
                </p:nvSpPr>
                <p:spPr>
                  <a:xfrm flipH="1" flipV="1">
                    <a:off x="228600" y="7543800"/>
                    <a:ext cx="228600" cy="228600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946" name="Oval 945"/>
                  <p:cNvSpPr/>
                  <p:nvPr/>
                </p:nvSpPr>
                <p:spPr>
                  <a:xfrm flipH="1" flipV="1">
                    <a:off x="304800" y="7620000"/>
                    <a:ext cx="76200" cy="76200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947" name="Oval 946"/>
                  <p:cNvSpPr/>
                  <p:nvPr/>
                </p:nvSpPr>
                <p:spPr>
                  <a:xfrm flipH="1" flipV="1">
                    <a:off x="152400" y="7467600"/>
                    <a:ext cx="381000" cy="381000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</p:grpSp>
          </p:grpSp>
          <p:sp>
            <p:nvSpPr>
              <p:cNvPr id="886" name="TextBox 885"/>
              <p:cNvSpPr txBox="1"/>
              <p:nvPr/>
            </p:nvSpPr>
            <p:spPr>
              <a:xfrm>
                <a:off x="6720528" y="1532335"/>
                <a:ext cx="447530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700" b="1" dirty="0" smtClean="0">
                    <a:latin typeface="Arial" pitchFamily="34" charset="0"/>
                    <a:cs typeface="Arial" pitchFamily="34" charset="0"/>
                  </a:rPr>
                  <a:t>NSF Grant: $263</a:t>
                </a:r>
                <a:endParaRPr lang="en-US" sz="7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7" name="Can 886"/>
              <p:cNvSpPr/>
              <p:nvPr/>
            </p:nvSpPr>
            <p:spPr>
              <a:xfrm>
                <a:off x="6561095" y="1498770"/>
                <a:ext cx="126065" cy="335648"/>
              </a:xfrm>
              <a:prstGeom prst="can">
                <a:avLst/>
              </a:prstGeom>
              <a:gradFill>
                <a:gsLst>
                  <a:gs pos="0">
                    <a:srgbClr val="FFCC00"/>
                  </a:gs>
                  <a:gs pos="50000">
                    <a:schemeClr val="bg1"/>
                  </a:gs>
                  <a:gs pos="100000">
                    <a:srgbClr val="FFCC00"/>
                  </a:gs>
                </a:gsLst>
                <a:lin ang="0" scaled="0"/>
              </a:gra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888" name="Can 887"/>
              <p:cNvSpPr/>
              <p:nvPr/>
            </p:nvSpPr>
            <p:spPr>
              <a:xfrm>
                <a:off x="6520072" y="1633029"/>
                <a:ext cx="126065" cy="223765"/>
              </a:xfrm>
              <a:prstGeom prst="can">
                <a:avLst/>
              </a:prstGeom>
              <a:gradFill>
                <a:gsLst>
                  <a:gs pos="0">
                    <a:srgbClr val="FFCC00"/>
                  </a:gs>
                  <a:gs pos="50000">
                    <a:schemeClr val="bg1"/>
                  </a:gs>
                  <a:gs pos="100000">
                    <a:srgbClr val="FFCC00"/>
                  </a:gs>
                </a:gsLst>
                <a:lin ang="0" scaled="0"/>
              </a:gra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grpSp>
            <p:nvGrpSpPr>
              <p:cNvPr id="889" name="Group 3010"/>
              <p:cNvGrpSpPr/>
              <p:nvPr/>
            </p:nvGrpSpPr>
            <p:grpSpPr>
              <a:xfrm>
                <a:off x="7008626" y="1633029"/>
                <a:ext cx="495480" cy="335648"/>
                <a:chOff x="5377543" y="1905000"/>
                <a:chExt cx="337457" cy="228600"/>
              </a:xfrm>
            </p:grpSpPr>
            <p:grpSp>
              <p:nvGrpSpPr>
                <p:cNvPr id="911" name="Group 1280"/>
                <p:cNvGrpSpPr/>
                <p:nvPr/>
              </p:nvGrpSpPr>
              <p:grpSpPr>
                <a:xfrm>
                  <a:off x="5377543" y="1905000"/>
                  <a:ext cx="108857" cy="152400"/>
                  <a:chOff x="1143000" y="5105399"/>
                  <a:chExt cx="457200" cy="640081"/>
                </a:xfrm>
              </p:grpSpPr>
              <p:sp>
                <p:nvSpPr>
                  <p:cNvPr id="934" name="Folded Corner 933"/>
                  <p:cNvSpPr/>
                  <p:nvPr/>
                </p:nvSpPr>
                <p:spPr>
                  <a:xfrm>
                    <a:off x="1143000" y="5105399"/>
                    <a:ext cx="457200" cy="640081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cxnSp>
                <p:nvCxnSpPr>
                  <p:cNvPr id="935" name="Straight Connector 934"/>
                  <p:cNvCxnSpPr/>
                  <p:nvPr/>
                </p:nvCxnSpPr>
                <p:spPr>
                  <a:xfrm>
                    <a:off x="1219200" y="5181600"/>
                    <a:ext cx="304800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36" name="Rectangle 935"/>
                  <p:cNvSpPr/>
                  <p:nvPr/>
                </p:nvSpPr>
                <p:spPr>
                  <a:xfrm>
                    <a:off x="1219200" y="5257800"/>
                    <a:ext cx="304800" cy="762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937" name="Rectangle 936"/>
                  <p:cNvSpPr/>
                  <p:nvPr/>
                </p:nvSpPr>
                <p:spPr>
                  <a:xfrm>
                    <a:off x="1219200" y="5362574"/>
                    <a:ext cx="137160" cy="27622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938" name="Rectangle 937"/>
                  <p:cNvSpPr/>
                  <p:nvPr/>
                </p:nvSpPr>
                <p:spPr>
                  <a:xfrm>
                    <a:off x="1383030" y="5362574"/>
                    <a:ext cx="140970" cy="27622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cxnSp>
                <p:nvCxnSpPr>
                  <p:cNvPr id="939" name="Straight Connector 938"/>
                  <p:cNvCxnSpPr/>
                  <p:nvPr/>
                </p:nvCxnSpPr>
                <p:spPr>
                  <a:xfrm>
                    <a:off x="1219200" y="5194935"/>
                    <a:ext cx="304800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12" name="Group 1287"/>
                <p:cNvGrpSpPr/>
                <p:nvPr/>
              </p:nvGrpSpPr>
              <p:grpSpPr>
                <a:xfrm>
                  <a:off x="5453743" y="1930400"/>
                  <a:ext cx="108857" cy="152400"/>
                  <a:chOff x="1143000" y="5105399"/>
                  <a:chExt cx="457200" cy="640081"/>
                </a:xfrm>
              </p:grpSpPr>
              <p:sp>
                <p:nvSpPr>
                  <p:cNvPr id="927" name="Folded Corner 926"/>
                  <p:cNvSpPr/>
                  <p:nvPr/>
                </p:nvSpPr>
                <p:spPr>
                  <a:xfrm>
                    <a:off x="1143000" y="5105399"/>
                    <a:ext cx="457200" cy="640081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cxnSp>
                <p:nvCxnSpPr>
                  <p:cNvPr id="928" name="Straight Connector 927"/>
                  <p:cNvCxnSpPr/>
                  <p:nvPr/>
                </p:nvCxnSpPr>
                <p:spPr>
                  <a:xfrm>
                    <a:off x="1219200" y="5181600"/>
                    <a:ext cx="304800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30" name="Rectangle 929"/>
                  <p:cNvSpPr/>
                  <p:nvPr/>
                </p:nvSpPr>
                <p:spPr>
                  <a:xfrm>
                    <a:off x="1219200" y="5257800"/>
                    <a:ext cx="304800" cy="762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931" name="Rectangle 930"/>
                  <p:cNvSpPr/>
                  <p:nvPr/>
                </p:nvSpPr>
                <p:spPr>
                  <a:xfrm>
                    <a:off x="1219200" y="5362574"/>
                    <a:ext cx="137160" cy="27622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932" name="Rectangle 931"/>
                  <p:cNvSpPr/>
                  <p:nvPr/>
                </p:nvSpPr>
                <p:spPr>
                  <a:xfrm>
                    <a:off x="1383030" y="5362574"/>
                    <a:ext cx="140970" cy="27622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cxnSp>
                <p:nvCxnSpPr>
                  <p:cNvPr id="933" name="Straight Connector 932"/>
                  <p:cNvCxnSpPr/>
                  <p:nvPr/>
                </p:nvCxnSpPr>
                <p:spPr>
                  <a:xfrm>
                    <a:off x="1219200" y="5194935"/>
                    <a:ext cx="304800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13" name="Group 1294"/>
                <p:cNvGrpSpPr/>
                <p:nvPr/>
              </p:nvGrpSpPr>
              <p:grpSpPr>
                <a:xfrm>
                  <a:off x="5529943" y="1955800"/>
                  <a:ext cx="108857" cy="152400"/>
                  <a:chOff x="1143000" y="5105399"/>
                  <a:chExt cx="457200" cy="640081"/>
                </a:xfrm>
              </p:grpSpPr>
              <p:sp>
                <p:nvSpPr>
                  <p:cNvPr id="921" name="Folded Corner 920"/>
                  <p:cNvSpPr/>
                  <p:nvPr/>
                </p:nvSpPr>
                <p:spPr>
                  <a:xfrm>
                    <a:off x="1143000" y="5105399"/>
                    <a:ext cx="457200" cy="640081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cxnSp>
                <p:nvCxnSpPr>
                  <p:cNvPr id="922" name="Straight Connector 921"/>
                  <p:cNvCxnSpPr/>
                  <p:nvPr/>
                </p:nvCxnSpPr>
                <p:spPr>
                  <a:xfrm>
                    <a:off x="1219200" y="5181600"/>
                    <a:ext cx="304800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23" name="Rectangle 922"/>
                  <p:cNvSpPr/>
                  <p:nvPr/>
                </p:nvSpPr>
                <p:spPr>
                  <a:xfrm>
                    <a:off x="1219200" y="5257800"/>
                    <a:ext cx="304800" cy="762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924" name="Rectangle 923"/>
                  <p:cNvSpPr/>
                  <p:nvPr/>
                </p:nvSpPr>
                <p:spPr>
                  <a:xfrm>
                    <a:off x="1219200" y="5362574"/>
                    <a:ext cx="137160" cy="27622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925" name="Rectangle 924"/>
                  <p:cNvSpPr/>
                  <p:nvPr/>
                </p:nvSpPr>
                <p:spPr>
                  <a:xfrm>
                    <a:off x="1383030" y="5362574"/>
                    <a:ext cx="140970" cy="27622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cxnSp>
                <p:nvCxnSpPr>
                  <p:cNvPr id="926" name="Straight Connector 925"/>
                  <p:cNvCxnSpPr/>
                  <p:nvPr/>
                </p:nvCxnSpPr>
                <p:spPr>
                  <a:xfrm>
                    <a:off x="1219200" y="5194935"/>
                    <a:ext cx="304800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14" name="Group 1301"/>
                <p:cNvGrpSpPr/>
                <p:nvPr/>
              </p:nvGrpSpPr>
              <p:grpSpPr>
                <a:xfrm>
                  <a:off x="5606143" y="1981200"/>
                  <a:ext cx="108857" cy="152400"/>
                  <a:chOff x="1143000" y="5105399"/>
                  <a:chExt cx="457200" cy="640081"/>
                </a:xfrm>
              </p:grpSpPr>
              <p:sp>
                <p:nvSpPr>
                  <p:cNvPr id="915" name="Folded Corner 914"/>
                  <p:cNvSpPr/>
                  <p:nvPr/>
                </p:nvSpPr>
                <p:spPr>
                  <a:xfrm>
                    <a:off x="1143000" y="5105399"/>
                    <a:ext cx="457200" cy="640081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cxnSp>
                <p:nvCxnSpPr>
                  <p:cNvPr id="916" name="Straight Connector 915"/>
                  <p:cNvCxnSpPr/>
                  <p:nvPr/>
                </p:nvCxnSpPr>
                <p:spPr>
                  <a:xfrm>
                    <a:off x="1219200" y="5181600"/>
                    <a:ext cx="304800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17" name="Rectangle 916"/>
                  <p:cNvSpPr/>
                  <p:nvPr/>
                </p:nvSpPr>
                <p:spPr>
                  <a:xfrm>
                    <a:off x="1219200" y="5257800"/>
                    <a:ext cx="304800" cy="762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918" name="Rectangle 917"/>
                  <p:cNvSpPr/>
                  <p:nvPr/>
                </p:nvSpPr>
                <p:spPr>
                  <a:xfrm>
                    <a:off x="1219200" y="5362574"/>
                    <a:ext cx="137160" cy="27622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919" name="Rectangle 918"/>
                  <p:cNvSpPr/>
                  <p:nvPr/>
                </p:nvSpPr>
                <p:spPr>
                  <a:xfrm>
                    <a:off x="1383030" y="5362574"/>
                    <a:ext cx="140970" cy="27622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cxnSp>
                <p:nvCxnSpPr>
                  <p:cNvPr id="920" name="Straight Connector 919"/>
                  <p:cNvCxnSpPr/>
                  <p:nvPr/>
                </p:nvCxnSpPr>
                <p:spPr>
                  <a:xfrm>
                    <a:off x="1219200" y="5194935"/>
                    <a:ext cx="304800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90" name="TextBox 889"/>
              <p:cNvSpPr txBox="1"/>
              <p:nvPr/>
            </p:nvSpPr>
            <p:spPr>
              <a:xfrm>
                <a:off x="7456157" y="1541774"/>
                <a:ext cx="447529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700" b="1" dirty="0" smtClean="0">
                    <a:latin typeface="Arial" pitchFamily="34" charset="0"/>
                    <a:cs typeface="Arial" pitchFamily="34" charset="0"/>
                  </a:rPr>
                  <a:t>Related Pubs (4)</a:t>
                </a:r>
                <a:endParaRPr lang="en-US" sz="7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91" name="TextBox 890"/>
            <p:cNvSpPr txBox="1"/>
            <p:nvPr/>
          </p:nvSpPr>
          <p:spPr>
            <a:xfrm>
              <a:off x="268435" y="1845128"/>
              <a:ext cx="969817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Phase 1</a:t>
              </a:r>
              <a:endPara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31" name="Group 630"/>
          <p:cNvGrpSpPr/>
          <p:nvPr/>
        </p:nvGrpSpPr>
        <p:grpSpPr>
          <a:xfrm>
            <a:off x="1527344" y="3398664"/>
            <a:ext cx="6264460" cy="1453109"/>
            <a:chOff x="1527344" y="3398664"/>
            <a:chExt cx="6264460" cy="1453109"/>
          </a:xfrm>
        </p:grpSpPr>
        <p:grpSp>
          <p:nvGrpSpPr>
            <p:cNvPr id="781" name="Group 962"/>
            <p:cNvGrpSpPr/>
            <p:nvPr/>
          </p:nvGrpSpPr>
          <p:grpSpPr>
            <a:xfrm>
              <a:off x="2645205" y="3429000"/>
              <a:ext cx="5146599" cy="1422773"/>
              <a:chOff x="2971800" y="3755390"/>
              <a:chExt cx="3505200" cy="969010"/>
            </a:xfrm>
          </p:grpSpPr>
          <p:sp>
            <p:nvSpPr>
              <p:cNvPr id="1248" name="Rectangle 1247"/>
              <p:cNvSpPr/>
              <p:nvPr/>
            </p:nvSpPr>
            <p:spPr>
              <a:xfrm>
                <a:off x="5334000" y="3907790"/>
                <a:ext cx="990600" cy="152400"/>
              </a:xfrm>
              <a:prstGeom prst="rect">
                <a:avLst/>
              </a:prstGeom>
              <a:gradFill>
                <a:gsLst>
                  <a:gs pos="0">
                    <a:srgbClr val="FFB19F"/>
                  </a:gs>
                  <a:gs pos="45000">
                    <a:srgbClr val="FFAB97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249" name="Rectangle 1248"/>
              <p:cNvSpPr/>
              <p:nvPr/>
            </p:nvSpPr>
            <p:spPr>
              <a:xfrm flipH="1">
                <a:off x="3200400" y="4368800"/>
                <a:ext cx="933450" cy="228600"/>
              </a:xfrm>
              <a:prstGeom prst="rect">
                <a:avLst/>
              </a:prstGeom>
              <a:gradFill>
                <a:gsLst>
                  <a:gs pos="0">
                    <a:srgbClr val="FFB19F"/>
                  </a:gs>
                  <a:gs pos="45000">
                    <a:srgbClr val="FFAB97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grpSp>
            <p:nvGrpSpPr>
              <p:cNvPr id="1250" name="Group 789"/>
              <p:cNvGrpSpPr/>
              <p:nvPr/>
            </p:nvGrpSpPr>
            <p:grpSpPr>
              <a:xfrm>
                <a:off x="4021456" y="4364990"/>
                <a:ext cx="323849" cy="308610"/>
                <a:chOff x="3030856" y="1139190"/>
                <a:chExt cx="323849" cy="308610"/>
              </a:xfrm>
            </p:grpSpPr>
            <p:sp>
              <p:nvSpPr>
                <p:cNvPr id="1391" name="Freeform 1390"/>
                <p:cNvSpPr/>
                <p:nvPr/>
              </p:nvSpPr>
              <p:spPr>
                <a:xfrm>
                  <a:off x="3122295" y="1139190"/>
                  <a:ext cx="123825" cy="253365"/>
                </a:xfrm>
                <a:custGeom>
                  <a:avLst/>
                  <a:gdLst>
                    <a:gd name="connsiteX0" fmla="*/ 0 w 123825"/>
                    <a:gd name="connsiteY0" fmla="*/ 0 h 253365"/>
                    <a:gd name="connsiteX1" fmla="*/ 3810 w 123825"/>
                    <a:gd name="connsiteY1" fmla="*/ 228600 h 253365"/>
                    <a:gd name="connsiteX2" fmla="*/ 68580 w 123825"/>
                    <a:gd name="connsiteY2" fmla="*/ 232410 h 253365"/>
                    <a:gd name="connsiteX3" fmla="*/ 121920 w 123825"/>
                    <a:gd name="connsiteY3" fmla="*/ 253365 h 253365"/>
                    <a:gd name="connsiteX4" fmla="*/ 123825 w 123825"/>
                    <a:gd name="connsiteY4" fmla="*/ 59055 h 253365"/>
                    <a:gd name="connsiteX5" fmla="*/ 87630 w 123825"/>
                    <a:gd name="connsiteY5" fmla="*/ 20955 h 253365"/>
                    <a:gd name="connsiteX6" fmla="*/ 0 w 123825"/>
                    <a:gd name="connsiteY6" fmla="*/ 0 h 253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825" h="253365">
                      <a:moveTo>
                        <a:pt x="0" y="0"/>
                      </a:moveTo>
                      <a:lnTo>
                        <a:pt x="3810" y="228600"/>
                      </a:lnTo>
                      <a:lnTo>
                        <a:pt x="68580" y="232410"/>
                      </a:lnTo>
                      <a:lnTo>
                        <a:pt x="121920" y="253365"/>
                      </a:lnTo>
                      <a:lnTo>
                        <a:pt x="123825" y="59055"/>
                      </a:lnTo>
                      <a:lnTo>
                        <a:pt x="87630" y="209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B19F"/>
                    </a:gs>
                    <a:gs pos="100000">
                      <a:srgbClr val="FF7C5D"/>
                    </a:gs>
                  </a:gsLst>
                  <a:lin ang="0" scaled="0"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392" name="Freeform 1391"/>
                <p:cNvSpPr/>
                <p:nvPr/>
              </p:nvSpPr>
              <p:spPr>
                <a:xfrm>
                  <a:off x="3200400" y="1205865"/>
                  <a:ext cx="40005" cy="220980"/>
                </a:xfrm>
                <a:custGeom>
                  <a:avLst/>
                  <a:gdLst>
                    <a:gd name="connsiteX0" fmla="*/ 40005 w 40005"/>
                    <a:gd name="connsiteY0" fmla="*/ 0 h 220980"/>
                    <a:gd name="connsiteX1" fmla="*/ 40005 w 40005"/>
                    <a:gd name="connsiteY1" fmla="*/ 190500 h 220980"/>
                    <a:gd name="connsiteX2" fmla="*/ 3810 w 40005"/>
                    <a:gd name="connsiteY2" fmla="*/ 220980 h 220980"/>
                    <a:gd name="connsiteX3" fmla="*/ 0 w 40005"/>
                    <a:gd name="connsiteY3" fmla="*/ 47625 h 220980"/>
                    <a:gd name="connsiteX4" fmla="*/ 40005 w 40005"/>
                    <a:gd name="connsiteY4" fmla="*/ 0 h 220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005" h="220980">
                      <a:moveTo>
                        <a:pt x="40005" y="0"/>
                      </a:moveTo>
                      <a:lnTo>
                        <a:pt x="40005" y="190500"/>
                      </a:lnTo>
                      <a:lnTo>
                        <a:pt x="3810" y="220980"/>
                      </a:lnTo>
                      <a:lnTo>
                        <a:pt x="0" y="47625"/>
                      </a:lnTo>
                      <a:lnTo>
                        <a:pt x="4000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7C5D"/>
                    </a:gs>
                    <a:gs pos="100000">
                      <a:srgbClr val="FF3101"/>
                    </a:gs>
                  </a:gsLst>
                  <a:lin ang="0" scaled="0"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393" name="Freeform 1392"/>
                <p:cNvSpPr/>
                <p:nvPr/>
              </p:nvSpPr>
              <p:spPr>
                <a:xfrm>
                  <a:off x="3200400" y="1255395"/>
                  <a:ext cx="154305" cy="192405"/>
                </a:xfrm>
                <a:custGeom>
                  <a:avLst/>
                  <a:gdLst>
                    <a:gd name="connsiteX0" fmla="*/ 154305 w 154305"/>
                    <a:gd name="connsiteY0" fmla="*/ 41910 h 192405"/>
                    <a:gd name="connsiteX1" fmla="*/ 154305 w 154305"/>
                    <a:gd name="connsiteY1" fmla="*/ 192405 h 192405"/>
                    <a:gd name="connsiteX2" fmla="*/ 78105 w 154305"/>
                    <a:gd name="connsiteY2" fmla="*/ 192405 h 192405"/>
                    <a:gd name="connsiteX3" fmla="*/ 43815 w 154305"/>
                    <a:gd name="connsiteY3" fmla="*/ 190500 h 192405"/>
                    <a:gd name="connsiteX4" fmla="*/ 15240 w 154305"/>
                    <a:gd name="connsiteY4" fmla="*/ 179070 h 192405"/>
                    <a:gd name="connsiteX5" fmla="*/ 0 w 154305"/>
                    <a:gd name="connsiteY5" fmla="*/ 169545 h 192405"/>
                    <a:gd name="connsiteX6" fmla="*/ 1905 w 154305"/>
                    <a:gd name="connsiteY6" fmla="*/ 0 h 192405"/>
                    <a:gd name="connsiteX7" fmla="*/ 11430 w 154305"/>
                    <a:gd name="connsiteY7" fmla="*/ 17145 h 192405"/>
                    <a:gd name="connsiteX8" fmla="*/ 41910 w 154305"/>
                    <a:gd name="connsiteY8" fmla="*/ 38100 h 192405"/>
                    <a:gd name="connsiteX9" fmla="*/ 87630 w 154305"/>
                    <a:gd name="connsiteY9" fmla="*/ 41910 h 192405"/>
                    <a:gd name="connsiteX10" fmla="*/ 154305 w 154305"/>
                    <a:gd name="connsiteY10" fmla="*/ 41910 h 1924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4305" h="192405">
                      <a:moveTo>
                        <a:pt x="154305" y="41910"/>
                      </a:moveTo>
                      <a:lnTo>
                        <a:pt x="154305" y="192405"/>
                      </a:lnTo>
                      <a:lnTo>
                        <a:pt x="78105" y="192405"/>
                      </a:lnTo>
                      <a:lnTo>
                        <a:pt x="43815" y="190500"/>
                      </a:lnTo>
                      <a:lnTo>
                        <a:pt x="15240" y="179070"/>
                      </a:lnTo>
                      <a:lnTo>
                        <a:pt x="0" y="169545"/>
                      </a:lnTo>
                      <a:lnTo>
                        <a:pt x="1905" y="0"/>
                      </a:lnTo>
                      <a:lnTo>
                        <a:pt x="11430" y="17145"/>
                      </a:lnTo>
                      <a:lnTo>
                        <a:pt x="41910" y="38100"/>
                      </a:lnTo>
                      <a:lnTo>
                        <a:pt x="87630" y="41910"/>
                      </a:lnTo>
                      <a:lnTo>
                        <a:pt x="154305" y="4191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50000">
                      <a:srgbClr val="FF7C5D"/>
                    </a:gs>
                    <a:gs pos="100000">
                      <a:srgbClr val="FF7C5D"/>
                    </a:gs>
                  </a:gsLst>
                  <a:lin ang="0" scaled="0"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394" name="Arc 1393"/>
                <p:cNvSpPr/>
                <p:nvPr/>
              </p:nvSpPr>
              <p:spPr>
                <a:xfrm>
                  <a:off x="3030856" y="1143000"/>
                  <a:ext cx="211455" cy="114935"/>
                </a:xfrm>
                <a:prstGeom prst="arc">
                  <a:avLst>
                    <a:gd name="adj1" fmla="val 16200000"/>
                    <a:gd name="adj2" fmla="val 1362815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395" name="Arc 1394"/>
                <p:cNvSpPr/>
                <p:nvPr/>
              </p:nvSpPr>
              <p:spPr>
                <a:xfrm>
                  <a:off x="3030856" y="1370965"/>
                  <a:ext cx="247649" cy="45719"/>
                </a:xfrm>
                <a:prstGeom prst="arc">
                  <a:avLst>
                    <a:gd name="adj1" fmla="val 16200000"/>
                    <a:gd name="adj2" fmla="val 20083208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cxnSp>
              <p:nvCxnSpPr>
                <p:cNvPr id="1396" name="Straight Connector 1395"/>
                <p:cNvCxnSpPr/>
                <p:nvPr/>
              </p:nvCxnSpPr>
              <p:spPr>
                <a:xfrm rot="5400000">
                  <a:off x="3195798" y="1246981"/>
                  <a:ext cx="93028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97" name="Arc 1396"/>
                <p:cNvSpPr/>
                <p:nvPr/>
              </p:nvSpPr>
              <p:spPr>
                <a:xfrm rot="10800000">
                  <a:off x="3200401" y="1219200"/>
                  <a:ext cx="152399" cy="76200"/>
                </a:xfrm>
                <a:prstGeom prst="arc">
                  <a:avLst>
                    <a:gd name="adj1" fmla="val 16200000"/>
                    <a:gd name="adj2" fmla="val 1774219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398" name="Arc 1397"/>
                <p:cNvSpPr/>
                <p:nvPr/>
              </p:nvSpPr>
              <p:spPr>
                <a:xfrm rot="10800000">
                  <a:off x="3200400" y="1398269"/>
                  <a:ext cx="152399" cy="49529"/>
                </a:xfrm>
                <a:prstGeom prst="arc">
                  <a:avLst>
                    <a:gd name="adj1" fmla="val 15675288"/>
                    <a:gd name="adj2" fmla="val 90710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cxnSp>
              <p:nvCxnSpPr>
                <p:cNvPr id="1399" name="Straight Connector 1398"/>
                <p:cNvCxnSpPr/>
                <p:nvPr/>
              </p:nvCxnSpPr>
              <p:spPr>
                <a:xfrm rot="5400000">
                  <a:off x="3116583" y="1337312"/>
                  <a:ext cx="167641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51" name="Rectangle 1250"/>
              <p:cNvSpPr/>
              <p:nvPr/>
            </p:nvSpPr>
            <p:spPr>
              <a:xfrm flipH="1">
                <a:off x="3200400" y="4064000"/>
                <a:ext cx="933450" cy="228600"/>
              </a:xfrm>
              <a:prstGeom prst="rect">
                <a:avLst/>
              </a:prstGeom>
              <a:gradFill>
                <a:gsLst>
                  <a:gs pos="0">
                    <a:srgbClr val="FFB19F"/>
                  </a:gs>
                  <a:gs pos="45000">
                    <a:srgbClr val="FFAB97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grpSp>
            <p:nvGrpSpPr>
              <p:cNvPr id="1252" name="Group 789"/>
              <p:cNvGrpSpPr/>
              <p:nvPr/>
            </p:nvGrpSpPr>
            <p:grpSpPr>
              <a:xfrm>
                <a:off x="4021456" y="4060190"/>
                <a:ext cx="323849" cy="308610"/>
                <a:chOff x="3030856" y="1139190"/>
                <a:chExt cx="323849" cy="308610"/>
              </a:xfrm>
            </p:grpSpPr>
            <p:sp>
              <p:nvSpPr>
                <p:cNvPr id="1382" name="Freeform 1381"/>
                <p:cNvSpPr/>
                <p:nvPr/>
              </p:nvSpPr>
              <p:spPr>
                <a:xfrm>
                  <a:off x="3122295" y="1139190"/>
                  <a:ext cx="123825" cy="253365"/>
                </a:xfrm>
                <a:custGeom>
                  <a:avLst/>
                  <a:gdLst>
                    <a:gd name="connsiteX0" fmla="*/ 0 w 123825"/>
                    <a:gd name="connsiteY0" fmla="*/ 0 h 253365"/>
                    <a:gd name="connsiteX1" fmla="*/ 3810 w 123825"/>
                    <a:gd name="connsiteY1" fmla="*/ 228600 h 253365"/>
                    <a:gd name="connsiteX2" fmla="*/ 68580 w 123825"/>
                    <a:gd name="connsiteY2" fmla="*/ 232410 h 253365"/>
                    <a:gd name="connsiteX3" fmla="*/ 121920 w 123825"/>
                    <a:gd name="connsiteY3" fmla="*/ 253365 h 253365"/>
                    <a:gd name="connsiteX4" fmla="*/ 123825 w 123825"/>
                    <a:gd name="connsiteY4" fmla="*/ 59055 h 253365"/>
                    <a:gd name="connsiteX5" fmla="*/ 87630 w 123825"/>
                    <a:gd name="connsiteY5" fmla="*/ 20955 h 253365"/>
                    <a:gd name="connsiteX6" fmla="*/ 0 w 123825"/>
                    <a:gd name="connsiteY6" fmla="*/ 0 h 253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825" h="253365">
                      <a:moveTo>
                        <a:pt x="0" y="0"/>
                      </a:moveTo>
                      <a:lnTo>
                        <a:pt x="3810" y="228600"/>
                      </a:lnTo>
                      <a:lnTo>
                        <a:pt x="68580" y="232410"/>
                      </a:lnTo>
                      <a:lnTo>
                        <a:pt x="121920" y="253365"/>
                      </a:lnTo>
                      <a:lnTo>
                        <a:pt x="123825" y="59055"/>
                      </a:lnTo>
                      <a:lnTo>
                        <a:pt x="87630" y="209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B19F"/>
                    </a:gs>
                    <a:gs pos="100000">
                      <a:srgbClr val="FF7C5D"/>
                    </a:gs>
                  </a:gsLst>
                  <a:lin ang="0" scaled="0"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383" name="Freeform 1382"/>
                <p:cNvSpPr/>
                <p:nvPr/>
              </p:nvSpPr>
              <p:spPr>
                <a:xfrm>
                  <a:off x="3200400" y="1205865"/>
                  <a:ext cx="40005" cy="220980"/>
                </a:xfrm>
                <a:custGeom>
                  <a:avLst/>
                  <a:gdLst>
                    <a:gd name="connsiteX0" fmla="*/ 40005 w 40005"/>
                    <a:gd name="connsiteY0" fmla="*/ 0 h 220980"/>
                    <a:gd name="connsiteX1" fmla="*/ 40005 w 40005"/>
                    <a:gd name="connsiteY1" fmla="*/ 190500 h 220980"/>
                    <a:gd name="connsiteX2" fmla="*/ 3810 w 40005"/>
                    <a:gd name="connsiteY2" fmla="*/ 220980 h 220980"/>
                    <a:gd name="connsiteX3" fmla="*/ 0 w 40005"/>
                    <a:gd name="connsiteY3" fmla="*/ 47625 h 220980"/>
                    <a:gd name="connsiteX4" fmla="*/ 40005 w 40005"/>
                    <a:gd name="connsiteY4" fmla="*/ 0 h 220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005" h="220980">
                      <a:moveTo>
                        <a:pt x="40005" y="0"/>
                      </a:moveTo>
                      <a:lnTo>
                        <a:pt x="40005" y="190500"/>
                      </a:lnTo>
                      <a:lnTo>
                        <a:pt x="3810" y="220980"/>
                      </a:lnTo>
                      <a:lnTo>
                        <a:pt x="0" y="47625"/>
                      </a:lnTo>
                      <a:lnTo>
                        <a:pt x="4000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7C5D"/>
                    </a:gs>
                    <a:gs pos="100000">
                      <a:srgbClr val="FF3101"/>
                    </a:gs>
                  </a:gsLst>
                  <a:lin ang="0" scaled="0"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384" name="Freeform 1383"/>
                <p:cNvSpPr/>
                <p:nvPr/>
              </p:nvSpPr>
              <p:spPr>
                <a:xfrm>
                  <a:off x="3200400" y="1255395"/>
                  <a:ext cx="154305" cy="192405"/>
                </a:xfrm>
                <a:custGeom>
                  <a:avLst/>
                  <a:gdLst>
                    <a:gd name="connsiteX0" fmla="*/ 154305 w 154305"/>
                    <a:gd name="connsiteY0" fmla="*/ 41910 h 192405"/>
                    <a:gd name="connsiteX1" fmla="*/ 154305 w 154305"/>
                    <a:gd name="connsiteY1" fmla="*/ 192405 h 192405"/>
                    <a:gd name="connsiteX2" fmla="*/ 78105 w 154305"/>
                    <a:gd name="connsiteY2" fmla="*/ 192405 h 192405"/>
                    <a:gd name="connsiteX3" fmla="*/ 43815 w 154305"/>
                    <a:gd name="connsiteY3" fmla="*/ 190500 h 192405"/>
                    <a:gd name="connsiteX4" fmla="*/ 15240 w 154305"/>
                    <a:gd name="connsiteY4" fmla="*/ 179070 h 192405"/>
                    <a:gd name="connsiteX5" fmla="*/ 0 w 154305"/>
                    <a:gd name="connsiteY5" fmla="*/ 169545 h 192405"/>
                    <a:gd name="connsiteX6" fmla="*/ 1905 w 154305"/>
                    <a:gd name="connsiteY6" fmla="*/ 0 h 192405"/>
                    <a:gd name="connsiteX7" fmla="*/ 11430 w 154305"/>
                    <a:gd name="connsiteY7" fmla="*/ 17145 h 192405"/>
                    <a:gd name="connsiteX8" fmla="*/ 41910 w 154305"/>
                    <a:gd name="connsiteY8" fmla="*/ 38100 h 192405"/>
                    <a:gd name="connsiteX9" fmla="*/ 87630 w 154305"/>
                    <a:gd name="connsiteY9" fmla="*/ 41910 h 192405"/>
                    <a:gd name="connsiteX10" fmla="*/ 154305 w 154305"/>
                    <a:gd name="connsiteY10" fmla="*/ 41910 h 1924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4305" h="192405">
                      <a:moveTo>
                        <a:pt x="154305" y="41910"/>
                      </a:moveTo>
                      <a:lnTo>
                        <a:pt x="154305" y="192405"/>
                      </a:lnTo>
                      <a:lnTo>
                        <a:pt x="78105" y="192405"/>
                      </a:lnTo>
                      <a:lnTo>
                        <a:pt x="43815" y="190500"/>
                      </a:lnTo>
                      <a:lnTo>
                        <a:pt x="15240" y="179070"/>
                      </a:lnTo>
                      <a:lnTo>
                        <a:pt x="0" y="169545"/>
                      </a:lnTo>
                      <a:lnTo>
                        <a:pt x="1905" y="0"/>
                      </a:lnTo>
                      <a:lnTo>
                        <a:pt x="11430" y="17145"/>
                      </a:lnTo>
                      <a:lnTo>
                        <a:pt x="41910" y="38100"/>
                      </a:lnTo>
                      <a:lnTo>
                        <a:pt x="87630" y="41910"/>
                      </a:lnTo>
                      <a:lnTo>
                        <a:pt x="154305" y="4191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50000">
                      <a:srgbClr val="FF7C5D"/>
                    </a:gs>
                    <a:gs pos="100000">
                      <a:srgbClr val="FF7C5D"/>
                    </a:gs>
                  </a:gsLst>
                  <a:lin ang="0" scaled="0"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385" name="Arc 1384"/>
                <p:cNvSpPr/>
                <p:nvPr/>
              </p:nvSpPr>
              <p:spPr>
                <a:xfrm>
                  <a:off x="3030856" y="1143000"/>
                  <a:ext cx="211455" cy="114935"/>
                </a:xfrm>
                <a:prstGeom prst="arc">
                  <a:avLst>
                    <a:gd name="adj1" fmla="val 16200000"/>
                    <a:gd name="adj2" fmla="val 1362815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386" name="Arc 1385"/>
                <p:cNvSpPr/>
                <p:nvPr/>
              </p:nvSpPr>
              <p:spPr>
                <a:xfrm>
                  <a:off x="3030856" y="1370965"/>
                  <a:ext cx="247649" cy="45719"/>
                </a:xfrm>
                <a:prstGeom prst="arc">
                  <a:avLst>
                    <a:gd name="adj1" fmla="val 16200000"/>
                    <a:gd name="adj2" fmla="val 20083208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cxnSp>
              <p:nvCxnSpPr>
                <p:cNvPr id="1387" name="Straight Connector 1386"/>
                <p:cNvCxnSpPr/>
                <p:nvPr/>
              </p:nvCxnSpPr>
              <p:spPr>
                <a:xfrm rot="5400000">
                  <a:off x="3195798" y="1246981"/>
                  <a:ext cx="93028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88" name="Arc 1387"/>
                <p:cNvSpPr/>
                <p:nvPr/>
              </p:nvSpPr>
              <p:spPr>
                <a:xfrm rot="10800000">
                  <a:off x="3200401" y="1219200"/>
                  <a:ext cx="152399" cy="76200"/>
                </a:xfrm>
                <a:prstGeom prst="arc">
                  <a:avLst>
                    <a:gd name="adj1" fmla="val 16200000"/>
                    <a:gd name="adj2" fmla="val 1774219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389" name="Arc 1388"/>
                <p:cNvSpPr/>
                <p:nvPr/>
              </p:nvSpPr>
              <p:spPr>
                <a:xfrm rot="10800000">
                  <a:off x="3200400" y="1398269"/>
                  <a:ext cx="152399" cy="49529"/>
                </a:xfrm>
                <a:prstGeom prst="arc">
                  <a:avLst>
                    <a:gd name="adj1" fmla="val 15675288"/>
                    <a:gd name="adj2" fmla="val 90710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cxnSp>
              <p:nvCxnSpPr>
                <p:cNvPr id="1390" name="Straight Connector 1389"/>
                <p:cNvCxnSpPr/>
                <p:nvPr/>
              </p:nvCxnSpPr>
              <p:spPr>
                <a:xfrm rot="5400000">
                  <a:off x="3116583" y="1337312"/>
                  <a:ext cx="167641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53" name="Rectangle 414"/>
              <p:cNvSpPr/>
              <p:nvPr/>
            </p:nvSpPr>
            <p:spPr>
              <a:xfrm flipH="1">
                <a:off x="3200400" y="3759200"/>
                <a:ext cx="933450" cy="228600"/>
              </a:xfrm>
              <a:prstGeom prst="rect">
                <a:avLst/>
              </a:prstGeom>
              <a:gradFill>
                <a:gsLst>
                  <a:gs pos="0">
                    <a:srgbClr val="FFB19F"/>
                  </a:gs>
                  <a:gs pos="45000">
                    <a:srgbClr val="FFAB97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grpSp>
            <p:nvGrpSpPr>
              <p:cNvPr id="1254" name="Group 789"/>
              <p:cNvGrpSpPr/>
              <p:nvPr/>
            </p:nvGrpSpPr>
            <p:grpSpPr>
              <a:xfrm>
                <a:off x="4021456" y="3755390"/>
                <a:ext cx="323849" cy="308610"/>
                <a:chOff x="3030856" y="1139190"/>
                <a:chExt cx="323849" cy="308610"/>
              </a:xfrm>
            </p:grpSpPr>
            <p:sp>
              <p:nvSpPr>
                <p:cNvPr id="1373" name="Freeform 1372"/>
                <p:cNvSpPr/>
                <p:nvPr/>
              </p:nvSpPr>
              <p:spPr>
                <a:xfrm>
                  <a:off x="3122295" y="1139190"/>
                  <a:ext cx="123825" cy="253365"/>
                </a:xfrm>
                <a:custGeom>
                  <a:avLst/>
                  <a:gdLst>
                    <a:gd name="connsiteX0" fmla="*/ 0 w 123825"/>
                    <a:gd name="connsiteY0" fmla="*/ 0 h 253365"/>
                    <a:gd name="connsiteX1" fmla="*/ 3810 w 123825"/>
                    <a:gd name="connsiteY1" fmla="*/ 228600 h 253365"/>
                    <a:gd name="connsiteX2" fmla="*/ 68580 w 123825"/>
                    <a:gd name="connsiteY2" fmla="*/ 232410 h 253365"/>
                    <a:gd name="connsiteX3" fmla="*/ 121920 w 123825"/>
                    <a:gd name="connsiteY3" fmla="*/ 253365 h 253365"/>
                    <a:gd name="connsiteX4" fmla="*/ 123825 w 123825"/>
                    <a:gd name="connsiteY4" fmla="*/ 59055 h 253365"/>
                    <a:gd name="connsiteX5" fmla="*/ 87630 w 123825"/>
                    <a:gd name="connsiteY5" fmla="*/ 20955 h 253365"/>
                    <a:gd name="connsiteX6" fmla="*/ 0 w 123825"/>
                    <a:gd name="connsiteY6" fmla="*/ 0 h 253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825" h="253365">
                      <a:moveTo>
                        <a:pt x="0" y="0"/>
                      </a:moveTo>
                      <a:lnTo>
                        <a:pt x="3810" y="228600"/>
                      </a:lnTo>
                      <a:lnTo>
                        <a:pt x="68580" y="232410"/>
                      </a:lnTo>
                      <a:lnTo>
                        <a:pt x="121920" y="253365"/>
                      </a:lnTo>
                      <a:lnTo>
                        <a:pt x="123825" y="59055"/>
                      </a:lnTo>
                      <a:lnTo>
                        <a:pt x="87630" y="209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B19F"/>
                    </a:gs>
                    <a:gs pos="100000">
                      <a:srgbClr val="FF7C5D"/>
                    </a:gs>
                  </a:gsLst>
                  <a:lin ang="0" scaled="0"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374" name="Freeform 1373"/>
                <p:cNvSpPr/>
                <p:nvPr/>
              </p:nvSpPr>
              <p:spPr>
                <a:xfrm>
                  <a:off x="3200400" y="1205865"/>
                  <a:ext cx="40005" cy="220980"/>
                </a:xfrm>
                <a:custGeom>
                  <a:avLst/>
                  <a:gdLst>
                    <a:gd name="connsiteX0" fmla="*/ 40005 w 40005"/>
                    <a:gd name="connsiteY0" fmla="*/ 0 h 220980"/>
                    <a:gd name="connsiteX1" fmla="*/ 40005 w 40005"/>
                    <a:gd name="connsiteY1" fmla="*/ 190500 h 220980"/>
                    <a:gd name="connsiteX2" fmla="*/ 3810 w 40005"/>
                    <a:gd name="connsiteY2" fmla="*/ 220980 h 220980"/>
                    <a:gd name="connsiteX3" fmla="*/ 0 w 40005"/>
                    <a:gd name="connsiteY3" fmla="*/ 47625 h 220980"/>
                    <a:gd name="connsiteX4" fmla="*/ 40005 w 40005"/>
                    <a:gd name="connsiteY4" fmla="*/ 0 h 220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005" h="220980">
                      <a:moveTo>
                        <a:pt x="40005" y="0"/>
                      </a:moveTo>
                      <a:lnTo>
                        <a:pt x="40005" y="190500"/>
                      </a:lnTo>
                      <a:lnTo>
                        <a:pt x="3810" y="220980"/>
                      </a:lnTo>
                      <a:lnTo>
                        <a:pt x="0" y="47625"/>
                      </a:lnTo>
                      <a:lnTo>
                        <a:pt x="4000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7C5D"/>
                    </a:gs>
                    <a:gs pos="100000">
                      <a:srgbClr val="FF3101"/>
                    </a:gs>
                  </a:gsLst>
                  <a:lin ang="0" scaled="0"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375" name="Freeform 1374"/>
                <p:cNvSpPr/>
                <p:nvPr/>
              </p:nvSpPr>
              <p:spPr>
                <a:xfrm>
                  <a:off x="3200400" y="1255395"/>
                  <a:ext cx="154305" cy="192405"/>
                </a:xfrm>
                <a:custGeom>
                  <a:avLst/>
                  <a:gdLst>
                    <a:gd name="connsiteX0" fmla="*/ 154305 w 154305"/>
                    <a:gd name="connsiteY0" fmla="*/ 41910 h 192405"/>
                    <a:gd name="connsiteX1" fmla="*/ 154305 w 154305"/>
                    <a:gd name="connsiteY1" fmla="*/ 192405 h 192405"/>
                    <a:gd name="connsiteX2" fmla="*/ 78105 w 154305"/>
                    <a:gd name="connsiteY2" fmla="*/ 192405 h 192405"/>
                    <a:gd name="connsiteX3" fmla="*/ 43815 w 154305"/>
                    <a:gd name="connsiteY3" fmla="*/ 190500 h 192405"/>
                    <a:gd name="connsiteX4" fmla="*/ 15240 w 154305"/>
                    <a:gd name="connsiteY4" fmla="*/ 179070 h 192405"/>
                    <a:gd name="connsiteX5" fmla="*/ 0 w 154305"/>
                    <a:gd name="connsiteY5" fmla="*/ 169545 h 192405"/>
                    <a:gd name="connsiteX6" fmla="*/ 1905 w 154305"/>
                    <a:gd name="connsiteY6" fmla="*/ 0 h 192405"/>
                    <a:gd name="connsiteX7" fmla="*/ 11430 w 154305"/>
                    <a:gd name="connsiteY7" fmla="*/ 17145 h 192405"/>
                    <a:gd name="connsiteX8" fmla="*/ 41910 w 154305"/>
                    <a:gd name="connsiteY8" fmla="*/ 38100 h 192405"/>
                    <a:gd name="connsiteX9" fmla="*/ 87630 w 154305"/>
                    <a:gd name="connsiteY9" fmla="*/ 41910 h 192405"/>
                    <a:gd name="connsiteX10" fmla="*/ 154305 w 154305"/>
                    <a:gd name="connsiteY10" fmla="*/ 41910 h 1924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4305" h="192405">
                      <a:moveTo>
                        <a:pt x="154305" y="41910"/>
                      </a:moveTo>
                      <a:lnTo>
                        <a:pt x="154305" y="192405"/>
                      </a:lnTo>
                      <a:lnTo>
                        <a:pt x="78105" y="192405"/>
                      </a:lnTo>
                      <a:lnTo>
                        <a:pt x="43815" y="190500"/>
                      </a:lnTo>
                      <a:lnTo>
                        <a:pt x="15240" y="179070"/>
                      </a:lnTo>
                      <a:lnTo>
                        <a:pt x="0" y="169545"/>
                      </a:lnTo>
                      <a:lnTo>
                        <a:pt x="1905" y="0"/>
                      </a:lnTo>
                      <a:lnTo>
                        <a:pt x="11430" y="17145"/>
                      </a:lnTo>
                      <a:lnTo>
                        <a:pt x="41910" y="38100"/>
                      </a:lnTo>
                      <a:lnTo>
                        <a:pt x="87630" y="41910"/>
                      </a:lnTo>
                      <a:lnTo>
                        <a:pt x="154305" y="4191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50000">
                      <a:srgbClr val="FF7C5D"/>
                    </a:gs>
                    <a:gs pos="100000">
                      <a:srgbClr val="FF7C5D"/>
                    </a:gs>
                  </a:gsLst>
                  <a:lin ang="0" scaled="0"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376" name="Arc 1375"/>
                <p:cNvSpPr/>
                <p:nvPr/>
              </p:nvSpPr>
              <p:spPr>
                <a:xfrm>
                  <a:off x="3030856" y="1143000"/>
                  <a:ext cx="211455" cy="114935"/>
                </a:xfrm>
                <a:prstGeom prst="arc">
                  <a:avLst>
                    <a:gd name="adj1" fmla="val 16200000"/>
                    <a:gd name="adj2" fmla="val 1362815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377" name="Arc 1376"/>
                <p:cNvSpPr/>
                <p:nvPr/>
              </p:nvSpPr>
              <p:spPr>
                <a:xfrm>
                  <a:off x="3030856" y="1370965"/>
                  <a:ext cx="247649" cy="45719"/>
                </a:xfrm>
                <a:prstGeom prst="arc">
                  <a:avLst>
                    <a:gd name="adj1" fmla="val 16200000"/>
                    <a:gd name="adj2" fmla="val 20083208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cxnSp>
              <p:nvCxnSpPr>
                <p:cNvPr id="1378" name="Straight Connector 1377"/>
                <p:cNvCxnSpPr/>
                <p:nvPr/>
              </p:nvCxnSpPr>
              <p:spPr>
                <a:xfrm rot="5400000">
                  <a:off x="3195798" y="1246981"/>
                  <a:ext cx="93028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79" name="Arc 1378"/>
                <p:cNvSpPr/>
                <p:nvPr/>
              </p:nvSpPr>
              <p:spPr>
                <a:xfrm rot="10800000">
                  <a:off x="3200401" y="1219200"/>
                  <a:ext cx="152399" cy="76200"/>
                </a:xfrm>
                <a:prstGeom prst="arc">
                  <a:avLst>
                    <a:gd name="adj1" fmla="val 16200000"/>
                    <a:gd name="adj2" fmla="val 1774219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380" name="Arc 1379"/>
                <p:cNvSpPr/>
                <p:nvPr/>
              </p:nvSpPr>
              <p:spPr>
                <a:xfrm rot="10800000">
                  <a:off x="3200400" y="1398269"/>
                  <a:ext cx="152399" cy="49529"/>
                </a:xfrm>
                <a:prstGeom prst="arc">
                  <a:avLst>
                    <a:gd name="adj1" fmla="val 15675288"/>
                    <a:gd name="adj2" fmla="val 90710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cxnSp>
              <p:nvCxnSpPr>
                <p:cNvPr id="1381" name="Straight Connector 1380"/>
                <p:cNvCxnSpPr/>
                <p:nvPr/>
              </p:nvCxnSpPr>
              <p:spPr>
                <a:xfrm rot="5400000">
                  <a:off x="3116583" y="1337312"/>
                  <a:ext cx="167641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55" name="Rectangle 1254"/>
              <p:cNvSpPr/>
              <p:nvPr/>
            </p:nvSpPr>
            <p:spPr>
              <a:xfrm>
                <a:off x="4343400" y="4521200"/>
                <a:ext cx="1600200" cy="152400"/>
              </a:xfrm>
              <a:prstGeom prst="rect">
                <a:avLst/>
              </a:prstGeom>
              <a:solidFill>
                <a:srgbClr val="FF7C5D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256" name="Rectangle 1255"/>
              <p:cNvSpPr/>
              <p:nvPr/>
            </p:nvSpPr>
            <p:spPr>
              <a:xfrm>
                <a:off x="5943600" y="4521200"/>
                <a:ext cx="533400" cy="152400"/>
              </a:xfrm>
              <a:prstGeom prst="rect">
                <a:avLst/>
              </a:prstGeom>
              <a:gradFill>
                <a:gsLst>
                  <a:gs pos="0">
                    <a:srgbClr val="FFB19F"/>
                  </a:gs>
                  <a:gs pos="45000">
                    <a:srgbClr val="FFAB97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grpSp>
            <p:nvGrpSpPr>
              <p:cNvPr id="1257" name="Group 184"/>
              <p:cNvGrpSpPr/>
              <p:nvPr/>
            </p:nvGrpSpPr>
            <p:grpSpPr>
              <a:xfrm>
                <a:off x="2971800" y="3759200"/>
                <a:ext cx="1336040" cy="838200"/>
                <a:chOff x="2514600" y="4800600"/>
                <a:chExt cx="1336040" cy="838200"/>
              </a:xfrm>
            </p:grpSpPr>
            <p:grpSp>
              <p:nvGrpSpPr>
                <p:cNvPr id="1362" name="Group 253"/>
                <p:cNvGrpSpPr/>
                <p:nvPr/>
              </p:nvGrpSpPr>
              <p:grpSpPr>
                <a:xfrm>
                  <a:off x="2514600" y="4800600"/>
                  <a:ext cx="1327321" cy="230590"/>
                  <a:chOff x="-3981" y="5253039"/>
                  <a:chExt cx="1327321" cy="230590"/>
                </a:xfrm>
              </p:grpSpPr>
              <p:pic>
                <p:nvPicPr>
                  <p:cNvPr id="1371" name="Picture 146" descr="Arash Mafi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-3981" y="5253039"/>
                    <a:ext cx="232581" cy="23059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372" name="TextBox 1371"/>
                  <p:cNvSpPr txBox="1"/>
                  <p:nvPr/>
                </p:nvSpPr>
                <p:spPr>
                  <a:xfrm flipH="1">
                    <a:off x="256540" y="5257800"/>
                    <a:ext cx="1066800" cy="20961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1000" b="1" dirty="0" smtClean="0">
                        <a:latin typeface="Arial" pitchFamily="34" charset="0"/>
                        <a:cs typeface="Arial" pitchFamily="34" charset="0"/>
                      </a:rPr>
                      <a:t>Arash Mafi</a:t>
                    </a:r>
                  </a:p>
                  <a:p>
                    <a:r>
                      <a:rPr lang="en-US" sz="1000" i="1" dirty="0" smtClean="0">
                        <a:latin typeface="Arial" pitchFamily="34" charset="0"/>
                        <a:cs typeface="Arial" pitchFamily="34" charset="0"/>
                      </a:rPr>
                      <a:t>High bandwidth fiber</a:t>
                    </a:r>
                    <a:endParaRPr lang="en-US" sz="1000" i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363" name="Group 149"/>
                <p:cNvGrpSpPr/>
                <p:nvPr/>
              </p:nvGrpSpPr>
              <p:grpSpPr>
                <a:xfrm>
                  <a:off x="2514600" y="5105400"/>
                  <a:ext cx="1336040" cy="228600"/>
                  <a:chOff x="2514600" y="5410200"/>
                  <a:chExt cx="1336040" cy="228600"/>
                </a:xfrm>
              </p:grpSpPr>
              <p:pic>
                <p:nvPicPr>
                  <p:cNvPr id="1369" name="Picture 85" descr="Pradeep Rohatgi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 r="5728" b="31429"/>
                  <a:stretch>
                    <a:fillRect/>
                  </a:stretch>
                </p:blipFill>
                <p:spPr bwMode="auto">
                  <a:xfrm>
                    <a:off x="2514600" y="5410200"/>
                    <a:ext cx="228600" cy="2286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370" name="TextBox 532"/>
                  <p:cNvSpPr txBox="1"/>
                  <p:nvPr/>
                </p:nvSpPr>
                <p:spPr>
                  <a:xfrm flipH="1">
                    <a:off x="2783840" y="5410200"/>
                    <a:ext cx="1066800" cy="20961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1000" b="1" dirty="0" smtClean="0">
                        <a:latin typeface="Arial" pitchFamily="34" charset="0"/>
                        <a:cs typeface="Arial" pitchFamily="34" charset="0"/>
                      </a:rPr>
                      <a:t>Pradeep Rohatgi</a:t>
                    </a:r>
                  </a:p>
                  <a:p>
                    <a:r>
                      <a:rPr lang="en-US" sz="1000" i="1" dirty="0" smtClean="0">
                        <a:latin typeface="Arial" pitchFamily="34" charset="0"/>
                        <a:cs typeface="Arial" pitchFamily="34" charset="0"/>
                      </a:rPr>
                      <a:t>Adv. castings/</a:t>
                    </a:r>
                    <a:r>
                      <a:rPr lang="en-US" sz="1000" i="1" dirty="0" err="1" smtClean="0">
                        <a:latin typeface="Arial" pitchFamily="34" charset="0"/>
                        <a:cs typeface="Arial" pitchFamily="34" charset="0"/>
                      </a:rPr>
                      <a:t>mat’ls</a:t>
                    </a:r>
                    <a:endParaRPr lang="en-US" sz="1000" i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364" name="Group 301"/>
                <p:cNvGrpSpPr/>
                <p:nvPr/>
              </p:nvGrpSpPr>
              <p:grpSpPr>
                <a:xfrm>
                  <a:off x="2514600" y="5410200"/>
                  <a:ext cx="1328116" cy="228600"/>
                  <a:chOff x="227805" y="8534400"/>
                  <a:chExt cx="1328116" cy="228600"/>
                </a:xfrm>
              </p:grpSpPr>
              <p:grpSp>
                <p:nvGrpSpPr>
                  <p:cNvPr id="1365" name="Group 144"/>
                  <p:cNvGrpSpPr>
                    <a:grpSpLocks/>
                  </p:cNvGrpSpPr>
                  <p:nvPr/>
                </p:nvGrpSpPr>
                <p:grpSpPr bwMode="auto">
                  <a:xfrm>
                    <a:off x="227805" y="8534400"/>
                    <a:ext cx="229395" cy="228600"/>
                    <a:chOff x="2304" y="2736"/>
                    <a:chExt cx="576" cy="576"/>
                  </a:xfrm>
                </p:grpSpPr>
                <p:sp>
                  <p:nvSpPr>
                    <p:cNvPr id="1367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2736"/>
                      <a:ext cx="576" cy="576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2800"/>
                    </a:p>
                  </p:txBody>
                </p:sp>
                <p:pic>
                  <p:nvPicPr>
                    <p:cNvPr id="1368" name="Picture 140" descr="Mukul Goyal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/>
                    <a:srcRect t="8333" b="10185"/>
                    <a:stretch>
                      <a:fillRect/>
                    </a:stretch>
                  </p:blipFill>
                  <p:spPr bwMode="auto">
                    <a:xfrm>
                      <a:off x="2362" y="2736"/>
                      <a:ext cx="470" cy="57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1366" name="TextBox 528"/>
                  <p:cNvSpPr txBox="1"/>
                  <p:nvPr/>
                </p:nvSpPr>
                <p:spPr>
                  <a:xfrm flipH="1">
                    <a:off x="489121" y="8539161"/>
                    <a:ext cx="1066800" cy="20961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1000" b="1" dirty="0" smtClean="0">
                        <a:latin typeface="Arial" pitchFamily="34" charset="0"/>
                        <a:cs typeface="Arial" pitchFamily="34" charset="0"/>
                      </a:rPr>
                      <a:t>Mukul Goyal</a:t>
                    </a:r>
                  </a:p>
                  <a:p>
                    <a:r>
                      <a:rPr lang="en-US" sz="1000" i="1" dirty="0" smtClean="0">
                        <a:latin typeface="Arial" pitchFamily="34" charset="0"/>
                        <a:cs typeface="Arial" pitchFamily="34" charset="0"/>
                      </a:rPr>
                      <a:t>Adv. routing software</a:t>
                    </a:r>
                    <a:endParaRPr lang="en-US" sz="1000" i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cxnSp>
            <p:nvCxnSpPr>
              <p:cNvPr id="1258" name="Straight Connector 1257"/>
              <p:cNvCxnSpPr/>
              <p:nvPr/>
            </p:nvCxnSpPr>
            <p:spPr>
              <a:xfrm flipV="1">
                <a:off x="2971800" y="3987165"/>
                <a:ext cx="1173481" cy="6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9" name="Straight Connector 1258"/>
              <p:cNvCxnSpPr/>
              <p:nvPr/>
            </p:nvCxnSpPr>
            <p:spPr>
              <a:xfrm flipV="1">
                <a:off x="2971800" y="4291965"/>
                <a:ext cx="1173481" cy="6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0" name="Straight Connector 1259"/>
              <p:cNvCxnSpPr/>
              <p:nvPr/>
            </p:nvCxnSpPr>
            <p:spPr>
              <a:xfrm>
                <a:off x="2971800" y="4064000"/>
                <a:ext cx="1155384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1" name="Straight Connector 1260"/>
              <p:cNvCxnSpPr/>
              <p:nvPr/>
            </p:nvCxnSpPr>
            <p:spPr>
              <a:xfrm flipV="1">
                <a:off x="2971800" y="4596765"/>
                <a:ext cx="1173481" cy="6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2" name="Straight Connector 1261"/>
              <p:cNvCxnSpPr/>
              <p:nvPr/>
            </p:nvCxnSpPr>
            <p:spPr>
              <a:xfrm>
                <a:off x="2971800" y="4368800"/>
                <a:ext cx="1155384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3" name="Rectangle 1262"/>
              <p:cNvSpPr/>
              <p:nvPr/>
            </p:nvSpPr>
            <p:spPr>
              <a:xfrm>
                <a:off x="4343400" y="3911600"/>
                <a:ext cx="990600" cy="152400"/>
              </a:xfrm>
              <a:prstGeom prst="rect">
                <a:avLst/>
              </a:prstGeom>
              <a:solidFill>
                <a:srgbClr val="FF7C5D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264" name="Rectangle 1263"/>
              <p:cNvSpPr/>
              <p:nvPr/>
            </p:nvSpPr>
            <p:spPr>
              <a:xfrm>
                <a:off x="4343400" y="4216400"/>
                <a:ext cx="990600" cy="152400"/>
              </a:xfrm>
              <a:prstGeom prst="rect">
                <a:avLst/>
              </a:prstGeom>
              <a:solidFill>
                <a:srgbClr val="FF7C5D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265" name="Rectangle 1264"/>
              <p:cNvSpPr/>
              <p:nvPr/>
            </p:nvSpPr>
            <p:spPr>
              <a:xfrm>
                <a:off x="5334000" y="4216400"/>
                <a:ext cx="990600" cy="152400"/>
              </a:xfrm>
              <a:prstGeom prst="rect">
                <a:avLst/>
              </a:prstGeom>
              <a:gradFill>
                <a:gsLst>
                  <a:gs pos="0">
                    <a:srgbClr val="FFB19F"/>
                  </a:gs>
                  <a:gs pos="45000">
                    <a:srgbClr val="FFAB97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cxnSp>
            <p:nvCxnSpPr>
              <p:cNvPr id="1266" name="Straight Connector 1265"/>
              <p:cNvCxnSpPr/>
              <p:nvPr/>
            </p:nvCxnSpPr>
            <p:spPr>
              <a:xfrm>
                <a:off x="4267200" y="3911600"/>
                <a:ext cx="10668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7" name="Straight Connector 1266"/>
              <p:cNvCxnSpPr/>
              <p:nvPr/>
            </p:nvCxnSpPr>
            <p:spPr>
              <a:xfrm>
                <a:off x="4267200" y="4216400"/>
                <a:ext cx="10668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8" name="Straight Connector 1267"/>
              <p:cNvCxnSpPr/>
              <p:nvPr/>
            </p:nvCxnSpPr>
            <p:spPr>
              <a:xfrm>
                <a:off x="4267200" y="4368800"/>
                <a:ext cx="10668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9" name="Straight Connector 431"/>
              <p:cNvCxnSpPr/>
              <p:nvPr/>
            </p:nvCxnSpPr>
            <p:spPr>
              <a:xfrm>
                <a:off x="4232910" y="4519295"/>
                <a:ext cx="1710690" cy="190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0" name="Straight Connector 432"/>
              <p:cNvCxnSpPr/>
              <p:nvPr/>
            </p:nvCxnSpPr>
            <p:spPr>
              <a:xfrm rot="5400000">
                <a:off x="2857500" y="387350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1" name="Straight Connector 433"/>
              <p:cNvCxnSpPr/>
              <p:nvPr/>
            </p:nvCxnSpPr>
            <p:spPr>
              <a:xfrm rot="5400000">
                <a:off x="2857500" y="417830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2" name="Straight Connector 1271"/>
              <p:cNvCxnSpPr/>
              <p:nvPr/>
            </p:nvCxnSpPr>
            <p:spPr>
              <a:xfrm rot="5400000">
                <a:off x="2857500" y="448310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3" name="Can 1272"/>
              <p:cNvSpPr/>
              <p:nvPr/>
            </p:nvSpPr>
            <p:spPr>
              <a:xfrm>
                <a:off x="4257541" y="4140200"/>
                <a:ext cx="85859" cy="228600"/>
              </a:xfrm>
              <a:prstGeom prst="can">
                <a:avLst/>
              </a:prstGeom>
              <a:gradFill>
                <a:gsLst>
                  <a:gs pos="0">
                    <a:srgbClr val="FFCC00"/>
                  </a:gs>
                  <a:gs pos="50000">
                    <a:schemeClr val="bg1"/>
                  </a:gs>
                  <a:gs pos="100000">
                    <a:srgbClr val="FFCC00"/>
                  </a:gs>
                </a:gsLst>
                <a:lin ang="0" scaled="0"/>
              </a:gra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274" name="Can 1273"/>
              <p:cNvSpPr/>
              <p:nvPr/>
            </p:nvSpPr>
            <p:spPr>
              <a:xfrm>
                <a:off x="4257541" y="4445000"/>
                <a:ext cx="85859" cy="228600"/>
              </a:xfrm>
              <a:prstGeom prst="can">
                <a:avLst/>
              </a:prstGeom>
              <a:gradFill>
                <a:gsLst>
                  <a:gs pos="0">
                    <a:srgbClr val="FFCC00"/>
                  </a:gs>
                  <a:gs pos="50000">
                    <a:schemeClr val="bg1"/>
                  </a:gs>
                  <a:gs pos="100000">
                    <a:srgbClr val="FFCC00"/>
                  </a:gs>
                </a:gsLst>
                <a:lin ang="0" scaled="0"/>
              </a:gra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275" name="TextBox 1274"/>
              <p:cNvSpPr txBox="1"/>
              <p:nvPr/>
            </p:nvSpPr>
            <p:spPr>
              <a:xfrm>
                <a:off x="4617719" y="3835400"/>
                <a:ext cx="304800" cy="733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700" b="1" dirty="0" smtClean="0">
                    <a:latin typeface="Arial" pitchFamily="34" charset="0"/>
                    <a:cs typeface="Arial" pitchFamily="34" charset="0"/>
                  </a:rPr>
                  <a:t>Corning</a:t>
                </a:r>
                <a:endParaRPr lang="en-US" sz="700" b="1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276" name="Group 197"/>
              <p:cNvGrpSpPr>
                <a:grpSpLocks/>
              </p:cNvGrpSpPr>
              <p:nvPr/>
            </p:nvGrpSpPr>
            <p:grpSpPr bwMode="auto">
              <a:xfrm>
                <a:off x="4495800" y="3835400"/>
                <a:ext cx="127000" cy="152400"/>
                <a:chOff x="3168" y="1392"/>
                <a:chExt cx="160" cy="192"/>
              </a:xfrm>
              <a:solidFill>
                <a:srgbClr val="339966"/>
              </a:solidFill>
            </p:grpSpPr>
            <p:sp>
              <p:nvSpPr>
                <p:cNvPr id="1359" name="Freeform 198"/>
                <p:cNvSpPr>
                  <a:spLocks/>
                </p:cNvSpPr>
                <p:nvPr/>
              </p:nvSpPr>
              <p:spPr bwMode="auto">
                <a:xfrm>
                  <a:off x="3168" y="1392"/>
                  <a:ext cx="160" cy="191"/>
                </a:xfrm>
                <a:custGeom>
                  <a:avLst/>
                  <a:gdLst>
                    <a:gd name="T0" fmla="*/ 0 w 626"/>
                    <a:gd name="T1" fmla="*/ 1 h 746"/>
                    <a:gd name="T2" fmla="*/ 1 w 626"/>
                    <a:gd name="T3" fmla="*/ 1 h 746"/>
                    <a:gd name="T4" fmla="*/ 1 w 626"/>
                    <a:gd name="T5" fmla="*/ 1 h 746"/>
                    <a:gd name="T6" fmla="*/ 1 w 626"/>
                    <a:gd name="T7" fmla="*/ 1 h 746"/>
                    <a:gd name="T8" fmla="*/ 1 w 626"/>
                    <a:gd name="T9" fmla="*/ 1 h 746"/>
                    <a:gd name="T10" fmla="*/ 1 w 626"/>
                    <a:gd name="T11" fmla="*/ 1 h 746"/>
                    <a:gd name="T12" fmla="*/ 1 w 626"/>
                    <a:gd name="T13" fmla="*/ 1 h 746"/>
                    <a:gd name="T14" fmla="*/ 1 w 626"/>
                    <a:gd name="T15" fmla="*/ 1 h 746"/>
                    <a:gd name="T16" fmla="*/ 1 w 626"/>
                    <a:gd name="T17" fmla="*/ 1 h 746"/>
                    <a:gd name="T18" fmla="*/ 1 w 626"/>
                    <a:gd name="T19" fmla="*/ 1 h 746"/>
                    <a:gd name="T20" fmla="*/ 1 w 626"/>
                    <a:gd name="T21" fmla="*/ 1 h 746"/>
                    <a:gd name="T22" fmla="*/ 1 w 626"/>
                    <a:gd name="T23" fmla="*/ 0 h 746"/>
                    <a:gd name="T24" fmla="*/ 1 w 626"/>
                    <a:gd name="T25" fmla="*/ 0 h 746"/>
                    <a:gd name="T26" fmla="*/ 1 w 626"/>
                    <a:gd name="T27" fmla="*/ 0 h 746"/>
                    <a:gd name="T28" fmla="*/ 1 w 626"/>
                    <a:gd name="T29" fmla="*/ 0 h 746"/>
                    <a:gd name="T30" fmla="*/ 1 w 626"/>
                    <a:gd name="T31" fmla="*/ 0 h 746"/>
                    <a:gd name="T32" fmla="*/ 1 w 626"/>
                    <a:gd name="T33" fmla="*/ 0 h 746"/>
                    <a:gd name="T34" fmla="*/ 1 w 626"/>
                    <a:gd name="T35" fmla="*/ 0 h 746"/>
                    <a:gd name="T36" fmla="*/ 0 w 626"/>
                    <a:gd name="T37" fmla="*/ 0 h 746"/>
                    <a:gd name="T38" fmla="*/ 0 w 626"/>
                    <a:gd name="T39" fmla="*/ 0 h 746"/>
                    <a:gd name="T40" fmla="*/ 0 w 626"/>
                    <a:gd name="T41" fmla="*/ 0 h 746"/>
                    <a:gd name="T42" fmla="*/ 0 w 626"/>
                    <a:gd name="T43" fmla="*/ 0 h 746"/>
                    <a:gd name="T44" fmla="*/ 0 w 626"/>
                    <a:gd name="T45" fmla="*/ 0 h 746"/>
                    <a:gd name="T46" fmla="*/ 0 w 626"/>
                    <a:gd name="T47" fmla="*/ 0 h 746"/>
                    <a:gd name="T48" fmla="*/ 0 w 626"/>
                    <a:gd name="T49" fmla="*/ 0 h 746"/>
                    <a:gd name="T50" fmla="*/ 0 w 626"/>
                    <a:gd name="T51" fmla="*/ 0 h 746"/>
                    <a:gd name="T52" fmla="*/ 0 w 626"/>
                    <a:gd name="T53" fmla="*/ 0 h 746"/>
                    <a:gd name="T54" fmla="*/ 0 w 626"/>
                    <a:gd name="T55" fmla="*/ 0 h 746"/>
                    <a:gd name="T56" fmla="*/ 0 w 626"/>
                    <a:gd name="T57" fmla="*/ 0 h 746"/>
                    <a:gd name="T58" fmla="*/ 0 w 626"/>
                    <a:gd name="T59" fmla="*/ 1 h 746"/>
                    <a:gd name="T60" fmla="*/ 0 w 626"/>
                    <a:gd name="T61" fmla="*/ 1 h 746"/>
                    <a:gd name="T62" fmla="*/ 0 w 626"/>
                    <a:gd name="T63" fmla="*/ 1 h 746"/>
                    <a:gd name="T64" fmla="*/ 0 w 626"/>
                    <a:gd name="T65" fmla="*/ 1 h 746"/>
                    <a:gd name="T66" fmla="*/ 0 w 626"/>
                    <a:gd name="T67" fmla="*/ 1 h 746"/>
                    <a:gd name="T68" fmla="*/ 0 w 626"/>
                    <a:gd name="T69" fmla="*/ 1 h 746"/>
                    <a:gd name="T70" fmla="*/ 0 w 626"/>
                    <a:gd name="T71" fmla="*/ 1 h 746"/>
                    <a:gd name="T72" fmla="*/ 0 w 626"/>
                    <a:gd name="T73" fmla="*/ 1 h 746"/>
                    <a:gd name="T74" fmla="*/ 0 w 626"/>
                    <a:gd name="T75" fmla="*/ 1 h 746"/>
                    <a:gd name="T76" fmla="*/ 0 w 626"/>
                    <a:gd name="T77" fmla="*/ 1 h 74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626"/>
                    <a:gd name="T118" fmla="*/ 0 h 746"/>
                    <a:gd name="T119" fmla="*/ 626 w 626"/>
                    <a:gd name="T120" fmla="*/ 746 h 74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626" h="746">
                      <a:moveTo>
                        <a:pt x="0" y="746"/>
                      </a:moveTo>
                      <a:lnTo>
                        <a:pt x="626" y="746"/>
                      </a:lnTo>
                      <a:lnTo>
                        <a:pt x="626" y="492"/>
                      </a:lnTo>
                      <a:lnTo>
                        <a:pt x="616" y="456"/>
                      </a:lnTo>
                      <a:lnTo>
                        <a:pt x="594" y="434"/>
                      </a:lnTo>
                      <a:lnTo>
                        <a:pt x="566" y="416"/>
                      </a:lnTo>
                      <a:lnTo>
                        <a:pt x="522" y="398"/>
                      </a:lnTo>
                      <a:lnTo>
                        <a:pt x="480" y="386"/>
                      </a:lnTo>
                      <a:lnTo>
                        <a:pt x="426" y="374"/>
                      </a:lnTo>
                      <a:lnTo>
                        <a:pt x="380" y="372"/>
                      </a:lnTo>
                      <a:lnTo>
                        <a:pt x="410" y="346"/>
                      </a:lnTo>
                      <a:lnTo>
                        <a:pt x="426" y="318"/>
                      </a:lnTo>
                      <a:lnTo>
                        <a:pt x="444" y="266"/>
                      </a:lnTo>
                      <a:lnTo>
                        <a:pt x="452" y="204"/>
                      </a:lnTo>
                      <a:lnTo>
                        <a:pt x="442" y="116"/>
                      </a:lnTo>
                      <a:lnTo>
                        <a:pt x="412" y="54"/>
                      </a:lnTo>
                      <a:lnTo>
                        <a:pt x="386" y="26"/>
                      </a:lnTo>
                      <a:lnTo>
                        <a:pt x="358" y="8"/>
                      </a:lnTo>
                      <a:lnTo>
                        <a:pt x="322" y="0"/>
                      </a:lnTo>
                      <a:lnTo>
                        <a:pt x="294" y="4"/>
                      </a:lnTo>
                      <a:lnTo>
                        <a:pt x="260" y="18"/>
                      </a:lnTo>
                      <a:lnTo>
                        <a:pt x="228" y="46"/>
                      </a:lnTo>
                      <a:lnTo>
                        <a:pt x="210" y="76"/>
                      </a:lnTo>
                      <a:lnTo>
                        <a:pt x="192" y="118"/>
                      </a:lnTo>
                      <a:lnTo>
                        <a:pt x="182" y="156"/>
                      </a:lnTo>
                      <a:lnTo>
                        <a:pt x="180" y="192"/>
                      </a:lnTo>
                      <a:lnTo>
                        <a:pt x="182" y="232"/>
                      </a:lnTo>
                      <a:lnTo>
                        <a:pt x="192" y="286"/>
                      </a:lnTo>
                      <a:lnTo>
                        <a:pt x="204" y="310"/>
                      </a:lnTo>
                      <a:lnTo>
                        <a:pt x="220" y="340"/>
                      </a:lnTo>
                      <a:lnTo>
                        <a:pt x="248" y="368"/>
                      </a:lnTo>
                      <a:lnTo>
                        <a:pt x="210" y="374"/>
                      </a:lnTo>
                      <a:lnTo>
                        <a:pt x="172" y="382"/>
                      </a:lnTo>
                      <a:lnTo>
                        <a:pt x="128" y="394"/>
                      </a:lnTo>
                      <a:lnTo>
                        <a:pt x="82" y="410"/>
                      </a:lnTo>
                      <a:lnTo>
                        <a:pt x="42" y="434"/>
                      </a:lnTo>
                      <a:lnTo>
                        <a:pt x="14" y="460"/>
                      </a:lnTo>
                      <a:lnTo>
                        <a:pt x="0" y="498"/>
                      </a:lnTo>
                      <a:lnTo>
                        <a:pt x="0" y="746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360" name="Line 199"/>
                <p:cNvSpPr>
                  <a:spLocks noChangeShapeType="1"/>
                </p:cNvSpPr>
                <p:nvPr/>
              </p:nvSpPr>
              <p:spPr bwMode="auto">
                <a:xfrm>
                  <a:off x="3201" y="1541"/>
                  <a:ext cx="0" cy="43"/>
                </a:xfrm>
                <a:prstGeom prst="line">
                  <a:avLst/>
                </a:prstGeom>
                <a:grpFill/>
                <a:ln w="6350">
                  <a:solidFill>
                    <a:srgbClr val="C4ECD9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1361" name="Line 200"/>
                <p:cNvSpPr>
                  <a:spLocks noChangeShapeType="1"/>
                </p:cNvSpPr>
                <p:nvPr/>
              </p:nvSpPr>
              <p:spPr bwMode="auto">
                <a:xfrm>
                  <a:off x="3295" y="1541"/>
                  <a:ext cx="0" cy="43"/>
                </a:xfrm>
                <a:prstGeom prst="line">
                  <a:avLst/>
                </a:prstGeom>
                <a:grpFill/>
                <a:ln w="6350">
                  <a:solidFill>
                    <a:srgbClr val="C4ECD9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2800"/>
                </a:p>
              </p:txBody>
            </p:sp>
          </p:grpSp>
          <p:grpSp>
            <p:nvGrpSpPr>
              <p:cNvPr id="1277" name="Group 650"/>
              <p:cNvGrpSpPr>
                <a:grpSpLocks/>
              </p:cNvGrpSpPr>
              <p:nvPr/>
            </p:nvGrpSpPr>
            <p:grpSpPr bwMode="auto">
              <a:xfrm>
                <a:off x="4876800" y="4140201"/>
                <a:ext cx="246915" cy="273997"/>
                <a:chOff x="4512" y="496"/>
                <a:chExt cx="310" cy="344"/>
              </a:xfrm>
            </p:grpSpPr>
            <p:sp>
              <p:nvSpPr>
                <p:cNvPr id="1351" name="AutoShape 651"/>
                <p:cNvSpPr>
                  <a:spLocks noChangeArrowheads="1"/>
                </p:cNvSpPr>
                <p:nvPr/>
              </p:nvSpPr>
              <p:spPr bwMode="auto">
                <a:xfrm>
                  <a:off x="4608" y="496"/>
                  <a:ext cx="118" cy="64"/>
                </a:xfrm>
                <a:prstGeom prst="diamond">
                  <a:avLst/>
                </a:prstGeom>
                <a:solidFill>
                  <a:schemeClr val="tx1"/>
                </a:solidFill>
                <a:ln w="6350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grpSp>
              <p:nvGrpSpPr>
                <p:cNvPr id="1352" name="Group 652"/>
                <p:cNvGrpSpPr>
                  <a:grpSpLocks/>
                </p:cNvGrpSpPr>
                <p:nvPr/>
              </p:nvGrpSpPr>
              <p:grpSpPr bwMode="auto">
                <a:xfrm>
                  <a:off x="4512" y="528"/>
                  <a:ext cx="310" cy="312"/>
                  <a:chOff x="2784" y="1392"/>
                  <a:chExt cx="310" cy="312"/>
                </a:xfrm>
              </p:grpSpPr>
              <p:sp>
                <p:nvSpPr>
                  <p:cNvPr id="1354" name="Text Box 6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84" y="1592"/>
                    <a:ext cx="310" cy="112"/>
                  </a:xfrm>
                  <a:prstGeom prst="rect">
                    <a:avLst/>
                  </a:prstGeom>
                  <a:noFill/>
                  <a:ln w="635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 algn="ctr">
                      <a:lnSpc>
                        <a:spcPct val="85000"/>
                      </a:lnSpc>
                    </a:pPr>
                    <a:endParaRPr lang="en-US" sz="1000"/>
                  </a:p>
                </p:txBody>
              </p:sp>
              <p:grpSp>
                <p:nvGrpSpPr>
                  <p:cNvPr id="1355" name="Group 654"/>
                  <p:cNvGrpSpPr>
                    <a:grpSpLocks/>
                  </p:cNvGrpSpPr>
                  <p:nvPr/>
                </p:nvGrpSpPr>
                <p:grpSpPr bwMode="auto">
                  <a:xfrm>
                    <a:off x="2859" y="1392"/>
                    <a:ext cx="160" cy="192"/>
                    <a:chOff x="3168" y="1392"/>
                    <a:chExt cx="160" cy="192"/>
                  </a:xfrm>
                </p:grpSpPr>
                <p:sp>
                  <p:nvSpPr>
                    <p:cNvPr id="1356" name="Freeform 655"/>
                    <p:cNvSpPr>
                      <a:spLocks/>
                    </p:cNvSpPr>
                    <p:nvPr/>
                  </p:nvSpPr>
                  <p:spPr bwMode="auto">
                    <a:xfrm>
                      <a:off x="3168" y="1392"/>
                      <a:ext cx="160" cy="191"/>
                    </a:xfrm>
                    <a:custGeom>
                      <a:avLst/>
                      <a:gdLst>
                        <a:gd name="T0" fmla="*/ 0 w 626"/>
                        <a:gd name="T1" fmla="*/ 1 h 746"/>
                        <a:gd name="T2" fmla="*/ 1 w 626"/>
                        <a:gd name="T3" fmla="*/ 1 h 746"/>
                        <a:gd name="T4" fmla="*/ 1 w 626"/>
                        <a:gd name="T5" fmla="*/ 1 h 746"/>
                        <a:gd name="T6" fmla="*/ 1 w 626"/>
                        <a:gd name="T7" fmla="*/ 1 h 746"/>
                        <a:gd name="T8" fmla="*/ 1 w 626"/>
                        <a:gd name="T9" fmla="*/ 1 h 746"/>
                        <a:gd name="T10" fmla="*/ 1 w 626"/>
                        <a:gd name="T11" fmla="*/ 1 h 746"/>
                        <a:gd name="T12" fmla="*/ 1 w 626"/>
                        <a:gd name="T13" fmla="*/ 1 h 746"/>
                        <a:gd name="T14" fmla="*/ 1 w 626"/>
                        <a:gd name="T15" fmla="*/ 1 h 746"/>
                        <a:gd name="T16" fmla="*/ 1 w 626"/>
                        <a:gd name="T17" fmla="*/ 1 h 746"/>
                        <a:gd name="T18" fmla="*/ 1 w 626"/>
                        <a:gd name="T19" fmla="*/ 1 h 746"/>
                        <a:gd name="T20" fmla="*/ 1 w 626"/>
                        <a:gd name="T21" fmla="*/ 1 h 746"/>
                        <a:gd name="T22" fmla="*/ 1 w 626"/>
                        <a:gd name="T23" fmla="*/ 0 h 746"/>
                        <a:gd name="T24" fmla="*/ 1 w 626"/>
                        <a:gd name="T25" fmla="*/ 0 h 746"/>
                        <a:gd name="T26" fmla="*/ 1 w 626"/>
                        <a:gd name="T27" fmla="*/ 0 h 746"/>
                        <a:gd name="T28" fmla="*/ 1 w 626"/>
                        <a:gd name="T29" fmla="*/ 0 h 746"/>
                        <a:gd name="T30" fmla="*/ 1 w 626"/>
                        <a:gd name="T31" fmla="*/ 0 h 746"/>
                        <a:gd name="T32" fmla="*/ 1 w 626"/>
                        <a:gd name="T33" fmla="*/ 0 h 746"/>
                        <a:gd name="T34" fmla="*/ 1 w 626"/>
                        <a:gd name="T35" fmla="*/ 0 h 746"/>
                        <a:gd name="T36" fmla="*/ 0 w 626"/>
                        <a:gd name="T37" fmla="*/ 0 h 746"/>
                        <a:gd name="T38" fmla="*/ 0 w 626"/>
                        <a:gd name="T39" fmla="*/ 0 h 746"/>
                        <a:gd name="T40" fmla="*/ 0 w 626"/>
                        <a:gd name="T41" fmla="*/ 0 h 746"/>
                        <a:gd name="T42" fmla="*/ 0 w 626"/>
                        <a:gd name="T43" fmla="*/ 0 h 746"/>
                        <a:gd name="T44" fmla="*/ 0 w 626"/>
                        <a:gd name="T45" fmla="*/ 0 h 746"/>
                        <a:gd name="T46" fmla="*/ 0 w 626"/>
                        <a:gd name="T47" fmla="*/ 0 h 746"/>
                        <a:gd name="T48" fmla="*/ 0 w 626"/>
                        <a:gd name="T49" fmla="*/ 0 h 746"/>
                        <a:gd name="T50" fmla="*/ 0 w 626"/>
                        <a:gd name="T51" fmla="*/ 0 h 746"/>
                        <a:gd name="T52" fmla="*/ 0 w 626"/>
                        <a:gd name="T53" fmla="*/ 0 h 746"/>
                        <a:gd name="T54" fmla="*/ 0 w 626"/>
                        <a:gd name="T55" fmla="*/ 0 h 746"/>
                        <a:gd name="T56" fmla="*/ 0 w 626"/>
                        <a:gd name="T57" fmla="*/ 0 h 746"/>
                        <a:gd name="T58" fmla="*/ 0 w 626"/>
                        <a:gd name="T59" fmla="*/ 1 h 746"/>
                        <a:gd name="T60" fmla="*/ 0 w 626"/>
                        <a:gd name="T61" fmla="*/ 1 h 746"/>
                        <a:gd name="T62" fmla="*/ 0 w 626"/>
                        <a:gd name="T63" fmla="*/ 1 h 746"/>
                        <a:gd name="T64" fmla="*/ 0 w 626"/>
                        <a:gd name="T65" fmla="*/ 1 h 746"/>
                        <a:gd name="T66" fmla="*/ 0 w 626"/>
                        <a:gd name="T67" fmla="*/ 1 h 746"/>
                        <a:gd name="T68" fmla="*/ 0 w 626"/>
                        <a:gd name="T69" fmla="*/ 1 h 746"/>
                        <a:gd name="T70" fmla="*/ 0 w 626"/>
                        <a:gd name="T71" fmla="*/ 1 h 746"/>
                        <a:gd name="T72" fmla="*/ 0 w 626"/>
                        <a:gd name="T73" fmla="*/ 1 h 746"/>
                        <a:gd name="T74" fmla="*/ 0 w 626"/>
                        <a:gd name="T75" fmla="*/ 1 h 746"/>
                        <a:gd name="T76" fmla="*/ 0 w 626"/>
                        <a:gd name="T77" fmla="*/ 1 h 74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w 626"/>
                        <a:gd name="T118" fmla="*/ 0 h 746"/>
                        <a:gd name="T119" fmla="*/ 626 w 626"/>
                        <a:gd name="T120" fmla="*/ 746 h 746"/>
                      </a:gdLst>
                      <a:ahLst/>
                      <a:cxnLst>
                        <a:cxn ang="T78">
                          <a:pos x="T0" y="T1"/>
                        </a:cxn>
                        <a:cxn ang="T79">
                          <a:pos x="T2" y="T3"/>
                        </a:cxn>
                        <a:cxn ang="T80">
                          <a:pos x="T4" y="T5"/>
                        </a:cxn>
                        <a:cxn ang="T81">
                          <a:pos x="T6" y="T7"/>
                        </a:cxn>
                        <a:cxn ang="T82">
                          <a:pos x="T8" y="T9"/>
                        </a:cxn>
                        <a:cxn ang="T83">
                          <a:pos x="T10" y="T11"/>
                        </a:cxn>
                        <a:cxn ang="T84">
                          <a:pos x="T12" y="T13"/>
                        </a:cxn>
                        <a:cxn ang="T85">
                          <a:pos x="T14" y="T15"/>
                        </a:cxn>
                        <a:cxn ang="T86">
                          <a:pos x="T16" y="T17"/>
                        </a:cxn>
                        <a:cxn ang="T87">
                          <a:pos x="T18" y="T19"/>
                        </a:cxn>
                        <a:cxn ang="T88">
                          <a:pos x="T20" y="T21"/>
                        </a:cxn>
                        <a:cxn ang="T89">
                          <a:pos x="T22" y="T23"/>
                        </a:cxn>
                        <a:cxn ang="T90">
                          <a:pos x="T24" y="T25"/>
                        </a:cxn>
                        <a:cxn ang="T91">
                          <a:pos x="T26" y="T27"/>
                        </a:cxn>
                        <a:cxn ang="T92">
                          <a:pos x="T28" y="T29"/>
                        </a:cxn>
                        <a:cxn ang="T93">
                          <a:pos x="T30" y="T31"/>
                        </a:cxn>
                        <a:cxn ang="T94">
                          <a:pos x="T32" y="T33"/>
                        </a:cxn>
                        <a:cxn ang="T95">
                          <a:pos x="T34" y="T35"/>
                        </a:cxn>
                        <a:cxn ang="T96">
                          <a:pos x="T36" y="T37"/>
                        </a:cxn>
                        <a:cxn ang="T97">
                          <a:pos x="T38" y="T39"/>
                        </a:cxn>
                        <a:cxn ang="T98">
                          <a:pos x="T40" y="T41"/>
                        </a:cxn>
                        <a:cxn ang="T99">
                          <a:pos x="T42" y="T43"/>
                        </a:cxn>
                        <a:cxn ang="T100">
                          <a:pos x="T44" y="T45"/>
                        </a:cxn>
                        <a:cxn ang="T101">
                          <a:pos x="T46" y="T47"/>
                        </a:cxn>
                        <a:cxn ang="T102">
                          <a:pos x="T48" y="T49"/>
                        </a:cxn>
                        <a:cxn ang="T103">
                          <a:pos x="T50" y="T51"/>
                        </a:cxn>
                        <a:cxn ang="T104">
                          <a:pos x="T52" y="T53"/>
                        </a:cxn>
                        <a:cxn ang="T105">
                          <a:pos x="T54" y="T55"/>
                        </a:cxn>
                        <a:cxn ang="T106">
                          <a:pos x="T56" y="T57"/>
                        </a:cxn>
                        <a:cxn ang="T107">
                          <a:pos x="T58" y="T59"/>
                        </a:cxn>
                        <a:cxn ang="T108">
                          <a:pos x="T60" y="T61"/>
                        </a:cxn>
                        <a:cxn ang="T109">
                          <a:pos x="T62" y="T63"/>
                        </a:cxn>
                        <a:cxn ang="T110">
                          <a:pos x="T64" y="T65"/>
                        </a:cxn>
                        <a:cxn ang="T111">
                          <a:pos x="T66" y="T67"/>
                        </a:cxn>
                        <a:cxn ang="T112">
                          <a:pos x="T68" y="T69"/>
                        </a:cxn>
                        <a:cxn ang="T113">
                          <a:pos x="T70" y="T71"/>
                        </a:cxn>
                        <a:cxn ang="T114">
                          <a:pos x="T72" y="T73"/>
                        </a:cxn>
                        <a:cxn ang="T115">
                          <a:pos x="T74" y="T75"/>
                        </a:cxn>
                        <a:cxn ang="T116">
                          <a:pos x="T76" y="T77"/>
                        </a:cxn>
                      </a:cxnLst>
                      <a:rect l="T117" t="T118" r="T119" b="T120"/>
                      <a:pathLst>
                        <a:path w="626" h="746">
                          <a:moveTo>
                            <a:pt x="0" y="746"/>
                          </a:moveTo>
                          <a:lnTo>
                            <a:pt x="626" y="746"/>
                          </a:lnTo>
                          <a:lnTo>
                            <a:pt x="626" y="492"/>
                          </a:lnTo>
                          <a:lnTo>
                            <a:pt x="616" y="456"/>
                          </a:lnTo>
                          <a:lnTo>
                            <a:pt x="594" y="434"/>
                          </a:lnTo>
                          <a:lnTo>
                            <a:pt x="566" y="416"/>
                          </a:lnTo>
                          <a:lnTo>
                            <a:pt x="522" y="398"/>
                          </a:lnTo>
                          <a:lnTo>
                            <a:pt x="480" y="386"/>
                          </a:lnTo>
                          <a:lnTo>
                            <a:pt x="426" y="374"/>
                          </a:lnTo>
                          <a:lnTo>
                            <a:pt x="380" y="372"/>
                          </a:lnTo>
                          <a:lnTo>
                            <a:pt x="410" y="346"/>
                          </a:lnTo>
                          <a:lnTo>
                            <a:pt x="426" y="318"/>
                          </a:lnTo>
                          <a:lnTo>
                            <a:pt x="444" y="266"/>
                          </a:lnTo>
                          <a:lnTo>
                            <a:pt x="452" y="204"/>
                          </a:lnTo>
                          <a:lnTo>
                            <a:pt x="442" y="116"/>
                          </a:lnTo>
                          <a:lnTo>
                            <a:pt x="412" y="54"/>
                          </a:lnTo>
                          <a:lnTo>
                            <a:pt x="386" y="26"/>
                          </a:lnTo>
                          <a:lnTo>
                            <a:pt x="358" y="8"/>
                          </a:lnTo>
                          <a:lnTo>
                            <a:pt x="322" y="0"/>
                          </a:lnTo>
                          <a:lnTo>
                            <a:pt x="294" y="4"/>
                          </a:lnTo>
                          <a:lnTo>
                            <a:pt x="260" y="18"/>
                          </a:lnTo>
                          <a:lnTo>
                            <a:pt x="228" y="46"/>
                          </a:lnTo>
                          <a:lnTo>
                            <a:pt x="210" y="76"/>
                          </a:lnTo>
                          <a:lnTo>
                            <a:pt x="192" y="118"/>
                          </a:lnTo>
                          <a:lnTo>
                            <a:pt x="182" y="156"/>
                          </a:lnTo>
                          <a:lnTo>
                            <a:pt x="180" y="192"/>
                          </a:lnTo>
                          <a:lnTo>
                            <a:pt x="182" y="232"/>
                          </a:lnTo>
                          <a:lnTo>
                            <a:pt x="192" y="286"/>
                          </a:lnTo>
                          <a:lnTo>
                            <a:pt x="204" y="310"/>
                          </a:lnTo>
                          <a:lnTo>
                            <a:pt x="220" y="340"/>
                          </a:lnTo>
                          <a:lnTo>
                            <a:pt x="248" y="368"/>
                          </a:lnTo>
                          <a:lnTo>
                            <a:pt x="210" y="374"/>
                          </a:lnTo>
                          <a:lnTo>
                            <a:pt x="172" y="382"/>
                          </a:lnTo>
                          <a:lnTo>
                            <a:pt x="128" y="394"/>
                          </a:lnTo>
                          <a:lnTo>
                            <a:pt x="82" y="410"/>
                          </a:lnTo>
                          <a:lnTo>
                            <a:pt x="42" y="434"/>
                          </a:lnTo>
                          <a:lnTo>
                            <a:pt x="14" y="460"/>
                          </a:lnTo>
                          <a:lnTo>
                            <a:pt x="0" y="498"/>
                          </a:lnTo>
                          <a:lnTo>
                            <a:pt x="0" y="746"/>
                          </a:lnTo>
                          <a:close/>
                        </a:path>
                      </a:pathLst>
                    </a:custGeom>
                    <a:solidFill>
                      <a:srgbClr val="969696"/>
                    </a:solidFill>
                    <a:ln w="635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2800"/>
                    </a:p>
                  </p:txBody>
                </p:sp>
                <p:sp>
                  <p:nvSpPr>
                    <p:cNvPr id="1357" name="Line 6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01" y="1541"/>
                      <a:ext cx="0" cy="4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 sz="2800"/>
                    </a:p>
                  </p:txBody>
                </p:sp>
                <p:sp>
                  <p:nvSpPr>
                    <p:cNvPr id="1358" name="Line 6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95" y="1541"/>
                      <a:ext cx="0" cy="43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 sz="2800"/>
                    </a:p>
                  </p:txBody>
                </p:sp>
              </p:grpSp>
            </p:grpSp>
            <p:sp>
              <p:nvSpPr>
                <p:cNvPr id="1353" name="Freeform 658"/>
                <p:cNvSpPr>
                  <a:spLocks/>
                </p:cNvSpPr>
                <p:nvPr/>
              </p:nvSpPr>
              <p:spPr bwMode="auto">
                <a:xfrm>
                  <a:off x="4635" y="514"/>
                  <a:ext cx="66" cy="37"/>
                </a:xfrm>
                <a:custGeom>
                  <a:avLst/>
                  <a:gdLst>
                    <a:gd name="T0" fmla="*/ 0 w 66"/>
                    <a:gd name="T1" fmla="*/ 24 h 37"/>
                    <a:gd name="T2" fmla="*/ 0 w 66"/>
                    <a:gd name="T3" fmla="*/ 37 h 37"/>
                    <a:gd name="T4" fmla="*/ 66 w 66"/>
                    <a:gd name="T5" fmla="*/ 37 h 37"/>
                    <a:gd name="T6" fmla="*/ 66 w 66"/>
                    <a:gd name="T7" fmla="*/ 22 h 37"/>
                    <a:gd name="T8" fmla="*/ 51 w 66"/>
                    <a:gd name="T9" fmla="*/ 0 h 37"/>
                    <a:gd name="T10" fmla="*/ 11 w 66"/>
                    <a:gd name="T11" fmla="*/ 1 h 37"/>
                    <a:gd name="T12" fmla="*/ 0 w 66"/>
                    <a:gd name="T13" fmla="*/ 24 h 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6"/>
                    <a:gd name="T22" fmla="*/ 0 h 37"/>
                    <a:gd name="T23" fmla="*/ 66 w 66"/>
                    <a:gd name="T24" fmla="*/ 37 h 3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6" h="37">
                      <a:moveTo>
                        <a:pt x="0" y="24"/>
                      </a:moveTo>
                      <a:lnTo>
                        <a:pt x="0" y="37"/>
                      </a:lnTo>
                      <a:lnTo>
                        <a:pt x="66" y="37"/>
                      </a:lnTo>
                      <a:lnTo>
                        <a:pt x="66" y="22"/>
                      </a:lnTo>
                      <a:lnTo>
                        <a:pt x="51" y="0"/>
                      </a:lnTo>
                      <a:lnTo>
                        <a:pt x="11" y="1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6350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sp>
            <p:nvSpPr>
              <p:cNvPr id="1278" name="TextBox 1277"/>
              <p:cNvSpPr txBox="1"/>
              <p:nvPr/>
            </p:nvSpPr>
            <p:spPr>
              <a:xfrm>
                <a:off x="5067286" y="4140196"/>
                <a:ext cx="495314" cy="733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700" b="1" dirty="0" smtClean="0">
                    <a:latin typeface="Arial" pitchFamily="34" charset="0"/>
                    <a:cs typeface="Arial" pitchFamily="34" charset="0"/>
                  </a:rPr>
                  <a:t>Student Thesis</a:t>
                </a:r>
                <a:endParaRPr lang="en-US" sz="700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279" name="Straight Connector 1278"/>
              <p:cNvCxnSpPr/>
              <p:nvPr/>
            </p:nvCxnSpPr>
            <p:spPr>
              <a:xfrm>
                <a:off x="4267200" y="4673600"/>
                <a:ext cx="16764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80" name="Group 3095"/>
              <p:cNvGrpSpPr/>
              <p:nvPr/>
            </p:nvGrpSpPr>
            <p:grpSpPr>
              <a:xfrm>
                <a:off x="5105400" y="4445000"/>
                <a:ext cx="337457" cy="279400"/>
                <a:chOff x="5410200" y="5257800"/>
                <a:chExt cx="337457" cy="279400"/>
              </a:xfrm>
            </p:grpSpPr>
            <p:grpSp>
              <p:nvGrpSpPr>
                <p:cNvPr id="1309" name="Group 1252"/>
                <p:cNvGrpSpPr/>
                <p:nvPr/>
              </p:nvGrpSpPr>
              <p:grpSpPr>
                <a:xfrm>
                  <a:off x="5486400" y="5257800"/>
                  <a:ext cx="108857" cy="152400"/>
                  <a:chOff x="1143000" y="5105399"/>
                  <a:chExt cx="457200" cy="640081"/>
                </a:xfrm>
              </p:grpSpPr>
              <p:sp>
                <p:nvSpPr>
                  <p:cNvPr id="1345" name="Folded Corner 507"/>
                  <p:cNvSpPr/>
                  <p:nvPr/>
                </p:nvSpPr>
                <p:spPr>
                  <a:xfrm>
                    <a:off x="1143000" y="5105399"/>
                    <a:ext cx="457200" cy="640081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cxnSp>
                <p:nvCxnSpPr>
                  <p:cNvPr id="1346" name="Straight Connector 1345"/>
                  <p:cNvCxnSpPr/>
                  <p:nvPr/>
                </p:nvCxnSpPr>
                <p:spPr>
                  <a:xfrm>
                    <a:off x="1219200" y="5181600"/>
                    <a:ext cx="304800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7" name="Rectangle 1346"/>
                  <p:cNvSpPr/>
                  <p:nvPr/>
                </p:nvSpPr>
                <p:spPr>
                  <a:xfrm>
                    <a:off x="1219200" y="5257800"/>
                    <a:ext cx="304800" cy="762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1348" name="Rectangle 1347"/>
                  <p:cNvSpPr/>
                  <p:nvPr/>
                </p:nvSpPr>
                <p:spPr>
                  <a:xfrm>
                    <a:off x="1219200" y="5362574"/>
                    <a:ext cx="137160" cy="27622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1349" name="Rectangle 511"/>
                  <p:cNvSpPr/>
                  <p:nvPr/>
                </p:nvSpPr>
                <p:spPr>
                  <a:xfrm>
                    <a:off x="1383030" y="5362574"/>
                    <a:ext cx="140970" cy="27622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cxnSp>
                <p:nvCxnSpPr>
                  <p:cNvPr id="1350" name="Straight Connector 1349"/>
                  <p:cNvCxnSpPr/>
                  <p:nvPr/>
                </p:nvCxnSpPr>
                <p:spPr>
                  <a:xfrm>
                    <a:off x="1219200" y="5194935"/>
                    <a:ext cx="304800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10" name="Group 1259"/>
                <p:cNvGrpSpPr/>
                <p:nvPr/>
              </p:nvGrpSpPr>
              <p:grpSpPr>
                <a:xfrm>
                  <a:off x="5562600" y="5283200"/>
                  <a:ext cx="108857" cy="152400"/>
                  <a:chOff x="1143000" y="5105399"/>
                  <a:chExt cx="457200" cy="640081"/>
                </a:xfrm>
              </p:grpSpPr>
              <p:sp>
                <p:nvSpPr>
                  <p:cNvPr id="1339" name="Folded Corner 501"/>
                  <p:cNvSpPr/>
                  <p:nvPr/>
                </p:nvSpPr>
                <p:spPr>
                  <a:xfrm>
                    <a:off x="1143000" y="5105399"/>
                    <a:ext cx="457200" cy="640081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cxnSp>
                <p:nvCxnSpPr>
                  <p:cNvPr id="1340" name="Straight Connector 1339"/>
                  <p:cNvCxnSpPr/>
                  <p:nvPr/>
                </p:nvCxnSpPr>
                <p:spPr>
                  <a:xfrm>
                    <a:off x="1219200" y="5181600"/>
                    <a:ext cx="304800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1" name="Rectangle 1340"/>
                  <p:cNvSpPr/>
                  <p:nvPr/>
                </p:nvSpPr>
                <p:spPr>
                  <a:xfrm>
                    <a:off x="1219200" y="5257800"/>
                    <a:ext cx="304800" cy="762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1342" name="Rectangle 1341"/>
                  <p:cNvSpPr/>
                  <p:nvPr/>
                </p:nvSpPr>
                <p:spPr>
                  <a:xfrm>
                    <a:off x="1219200" y="5362574"/>
                    <a:ext cx="137160" cy="27622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1343" name="Rectangle 1342"/>
                  <p:cNvSpPr/>
                  <p:nvPr/>
                </p:nvSpPr>
                <p:spPr>
                  <a:xfrm>
                    <a:off x="1383030" y="5362574"/>
                    <a:ext cx="140970" cy="27622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cxnSp>
                <p:nvCxnSpPr>
                  <p:cNvPr id="1344" name="Straight Connector 1343"/>
                  <p:cNvCxnSpPr/>
                  <p:nvPr/>
                </p:nvCxnSpPr>
                <p:spPr>
                  <a:xfrm>
                    <a:off x="1219200" y="5194935"/>
                    <a:ext cx="304800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11" name="Group 1266"/>
                <p:cNvGrpSpPr/>
                <p:nvPr/>
              </p:nvGrpSpPr>
              <p:grpSpPr>
                <a:xfrm>
                  <a:off x="5638800" y="5308600"/>
                  <a:ext cx="108857" cy="152400"/>
                  <a:chOff x="1143000" y="5105399"/>
                  <a:chExt cx="457200" cy="640081"/>
                </a:xfrm>
              </p:grpSpPr>
              <p:sp>
                <p:nvSpPr>
                  <p:cNvPr id="1333" name="Folded Corner 495"/>
                  <p:cNvSpPr/>
                  <p:nvPr/>
                </p:nvSpPr>
                <p:spPr>
                  <a:xfrm>
                    <a:off x="1143000" y="5105399"/>
                    <a:ext cx="457200" cy="640081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cxnSp>
                <p:nvCxnSpPr>
                  <p:cNvPr id="1334" name="Straight Connector 496"/>
                  <p:cNvCxnSpPr/>
                  <p:nvPr/>
                </p:nvCxnSpPr>
                <p:spPr>
                  <a:xfrm>
                    <a:off x="1219200" y="5181600"/>
                    <a:ext cx="304800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35" name="Rectangle 1334"/>
                  <p:cNvSpPr/>
                  <p:nvPr/>
                </p:nvSpPr>
                <p:spPr>
                  <a:xfrm>
                    <a:off x="1219200" y="5257800"/>
                    <a:ext cx="304800" cy="762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1336" name="Rectangle 1335"/>
                  <p:cNvSpPr/>
                  <p:nvPr/>
                </p:nvSpPr>
                <p:spPr>
                  <a:xfrm>
                    <a:off x="1219200" y="5362574"/>
                    <a:ext cx="137160" cy="27622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1337" name="Rectangle 499"/>
                  <p:cNvSpPr/>
                  <p:nvPr/>
                </p:nvSpPr>
                <p:spPr>
                  <a:xfrm>
                    <a:off x="1383030" y="5362574"/>
                    <a:ext cx="140970" cy="27622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cxnSp>
                <p:nvCxnSpPr>
                  <p:cNvPr id="1338" name="Straight Connector 500"/>
                  <p:cNvCxnSpPr/>
                  <p:nvPr/>
                </p:nvCxnSpPr>
                <p:spPr>
                  <a:xfrm>
                    <a:off x="1219200" y="5194935"/>
                    <a:ext cx="304800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12" name="Group 1252"/>
                <p:cNvGrpSpPr/>
                <p:nvPr/>
              </p:nvGrpSpPr>
              <p:grpSpPr>
                <a:xfrm>
                  <a:off x="5410200" y="5334000"/>
                  <a:ext cx="108857" cy="152400"/>
                  <a:chOff x="1143000" y="5105399"/>
                  <a:chExt cx="457200" cy="640081"/>
                </a:xfrm>
              </p:grpSpPr>
              <p:sp>
                <p:nvSpPr>
                  <p:cNvPr id="1327" name="Folded Corner 1326"/>
                  <p:cNvSpPr/>
                  <p:nvPr/>
                </p:nvSpPr>
                <p:spPr>
                  <a:xfrm>
                    <a:off x="1143000" y="5105399"/>
                    <a:ext cx="457200" cy="640081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cxnSp>
                <p:nvCxnSpPr>
                  <p:cNvPr id="1328" name="Straight Connector 1327"/>
                  <p:cNvCxnSpPr/>
                  <p:nvPr/>
                </p:nvCxnSpPr>
                <p:spPr>
                  <a:xfrm>
                    <a:off x="1219200" y="5181600"/>
                    <a:ext cx="304800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29" name="Rectangle 1328"/>
                  <p:cNvSpPr/>
                  <p:nvPr/>
                </p:nvSpPr>
                <p:spPr>
                  <a:xfrm>
                    <a:off x="1219200" y="5257800"/>
                    <a:ext cx="304800" cy="762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1330" name="Rectangle 1329"/>
                  <p:cNvSpPr/>
                  <p:nvPr/>
                </p:nvSpPr>
                <p:spPr>
                  <a:xfrm>
                    <a:off x="1219200" y="5362574"/>
                    <a:ext cx="137160" cy="27622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1331" name="Rectangle 1330"/>
                  <p:cNvSpPr/>
                  <p:nvPr/>
                </p:nvSpPr>
                <p:spPr>
                  <a:xfrm>
                    <a:off x="1383030" y="5362574"/>
                    <a:ext cx="140970" cy="27622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cxnSp>
                <p:nvCxnSpPr>
                  <p:cNvPr id="1332" name="Straight Connector 1331"/>
                  <p:cNvCxnSpPr/>
                  <p:nvPr/>
                </p:nvCxnSpPr>
                <p:spPr>
                  <a:xfrm>
                    <a:off x="1219200" y="5194935"/>
                    <a:ext cx="304800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13" name="Group 1259"/>
                <p:cNvGrpSpPr/>
                <p:nvPr/>
              </p:nvGrpSpPr>
              <p:grpSpPr>
                <a:xfrm>
                  <a:off x="5486400" y="5359400"/>
                  <a:ext cx="108857" cy="152400"/>
                  <a:chOff x="1143000" y="5105399"/>
                  <a:chExt cx="457200" cy="640081"/>
                </a:xfrm>
              </p:grpSpPr>
              <p:sp>
                <p:nvSpPr>
                  <p:cNvPr id="1321" name="Folded Corner 1320"/>
                  <p:cNvSpPr/>
                  <p:nvPr/>
                </p:nvSpPr>
                <p:spPr>
                  <a:xfrm>
                    <a:off x="1143000" y="5105399"/>
                    <a:ext cx="457200" cy="640081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cxnSp>
                <p:nvCxnSpPr>
                  <p:cNvPr id="1322" name="Straight Connector 1321"/>
                  <p:cNvCxnSpPr/>
                  <p:nvPr/>
                </p:nvCxnSpPr>
                <p:spPr>
                  <a:xfrm>
                    <a:off x="1219200" y="5181600"/>
                    <a:ext cx="304800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23" name="Rectangle 1322"/>
                  <p:cNvSpPr/>
                  <p:nvPr/>
                </p:nvSpPr>
                <p:spPr>
                  <a:xfrm>
                    <a:off x="1219200" y="5257800"/>
                    <a:ext cx="304800" cy="762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1324" name="Rectangle 1323"/>
                  <p:cNvSpPr/>
                  <p:nvPr/>
                </p:nvSpPr>
                <p:spPr>
                  <a:xfrm>
                    <a:off x="1219200" y="5362574"/>
                    <a:ext cx="137160" cy="27622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1325" name="Rectangle 1324"/>
                  <p:cNvSpPr/>
                  <p:nvPr/>
                </p:nvSpPr>
                <p:spPr>
                  <a:xfrm>
                    <a:off x="1383030" y="5362574"/>
                    <a:ext cx="140970" cy="27622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cxnSp>
                <p:nvCxnSpPr>
                  <p:cNvPr id="1326" name="Straight Connector 1325"/>
                  <p:cNvCxnSpPr/>
                  <p:nvPr/>
                </p:nvCxnSpPr>
                <p:spPr>
                  <a:xfrm>
                    <a:off x="1219200" y="5194935"/>
                    <a:ext cx="304800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14" name="Group 1266"/>
                <p:cNvGrpSpPr/>
                <p:nvPr/>
              </p:nvGrpSpPr>
              <p:grpSpPr>
                <a:xfrm>
                  <a:off x="5562600" y="5384800"/>
                  <a:ext cx="108857" cy="152400"/>
                  <a:chOff x="1143000" y="5105399"/>
                  <a:chExt cx="457200" cy="640081"/>
                </a:xfrm>
              </p:grpSpPr>
              <p:sp>
                <p:nvSpPr>
                  <p:cNvPr id="1315" name="Folded Corner 1314"/>
                  <p:cNvSpPr/>
                  <p:nvPr/>
                </p:nvSpPr>
                <p:spPr>
                  <a:xfrm>
                    <a:off x="1143000" y="5105399"/>
                    <a:ext cx="457200" cy="640081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cxnSp>
                <p:nvCxnSpPr>
                  <p:cNvPr id="1316" name="Straight Connector 1315"/>
                  <p:cNvCxnSpPr/>
                  <p:nvPr/>
                </p:nvCxnSpPr>
                <p:spPr>
                  <a:xfrm>
                    <a:off x="1219200" y="5181600"/>
                    <a:ext cx="304800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17" name="Rectangle 1316"/>
                  <p:cNvSpPr/>
                  <p:nvPr/>
                </p:nvSpPr>
                <p:spPr>
                  <a:xfrm>
                    <a:off x="1219200" y="5257800"/>
                    <a:ext cx="304800" cy="762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1318" name="Rectangle 1317"/>
                  <p:cNvSpPr/>
                  <p:nvPr/>
                </p:nvSpPr>
                <p:spPr>
                  <a:xfrm>
                    <a:off x="1219200" y="5362574"/>
                    <a:ext cx="137160" cy="27622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1319" name="Rectangle 1318"/>
                  <p:cNvSpPr/>
                  <p:nvPr/>
                </p:nvSpPr>
                <p:spPr>
                  <a:xfrm>
                    <a:off x="1383030" y="5362574"/>
                    <a:ext cx="140970" cy="27622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cxnSp>
                <p:nvCxnSpPr>
                  <p:cNvPr id="1320" name="Straight Connector 1319"/>
                  <p:cNvCxnSpPr/>
                  <p:nvPr/>
                </p:nvCxnSpPr>
                <p:spPr>
                  <a:xfrm>
                    <a:off x="1219200" y="5194935"/>
                    <a:ext cx="304800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281" name="Group 1176"/>
              <p:cNvGrpSpPr/>
              <p:nvPr/>
            </p:nvGrpSpPr>
            <p:grpSpPr>
              <a:xfrm>
                <a:off x="5148943" y="3835400"/>
                <a:ext cx="108857" cy="152400"/>
                <a:chOff x="1143000" y="5105399"/>
                <a:chExt cx="457200" cy="640081"/>
              </a:xfrm>
            </p:grpSpPr>
            <p:sp>
              <p:nvSpPr>
                <p:cNvPr id="1303" name="Folded Corner 1302"/>
                <p:cNvSpPr/>
                <p:nvPr/>
              </p:nvSpPr>
              <p:spPr>
                <a:xfrm>
                  <a:off x="1143000" y="5105399"/>
                  <a:ext cx="457200" cy="640081"/>
                </a:xfrm>
                <a:prstGeom prst="foldedCorner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cxnSp>
              <p:nvCxnSpPr>
                <p:cNvPr id="1304" name="Straight Connector 1303"/>
                <p:cNvCxnSpPr/>
                <p:nvPr/>
              </p:nvCxnSpPr>
              <p:spPr>
                <a:xfrm>
                  <a:off x="1219200" y="5181600"/>
                  <a:ext cx="30480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05" name="Rectangle 1304"/>
                <p:cNvSpPr/>
                <p:nvPr/>
              </p:nvSpPr>
              <p:spPr>
                <a:xfrm>
                  <a:off x="1219200" y="5257800"/>
                  <a:ext cx="304800" cy="762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306" name="Rectangle 1305"/>
                <p:cNvSpPr/>
                <p:nvPr/>
              </p:nvSpPr>
              <p:spPr>
                <a:xfrm>
                  <a:off x="1219200" y="5362574"/>
                  <a:ext cx="137160" cy="2762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307" name="Rectangle 469"/>
                <p:cNvSpPr/>
                <p:nvPr/>
              </p:nvSpPr>
              <p:spPr>
                <a:xfrm>
                  <a:off x="1383030" y="5362574"/>
                  <a:ext cx="140970" cy="2762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cxnSp>
              <p:nvCxnSpPr>
                <p:cNvPr id="1308" name="Straight Connector 1307"/>
                <p:cNvCxnSpPr/>
                <p:nvPr/>
              </p:nvCxnSpPr>
              <p:spPr>
                <a:xfrm>
                  <a:off x="1219200" y="5194935"/>
                  <a:ext cx="30480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2" name="Group 1176"/>
              <p:cNvGrpSpPr/>
              <p:nvPr/>
            </p:nvGrpSpPr>
            <p:grpSpPr>
              <a:xfrm>
                <a:off x="5225143" y="3911600"/>
                <a:ext cx="108857" cy="152400"/>
                <a:chOff x="1143000" y="5105399"/>
                <a:chExt cx="457200" cy="640081"/>
              </a:xfrm>
            </p:grpSpPr>
            <p:sp>
              <p:nvSpPr>
                <p:cNvPr id="1297" name="Folded Corner 1296"/>
                <p:cNvSpPr/>
                <p:nvPr/>
              </p:nvSpPr>
              <p:spPr>
                <a:xfrm>
                  <a:off x="1143000" y="5105399"/>
                  <a:ext cx="457200" cy="640081"/>
                </a:xfrm>
                <a:prstGeom prst="foldedCorner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cxnSp>
              <p:nvCxnSpPr>
                <p:cNvPr id="1298" name="Straight Connector 1297"/>
                <p:cNvCxnSpPr/>
                <p:nvPr/>
              </p:nvCxnSpPr>
              <p:spPr>
                <a:xfrm>
                  <a:off x="1219200" y="5181600"/>
                  <a:ext cx="30480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9" name="Rectangle 1298"/>
                <p:cNvSpPr/>
                <p:nvPr/>
              </p:nvSpPr>
              <p:spPr>
                <a:xfrm>
                  <a:off x="1219200" y="5257800"/>
                  <a:ext cx="304800" cy="762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300" name="Rectangle 1299"/>
                <p:cNvSpPr/>
                <p:nvPr/>
              </p:nvSpPr>
              <p:spPr>
                <a:xfrm>
                  <a:off x="1219200" y="5362574"/>
                  <a:ext cx="137160" cy="2762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301" name="Rectangle 1300"/>
                <p:cNvSpPr/>
                <p:nvPr/>
              </p:nvSpPr>
              <p:spPr>
                <a:xfrm>
                  <a:off x="1383030" y="5362574"/>
                  <a:ext cx="140970" cy="2762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cxnSp>
              <p:nvCxnSpPr>
                <p:cNvPr id="1302" name="Straight Connector 1301"/>
                <p:cNvCxnSpPr/>
                <p:nvPr/>
              </p:nvCxnSpPr>
              <p:spPr>
                <a:xfrm>
                  <a:off x="1219200" y="5194935"/>
                  <a:ext cx="30480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83" name="TextBox 1282"/>
              <p:cNvSpPr txBox="1"/>
              <p:nvPr/>
            </p:nvSpPr>
            <p:spPr>
              <a:xfrm>
                <a:off x="5334000" y="3835400"/>
                <a:ext cx="457200" cy="1467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700" b="1" dirty="0" smtClean="0">
                    <a:latin typeface="Arial" pitchFamily="34" charset="0"/>
                    <a:cs typeface="Arial" pitchFamily="34" charset="0"/>
                  </a:rPr>
                  <a:t>Submitted Pubs</a:t>
                </a:r>
                <a:endParaRPr lang="en-US" sz="700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284" name="Straight Connector 1283"/>
              <p:cNvCxnSpPr/>
              <p:nvPr/>
            </p:nvCxnSpPr>
            <p:spPr>
              <a:xfrm>
                <a:off x="4267200" y="4064000"/>
                <a:ext cx="10668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5" name="Can 1284"/>
              <p:cNvSpPr/>
              <p:nvPr/>
            </p:nvSpPr>
            <p:spPr>
              <a:xfrm>
                <a:off x="4257541" y="3835400"/>
                <a:ext cx="85859" cy="228600"/>
              </a:xfrm>
              <a:prstGeom prst="can">
                <a:avLst/>
              </a:prstGeom>
              <a:gradFill>
                <a:gsLst>
                  <a:gs pos="0">
                    <a:srgbClr val="FFCC00"/>
                  </a:gs>
                  <a:gs pos="50000">
                    <a:schemeClr val="bg1"/>
                  </a:gs>
                  <a:gs pos="100000">
                    <a:srgbClr val="FFCC00"/>
                  </a:gs>
                </a:gsLst>
                <a:lin ang="0" scaled="0"/>
              </a:gra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cxnSp>
            <p:nvCxnSpPr>
              <p:cNvPr id="1286" name="Straight Connector 1285"/>
              <p:cNvCxnSpPr/>
              <p:nvPr/>
            </p:nvCxnSpPr>
            <p:spPr>
              <a:xfrm>
                <a:off x="2971800" y="3759200"/>
                <a:ext cx="1155384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7" name="TextBox 1286"/>
              <p:cNvSpPr txBox="1"/>
              <p:nvPr/>
            </p:nvSpPr>
            <p:spPr>
              <a:xfrm>
                <a:off x="4975860" y="3835400"/>
                <a:ext cx="180339" cy="733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700" b="1" dirty="0" smtClean="0">
                    <a:latin typeface="Arial" pitchFamily="34" charset="0"/>
                    <a:cs typeface="Arial" pitchFamily="34" charset="0"/>
                  </a:rPr>
                  <a:t>Prov.</a:t>
                </a:r>
                <a:endParaRPr lang="en-US" sz="700" b="1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288" name="Group 2096"/>
              <p:cNvGrpSpPr/>
              <p:nvPr/>
            </p:nvGrpSpPr>
            <p:grpSpPr>
              <a:xfrm>
                <a:off x="4844034" y="3835400"/>
                <a:ext cx="108966" cy="152400"/>
                <a:chOff x="762000" y="8229600"/>
                <a:chExt cx="544830" cy="762000"/>
              </a:xfrm>
            </p:grpSpPr>
            <p:sp>
              <p:nvSpPr>
                <p:cNvPr id="1290" name="Folded Corner 1289"/>
                <p:cNvSpPr/>
                <p:nvPr/>
              </p:nvSpPr>
              <p:spPr>
                <a:xfrm>
                  <a:off x="762000" y="8229600"/>
                  <a:ext cx="544830" cy="762000"/>
                </a:xfrm>
                <a:prstGeom prst="foldedCorner">
                  <a:avLst/>
                </a:prstGeom>
                <a:solidFill>
                  <a:srgbClr val="C6ECD9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291" name="Rectangle 1290"/>
                <p:cNvSpPr/>
                <p:nvPr/>
              </p:nvSpPr>
              <p:spPr>
                <a:xfrm>
                  <a:off x="838200" y="8416290"/>
                  <a:ext cx="381000" cy="49911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grpSp>
              <p:nvGrpSpPr>
                <p:cNvPr id="1292" name="Group 2641"/>
                <p:cNvGrpSpPr/>
                <p:nvPr/>
              </p:nvGrpSpPr>
              <p:grpSpPr>
                <a:xfrm>
                  <a:off x="838200" y="8320315"/>
                  <a:ext cx="381000" cy="61685"/>
                  <a:chOff x="852714" y="8320315"/>
                  <a:chExt cx="362857" cy="61685"/>
                </a:xfrm>
              </p:grpSpPr>
              <p:cxnSp>
                <p:nvCxnSpPr>
                  <p:cNvPr id="1293" name="Straight Connector 1292"/>
                  <p:cNvCxnSpPr/>
                  <p:nvPr/>
                </p:nvCxnSpPr>
                <p:spPr>
                  <a:xfrm>
                    <a:off x="852714" y="8320315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4" name="Straight Connector 1293"/>
                  <p:cNvCxnSpPr/>
                  <p:nvPr/>
                </p:nvCxnSpPr>
                <p:spPr>
                  <a:xfrm>
                    <a:off x="852714" y="8340877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5" name="Straight Connector 1294"/>
                  <p:cNvCxnSpPr/>
                  <p:nvPr/>
                </p:nvCxnSpPr>
                <p:spPr>
                  <a:xfrm>
                    <a:off x="852714" y="8382000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6" name="Straight Connector 1295"/>
                  <p:cNvCxnSpPr/>
                  <p:nvPr/>
                </p:nvCxnSpPr>
                <p:spPr>
                  <a:xfrm>
                    <a:off x="852714" y="8361439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289" name="TextBox 1288"/>
              <p:cNvSpPr txBox="1"/>
              <p:nvPr/>
            </p:nvSpPr>
            <p:spPr>
              <a:xfrm>
                <a:off x="5486400" y="4445000"/>
                <a:ext cx="457200" cy="733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700" b="1" dirty="0" smtClean="0">
                    <a:latin typeface="Arial" pitchFamily="34" charset="0"/>
                    <a:cs typeface="Arial" pitchFamily="34" charset="0"/>
                  </a:rPr>
                  <a:t>Publications</a:t>
                </a:r>
                <a:endParaRPr lang="en-US" sz="7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92" name="TextBox 891"/>
            <p:cNvSpPr txBox="1"/>
            <p:nvPr/>
          </p:nvSpPr>
          <p:spPr>
            <a:xfrm>
              <a:off x="1527344" y="3398664"/>
              <a:ext cx="969817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Phase 2</a:t>
              </a:r>
              <a:endPara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94" name="TextBox 893"/>
          <p:cNvSpPr txBox="1"/>
          <p:nvPr/>
        </p:nvSpPr>
        <p:spPr>
          <a:xfrm>
            <a:off x="1419746" y="1226852"/>
            <a:ext cx="50327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FY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07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5" name="TextBox 894"/>
          <p:cNvSpPr txBox="1"/>
          <p:nvPr/>
        </p:nvSpPr>
        <p:spPr>
          <a:xfrm>
            <a:off x="2729647" y="1126268"/>
            <a:ext cx="54181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FY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08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6" name="TextBox 7"/>
          <p:cNvSpPr txBox="1"/>
          <p:nvPr/>
        </p:nvSpPr>
        <p:spPr>
          <a:xfrm>
            <a:off x="4072238" y="1126268"/>
            <a:ext cx="54181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FY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09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7" name="TextBox 896"/>
          <p:cNvSpPr txBox="1"/>
          <p:nvPr/>
        </p:nvSpPr>
        <p:spPr>
          <a:xfrm>
            <a:off x="5401403" y="1126268"/>
            <a:ext cx="54181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FY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8" name="TextBox 9"/>
          <p:cNvSpPr txBox="1"/>
          <p:nvPr/>
        </p:nvSpPr>
        <p:spPr>
          <a:xfrm>
            <a:off x="6709392" y="1126268"/>
            <a:ext cx="5304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FY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2" name="5-Point Star 901"/>
          <p:cNvSpPr/>
          <p:nvPr/>
        </p:nvSpPr>
        <p:spPr bwMode="auto">
          <a:xfrm>
            <a:off x="7924800" y="5867400"/>
            <a:ext cx="223765" cy="223765"/>
          </a:xfrm>
          <a:prstGeom prst="star5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</p:spPr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03" name="TextBox 902"/>
          <p:cNvSpPr txBox="1"/>
          <p:nvPr/>
        </p:nvSpPr>
        <p:spPr>
          <a:xfrm>
            <a:off x="8200777" y="5867400"/>
            <a:ext cx="76623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i="1" dirty="0" smtClean="0">
                <a:solidFill>
                  <a:srgbClr val="000066"/>
                </a:solidFill>
              </a:rPr>
              <a:t>Key </a:t>
            </a:r>
          </a:p>
          <a:p>
            <a:r>
              <a:rPr lang="en-US" sz="1400" b="1" i="1" dirty="0" smtClean="0">
                <a:solidFill>
                  <a:srgbClr val="000066"/>
                </a:solidFill>
              </a:rPr>
              <a:t>Prospect</a:t>
            </a:r>
            <a:endParaRPr lang="en-US" sz="1400" b="1" i="1" dirty="0">
              <a:solidFill>
                <a:srgbClr val="000066"/>
              </a:solidFill>
            </a:endParaRPr>
          </a:p>
        </p:txBody>
      </p:sp>
      <p:grpSp>
        <p:nvGrpSpPr>
          <p:cNvPr id="633" name="Group 632"/>
          <p:cNvGrpSpPr/>
          <p:nvPr/>
        </p:nvGrpSpPr>
        <p:grpSpPr>
          <a:xfrm>
            <a:off x="2886263" y="4898576"/>
            <a:ext cx="5267136" cy="1502224"/>
            <a:chOff x="2886263" y="4898576"/>
            <a:chExt cx="5267136" cy="1502224"/>
          </a:xfrm>
        </p:grpSpPr>
        <p:grpSp>
          <p:nvGrpSpPr>
            <p:cNvPr id="787" name="Group 789"/>
            <p:cNvGrpSpPr/>
            <p:nvPr/>
          </p:nvGrpSpPr>
          <p:grpSpPr>
            <a:xfrm>
              <a:off x="5528980" y="4925926"/>
              <a:ext cx="475500" cy="453124"/>
              <a:chOff x="3030856" y="1139190"/>
              <a:chExt cx="323849" cy="308610"/>
            </a:xfrm>
          </p:grpSpPr>
          <p:sp>
            <p:nvSpPr>
              <p:cNvPr id="1221" name="Freeform 1220"/>
              <p:cNvSpPr/>
              <p:nvPr/>
            </p:nvSpPr>
            <p:spPr>
              <a:xfrm>
                <a:off x="3122295" y="1139190"/>
                <a:ext cx="123825" cy="253365"/>
              </a:xfrm>
              <a:custGeom>
                <a:avLst/>
                <a:gdLst>
                  <a:gd name="connsiteX0" fmla="*/ 0 w 123825"/>
                  <a:gd name="connsiteY0" fmla="*/ 0 h 253365"/>
                  <a:gd name="connsiteX1" fmla="*/ 3810 w 123825"/>
                  <a:gd name="connsiteY1" fmla="*/ 228600 h 253365"/>
                  <a:gd name="connsiteX2" fmla="*/ 68580 w 123825"/>
                  <a:gd name="connsiteY2" fmla="*/ 232410 h 253365"/>
                  <a:gd name="connsiteX3" fmla="*/ 121920 w 123825"/>
                  <a:gd name="connsiteY3" fmla="*/ 253365 h 253365"/>
                  <a:gd name="connsiteX4" fmla="*/ 123825 w 123825"/>
                  <a:gd name="connsiteY4" fmla="*/ 59055 h 253365"/>
                  <a:gd name="connsiteX5" fmla="*/ 87630 w 123825"/>
                  <a:gd name="connsiteY5" fmla="*/ 20955 h 253365"/>
                  <a:gd name="connsiteX6" fmla="*/ 0 w 123825"/>
                  <a:gd name="connsiteY6" fmla="*/ 0 h 25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253365">
                    <a:moveTo>
                      <a:pt x="0" y="0"/>
                    </a:moveTo>
                    <a:lnTo>
                      <a:pt x="3810" y="228600"/>
                    </a:lnTo>
                    <a:lnTo>
                      <a:pt x="68580" y="232410"/>
                    </a:lnTo>
                    <a:lnTo>
                      <a:pt x="121920" y="253365"/>
                    </a:lnTo>
                    <a:lnTo>
                      <a:pt x="123825" y="59055"/>
                    </a:lnTo>
                    <a:lnTo>
                      <a:pt x="87630" y="2095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B19F"/>
                  </a:gs>
                  <a:gs pos="100000">
                    <a:srgbClr val="FF7C5D"/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2" name="Freeform 1221"/>
              <p:cNvSpPr/>
              <p:nvPr/>
            </p:nvSpPr>
            <p:spPr>
              <a:xfrm>
                <a:off x="3200400" y="1205865"/>
                <a:ext cx="40005" cy="220980"/>
              </a:xfrm>
              <a:custGeom>
                <a:avLst/>
                <a:gdLst>
                  <a:gd name="connsiteX0" fmla="*/ 40005 w 40005"/>
                  <a:gd name="connsiteY0" fmla="*/ 0 h 220980"/>
                  <a:gd name="connsiteX1" fmla="*/ 40005 w 40005"/>
                  <a:gd name="connsiteY1" fmla="*/ 190500 h 220980"/>
                  <a:gd name="connsiteX2" fmla="*/ 3810 w 40005"/>
                  <a:gd name="connsiteY2" fmla="*/ 220980 h 220980"/>
                  <a:gd name="connsiteX3" fmla="*/ 0 w 40005"/>
                  <a:gd name="connsiteY3" fmla="*/ 47625 h 220980"/>
                  <a:gd name="connsiteX4" fmla="*/ 40005 w 40005"/>
                  <a:gd name="connsiteY4" fmla="*/ 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" h="220980">
                    <a:moveTo>
                      <a:pt x="40005" y="0"/>
                    </a:moveTo>
                    <a:lnTo>
                      <a:pt x="40005" y="190500"/>
                    </a:lnTo>
                    <a:lnTo>
                      <a:pt x="3810" y="220980"/>
                    </a:lnTo>
                    <a:lnTo>
                      <a:pt x="0" y="47625"/>
                    </a:lnTo>
                    <a:lnTo>
                      <a:pt x="40005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7C5D"/>
                  </a:gs>
                  <a:gs pos="100000">
                    <a:srgbClr val="FF3101"/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3" name="Freeform 1222"/>
              <p:cNvSpPr/>
              <p:nvPr/>
            </p:nvSpPr>
            <p:spPr>
              <a:xfrm>
                <a:off x="3200400" y="1255395"/>
                <a:ext cx="154305" cy="192405"/>
              </a:xfrm>
              <a:custGeom>
                <a:avLst/>
                <a:gdLst>
                  <a:gd name="connsiteX0" fmla="*/ 154305 w 154305"/>
                  <a:gd name="connsiteY0" fmla="*/ 41910 h 192405"/>
                  <a:gd name="connsiteX1" fmla="*/ 154305 w 154305"/>
                  <a:gd name="connsiteY1" fmla="*/ 192405 h 192405"/>
                  <a:gd name="connsiteX2" fmla="*/ 78105 w 154305"/>
                  <a:gd name="connsiteY2" fmla="*/ 192405 h 192405"/>
                  <a:gd name="connsiteX3" fmla="*/ 43815 w 154305"/>
                  <a:gd name="connsiteY3" fmla="*/ 190500 h 192405"/>
                  <a:gd name="connsiteX4" fmla="*/ 15240 w 154305"/>
                  <a:gd name="connsiteY4" fmla="*/ 179070 h 192405"/>
                  <a:gd name="connsiteX5" fmla="*/ 0 w 154305"/>
                  <a:gd name="connsiteY5" fmla="*/ 169545 h 192405"/>
                  <a:gd name="connsiteX6" fmla="*/ 1905 w 154305"/>
                  <a:gd name="connsiteY6" fmla="*/ 0 h 192405"/>
                  <a:gd name="connsiteX7" fmla="*/ 11430 w 154305"/>
                  <a:gd name="connsiteY7" fmla="*/ 17145 h 192405"/>
                  <a:gd name="connsiteX8" fmla="*/ 41910 w 154305"/>
                  <a:gd name="connsiteY8" fmla="*/ 38100 h 192405"/>
                  <a:gd name="connsiteX9" fmla="*/ 87630 w 154305"/>
                  <a:gd name="connsiteY9" fmla="*/ 41910 h 192405"/>
                  <a:gd name="connsiteX10" fmla="*/ 154305 w 154305"/>
                  <a:gd name="connsiteY10" fmla="*/ 41910 h 192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305" h="192405">
                    <a:moveTo>
                      <a:pt x="154305" y="41910"/>
                    </a:moveTo>
                    <a:lnTo>
                      <a:pt x="154305" y="192405"/>
                    </a:lnTo>
                    <a:lnTo>
                      <a:pt x="78105" y="192405"/>
                    </a:lnTo>
                    <a:lnTo>
                      <a:pt x="43815" y="190500"/>
                    </a:lnTo>
                    <a:lnTo>
                      <a:pt x="15240" y="179070"/>
                    </a:lnTo>
                    <a:lnTo>
                      <a:pt x="0" y="169545"/>
                    </a:lnTo>
                    <a:lnTo>
                      <a:pt x="1905" y="0"/>
                    </a:lnTo>
                    <a:lnTo>
                      <a:pt x="11430" y="17145"/>
                    </a:lnTo>
                    <a:lnTo>
                      <a:pt x="41910" y="38100"/>
                    </a:lnTo>
                    <a:lnTo>
                      <a:pt x="87630" y="41910"/>
                    </a:lnTo>
                    <a:lnTo>
                      <a:pt x="154305" y="41910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50000">
                    <a:srgbClr val="FF7C5D"/>
                  </a:gs>
                  <a:gs pos="100000">
                    <a:srgbClr val="FF7C5D"/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4" name="Arc 1223"/>
              <p:cNvSpPr/>
              <p:nvPr/>
            </p:nvSpPr>
            <p:spPr>
              <a:xfrm>
                <a:off x="3030856" y="1143000"/>
                <a:ext cx="211455" cy="114935"/>
              </a:xfrm>
              <a:prstGeom prst="arc">
                <a:avLst>
                  <a:gd name="adj1" fmla="val 16200000"/>
                  <a:gd name="adj2" fmla="val 1362815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5" name="Arc 1224"/>
              <p:cNvSpPr/>
              <p:nvPr/>
            </p:nvSpPr>
            <p:spPr>
              <a:xfrm>
                <a:off x="3030856" y="1370965"/>
                <a:ext cx="247649" cy="45719"/>
              </a:xfrm>
              <a:prstGeom prst="arc">
                <a:avLst>
                  <a:gd name="adj1" fmla="val 16200000"/>
                  <a:gd name="adj2" fmla="val 20083208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26" name="Straight Connector 1225"/>
              <p:cNvCxnSpPr/>
              <p:nvPr/>
            </p:nvCxnSpPr>
            <p:spPr>
              <a:xfrm rot="5400000">
                <a:off x="3195798" y="1246981"/>
                <a:ext cx="93028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1227" name="Arc 1226"/>
              <p:cNvSpPr/>
              <p:nvPr/>
            </p:nvSpPr>
            <p:spPr>
              <a:xfrm rot="10800000">
                <a:off x="3200401" y="1219200"/>
                <a:ext cx="152399" cy="76200"/>
              </a:xfrm>
              <a:prstGeom prst="arc">
                <a:avLst>
                  <a:gd name="adj1" fmla="val 16200000"/>
                  <a:gd name="adj2" fmla="val 1774219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8" name="Arc 1227"/>
              <p:cNvSpPr/>
              <p:nvPr/>
            </p:nvSpPr>
            <p:spPr>
              <a:xfrm rot="10800000">
                <a:off x="3200400" y="1398269"/>
                <a:ext cx="152399" cy="49529"/>
              </a:xfrm>
              <a:prstGeom prst="arc">
                <a:avLst>
                  <a:gd name="adj1" fmla="val 15675288"/>
                  <a:gd name="adj2" fmla="val 90710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29" name="Straight Connector 1228"/>
              <p:cNvCxnSpPr/>
              <p:nvPr/>
            </p:nvCxnSpPr>
            <p:spPr>
              <a:xfrm rot="5400000">
                <a:off x="3116583" y="1337312"/>
                <a:ext cx="16764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893" name="TextBox 892"/>
            <p:cNvSpPr txBox="1"/>
            <p:nvPr/>
          </p:nvSpPr>
          <p:spPr>
            <a:xfrm>
              <a:off x="2886263" y="4898576"/>
              <a:ext cx="969817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Phase 3</a:t>
              </a:r>
              <a:endPara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21" name="Group 1620"/>
            <p:cNvGrpSpPr/>
            <p:nvPr/>
          </p:nvGrpSpPr>
          <p:grpSpPr>
            <a:xfrm>
              <a:off x="3987796" y="4929673"/>
              <a:ext cx="4165603" cy="1471127"/>
              <a:chOff x="3987796" y="4958190"/>
              <a:chExt cx="4165603" cy="1471127"/>
            </a:xfrm>
          </p:grpSpPr>
          <p:sp>
            <p:nvSpPr>
              <p:cNvPr id="782" name="Rectangle 781"/>
              <p:cNvSpPr/>
              <p:nvPr/>
            </p:nvSpPr>
            <p:spPr>
              <a:xfrm flipH="1">
                <a:off x="4323444" y="5853251"/>
                <a:ext cx="1370562" cy="335648"/>
              </a:xfrm>
              <a:prstGeom prst="rect">
                <a:avLst/>
              </a:prstGeom>
              <a:gradFill>
                <a:gsLst>
                  <a:gs pos="0">
                    <a:srgbClr val="FFB19F"/>
                  </a:gs>
                  <a:gs pos="45000">
                    <a:srgbClr val="FFAB97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83" name="Group 789"/>
              <p:cNvGrpSpPr/>
              <p:nvPr/>
            </p:nvGrpSpPr>
            <p:grpSpPr>
              <a:xfrm>
                <a:off x="5528980" y="5847657"/>
                <a:ext cx="475500" cy="453124"/>
                <a:chOff x="3030856" y="1139190"/>
                <a:chExt cx="323849" cy="308610"/>
              </a:xfrm>
            </p:grpSpPr>
            <p:sp>
              <p:nvSpPr>
                <p:cNvPr id="1239" name="Freeform 1238"/>
                <p:cNvSpPr/>
                <p:nvPr/>
              </p:nvSpPr>
              <p:spPr>
                <a:xfrm>
                  <a:off x="3122295" y="1139190"/>
                  <a:ext cx="123825" cy="253365"/>
                </a:xfrm>
                <a:custGeom>
                  <a:avLst/>
                  <a:gdLst>
                    <a:gd name="connsiteX0" fmla="*/ 0 w 123825"/>
                    <a:gd name="connsiteY0" fmla="*/ 0 h 253365"/>
                    <a:gd name="connsiteX1" fmla="*/ 3810 w 123825"/>
                    <a:gd name="connsiteY1" fmla="*/ 228600 h 253365"/>
                    <a:gd name="connsiteX2" fmla="*/ 68580 w 123825"/>
                    <a:gd name="connsiteY2" fmla="*/ 232410 h 253365"/>
                    <a:gd name="connsiteX3" fmla="*/ 121920 w 123825"/>
                    <a:gd name="connsiteY3" fmla="*/ 253365 h 253365"/>
                    <a:gd name="connsiteX4" fmla="*/ 123825 w 123825"/>
                    <a:gd name="connsiteY4" fmla="*/ 59055 h 253365"/>
                    <a:gd name="connsiteX5" fmla="*/ 87630 w 123825"/>
                    <a:gd name="connsiteY5" fmla="*/ 20955 h 253365"/>
                    <a:gd name="connsiteX6" fmla="*/ 0 w 123825"/>
                    <a:gd name="connsiteY6" fmla="*/ 0 h 253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825" h="253365">
                      <a:moveTo>
                        <a:pt x="0" y="0"/>
                      </a:moveTo>
                      <a:lnTo>
                        <a:pt x="3810" y="228600"/>
                      </a:lnTo>
                      <a:lnTo>
                        <a:pt x="68580" y="232410"/>
                      </a:lnTo>
                      <a:lnTo>
                        <a:pt x="121920" y="253365"/>
                      </a:lnTo>
                      <a:lnTo>
                        <a:pt x="123825" y="59055"/>
                      </a:lnTo>
                      <a:lnTo>
                        <a:pt x="87630" y="209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B19F"/>
                    </a:gs>
                    <a:gs pos="100000">
                      <a:srgbClr val="FF7C5D"/>
                    </a:gs>
                  </a:gsLst>
                  <a:lin ang="0" scaled="0"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40" name="Freeform 1239"/>
                <p:cNvSpPr/>
                <p:nvPr/>
              </p:nvSpPr>
              <p:spPr>
                <a:xfrm>
                  <a:off x="3200400" y="1205865"/>
                  <a:ext cx="40005" cy="220980"/>
                </a:xfrm>
                <a:custGeom>
                  <a:avLst/>
                  <a:gdLst>
                    <a:gd name="connsiteX0" fmla="*/ 40005 w 40005"/>
                    <a:gd name="connsiteY0" fmla="*/ 0 h 220980"/>
                    <a:gd name="connsiteX1" fmla="*/ 40005 w 40005"/>
                    <a:gd name="connsiteY1" fmla="*/ 190500 h 220980"/>
                    <a:gd name="connsiteX2" fmla="*/ 3810 w 40005"/>
                    <a:gd name="connsiteY2" fmla="*/ 220980 h 220980"/>
                    <a:gd name="connsiteX3" fmla="*/ 0 w 40005"/>
                    <a:gd name="connsiteY3" fmla="*/ 47625 h 220980"/>
                    <a:gd name="connsiteX4" fmla="*/ 40005 w 40005"/>
                    <a:gd name="connsiteY4" fmla="*/ 0 h 220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005" h="220980">
                      <a:moveTo>
                        <a:pt x="40005" y="0"/>
                      </a:moveTo>
                      <a:lnTo>
                        <a:pt x="40005" y="190500"/>
                      </a:lnTo>
                      <a:lnTo>
                        <a:pt x="3810" y="220980"/>
                      </a:lnTo>
                      <a:lnTo>
                        <a:pt x="0" y="47625"/>
                      </a:lnTo>
                      <a:lnTo>
                        <a:pt x="4000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7C5D"/>
                    </a:gs>
                    <a:gs pos="100000">
                      <a:srgbClr val="FF3101"/>
                    </a:gs>
                  </a:gsLst>
                  <a:lin ang="0" scaled="0"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41" name="Freeform 1240"/>
                <p:cNvSpPr/>
                <p:nvPr/>
              </p:nvSpPr>
              <p:spPr>
                <a:xfrm>
                  <a:off x="3200400" y="1255395"/>
                  <a:ext cx="154305" cy="192405"/>
                </a:xfrm>
                <a:custGeom>
                  <a:avLst/>
                  <a:gdLst>
                    <a:gd name="connsiteX0" fmla="*/ 154305 w 154305"/>
                    <a:gd name="connsiteY0" fmla="*/ 41910 h 192405"/>
                    <a:gd name="connsiteX1" fmla="*/ 154305 w 154305"/>
                    <a:gd name="connsiteY1" fmla="*/ 192405 h 192405"/>
                    <a:gd name="connsiteX2" fmla="*/ 78105 w 154305"/>
                    <a:gd name="connsiteY2" fmla="*/ 192405 h 192405"/>
                    <a:gd name="connsiteX3" fmla="*/ 43815 w 154305"/>
                    <a:gd name="connsiteY3" fmla="*/ 190500 h 192405"/>
                    <a:gd name="connsiteX4" fmla="*/ 15240 w 154305"/>
                    <a:gd name="connsiteY4" fmla="*/ 179070 h 192405"/>
                    <a:gd name="connsiteX5" fmla="*/ 0 w 154305"/>
                    <a:gd name="connsiteY5" fmla="*/ 169545 h 192405"/>
                    <a:gd name="connsiteX6" fmla="*/ 1905 w 154305"/>
                    <a:gd name="connsiteY6" fmla="*/ 0 h 192405"/>
                    <a:gd name="connsiteX7" fmla="*/ 11430 w 154305"/>
                    <a:gd name="connsiteY7" fmla="*/ 17145 h 192405"/>
                    <a:gd name="connsiteX8" fmla="*/ 41910 w 154305"/>
                    <a:gd name="connsiteY8" fmla="*/ 38100 h 192405"/>
                    <a:gd name="connsiteX9" fmla="*/ 87630 w 154305"/>
                    <a:gd name="connsiteY9" fmla="*/ 41910 h 192405"/>
                    <a:gd name="connsiteX10" fmla="*/ 154305 w 154305"/>
                    <a:gd name="connsiteY10" fmla="*/ 41910 h 1924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4305" h="192405">
                      <a:moveTo>
                        <a:pt x="154305" y="41910"/>
                      </a:moveTo>
                      <a:lnTo>
                        <a:pt x="154305" y="192405"/>
                      </a:lnTo>
                      <a:lnTo>
                        <a:pt x="78105" y="192405"/>
                      </a:lnTo>
                      <a:lnTo>
                        <a:pt x="43815" y="190500"/>
                      </a:lnTo>
                      <a:lnTo>
                        <a:pt x="15240" y="179070"/>
                      </a:lnTo>
                      <a:lnTo>
                        <a:pt x="0" y="169545"/>
                      </a:lnTo>
                      <a:lnTo>
                        <a:pt x="1905" y="0"/>
                      </a:lnTo>
                      <a:lnTo>
                        <a:pt x="11430" y="17145"/>
                      </a:lnTo>
                      <a:lnTo>
                        <a:pt x="41910" y="38100"/>
                      </a:lnTo>
                      <a:lnTo>
                        <a:pt x="87630" y="41910"/>
                      </a:lnTo>
                      <a:lnTo>
                        <a:pt x="154305" y="41910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/>
                    </a:gs>
                    <a:gs pos="50000">
                      <a:srgbClr val="FF7C5D"/>
                    </a:gs>
                    <a:gs pos="100000">
                      <a:srgbClr val="FF7C5D"/>
                    </a:gs>
                  </a:gsLst>
                  <a:lin ang="0" scaled="0"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42" name="Arc 1241"/>
                <p:cNvSpPr/>
                <p:nvPr/>
              </p:nvSpPr>
              <p:spPr>
                <a:xfrm>
                  <a:off x="3030856" y="1143000"/>
                  <a:ext cx="211455" cy="114935"/>
                </a:xfrm>
                <a:prstGeom prst="arc">
                  <a:avLst>
                    <a:gd name="adj1" fmla="val 16200000"/>
                    <a:gd name="adj2" fmla="val 1362815"/>
                  </a:avLst>
                </a:prstGeom>
                <a:noFill/>
                <a:ln w="95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43" name="Arc 1242"/>
                <p:cNvSpPr/>
                <p:nvPr/>
              </p:nvSpPr>
              <p:spPr>
                <a:xfrm>
                  <a:off x="3030856" y="1370965"/>
                  <a:ext cx="247649" cy="45719"/>
                </a:xfrm>
                <a:prstGeom prst="arc">
                  <a:avLst>
                    <a:gd name="adj1" fmla="val 16200000"/>
                    <a:gd name="adj2" fmla="val 20083208"/>
                  </a:avLst>
                </a:prstGeom>
                <a:noFill/>
                <a:ln w="95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244" name="Straight Connector 1243"/>
                <p:cNvCxnSpPr/>
                <p:nvPr/>
              </p:nvCxnSpPr>
              <p:spPr>
                <a:xfrm rot="5400000">
                  <a:off x="3195798" y="1246981"/>
                  <a:ext cx="9302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sp>
              <p:nvSpPr>
                <p:cNvPr id="1245" name="Arc 1244"/>
                <p:cNvSpPr/>
                <p:nvPr/>
              </p:nvSpPr>
              <p:spPr>
                <a:xfrm rot="10800000">
                  <a:off x="3200401" y="1219200"/>
                  <a:ext cx="152399" cy="76200"/>
                </a:xfrm>
                <a:prstGeom prst="arc">
                  <a:avLst>
                    <a:gd name="adj1" fmla="val 16200000"/>
                    <a:gd name="adj2" fmla="val 1774219"/>
                  </a:avLst>
                </a:prstGeom>
                <a:noFill/>
                <a:ln w="95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46" name="Arc 1245"/>
                <p:cNvSpPr/>
                <p:nvPr/>
              </p:nvSpPr>
              <p:spPr>
                <a:xfrm rot="10800000">
                  <a:off x="3200400" y="1398269"/>
                  <a:ext cx="152399" cy="49529"/>
                </a:xfrm>
                <a:prstGeom prst="arc">
                  <a:avLst>
                    <a:gd name="adj1" fmla="val 15675288"/>
                    <a:gd name="adj2" fmla="val 90710"/>
                  </a:avLst>
                </a:prstGeom>
                <a:noFill/>
                <a:ln w="95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247" name="Straight Connector 1246"/>
                <p:cNvCxnSpPr/>
                <p:nvPr/>
              </p:nvCxnSpPr>
              <p:spPr>
                <a:xfrm rot="5400000">
                  <a:off x="3116583" y="1337312"/>
                  <a:ext cx="167641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</p:grpSp>
          <p:sp>
            <p:nvSpPr>
              <p:cNvPr id="784" name="Rectangle 783"/>
              <p:cNvSpPr/>
              <p:nvPr/>
            </p:nvSpPr>
            <p:spPr>
              <a:xfrm flipH="1">
                <a:off x="4323444" y="5405721"/>
                <a:ext cx="1370562" cy="335648"/>
              </a:xfrm>
              <a:prstGeom prst="rect">
                <a:avLst/>
              </a:prstGeom>
              <a:gradFill>
                <a:gsLst>
                  <a:gs pos="0">
                    <a:srgbClr val="FFB19F"/>
                  </a:gs>
                  <a:gs pos="45000">
                    <a:srgbClr val="FFAB97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85" name="Group 789"/>
              <p:cNvGrpSpPr/>
              <p:nvPr/>
            </p:nvGrpSpPr>
            <p:grpSpPr>
              <a:xfrm>
                <a:off x="5528980" y="5400127"/>
                <a:ext cx="475500" cy="453124"/>
                <a:chOff x="3030856" y="1139190"/>
                <a:chExt cx="323849" cy="308610"/>
              </a:xfrm>
            </p:grpSpPr>
            <p:sp>
              <p:nvSpPr>
                <p:cNvPr id="1230" name="Freeform 1229"/>
                <p:cNvSpPr/>
                <p:nvPr/>
              </p:nvSpPr>
              <p:spPr>
                <a:xfrm>
                  <a:off x="3122295" y="1139190"/>
                  <a:ext cx="123825" cy="253365"/>
                </a:xfrm>
                <a:custGeom>
                  <a:avLst/>
                  <a:gdLst>
                    <a:gd name="connsiteX0" fmla="*/ 0 w 123825"/>
                    <a:gd name="connsiteY0" fmla="*/ 0 h 253365"/>
                    <a:gd name="connsiteX1" fmla="*/ 3810 w 123825"/>
                    <a:gd name="connsiteY1" fmla="*/ 228600 h 253365"/>
                    <a:gd name="connsiteX2" fmla="*/ 68580 w 123825"/>
                    <a:gd name="connsiteY2" fmla="*/ 232410 h 253365"/>
                    <a:gd name="connsiteX3" fmla="*/ 121920 w 123825"/>
                    <a:gd name="connsiteY3" fmla="*/ 253365 h 253365"/>
                    <a:gd name="connsiteX4" fmla="*/ 123825 w 123825"/>
                    <a:gd name="connsiteY4" fmla="*/ 59055 h 253365"/>
                    <a:gd name="connsiteX5" fmla="*/ 87630 w 123825"/>
                    <a:gd name="connsiteY5" fmla="*/ 20955 h 253365"/>
                    <a:gd name="connsiteX6" fmla="*/ 0 w 123825"/>
                    <a:gd name="connsiteY6" fmla="*/ 0 h 253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825" h="253365">
                      <a:moveTo>
                        <a:pt x="0" y="0"/>
                      </a:moveTo>
                      <a:lnTo>
                        <a:pt x="3810" y="228600"/>
                      </a:lnTo>
                      <a:lnTo>
                        <a:pt x="68580" y="232410"/>
                      </a:lnTo>
                      <a:lnTo>
                        <a:pt x="121920" y="253365"/>
                      </a:lnTo>
                      <a:lnTo>
                        <a:pt x="123825" y="59055"/>
                      </a:lnTo>
                      <a:lnTo>
                        <a:pt x="87630" y="209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B19F"/>
                    </a:gs>
                    <a:gs pos="100000">
                      <a:srgbClr val="FF7C5D"/>
                    </a:gs>
                  </a:gsLst>
                  <a:lin ang="0" scaled="0"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31" name="Freeform 1230"/>
                <p:cNvSpPr/>
                <p:nvPr/>
              </p:nvSpPr>
              <p:spPr>
                <a:xfrm>
                  <a:off x="3200400" y="1205865"/>
                  <a:ext cx="40005" cy="220980"/>
                </a:xfrm>
                <a:custGeom>
                  <a:avLst/>
                  <a:gdLst>
                    <a:gd name="connsiteX0" fmla="*/ 40005 w 40005"/>
                    <a:gd name="connsiteY0" fmla="*/ 0 h 220980"/>
                    <a:gd name="connsiteX1" fmla="*/ 40005 w 40005"/>
                    <a:gd name="connsiteY1" fmla="*/ 190500 h 220980"/>
                    <a:gd name="connsiteX2" fmla="*/ 3810 w 40005"/>
                    <a:gd name="connsiteY2" fmla="*/ 220980 h 220980"/>
                    <a:gd name="connsiteX3" fmla="*/ 0 w 40005"/>
                    <a:gd name="connsiteY3" fmla="*/ 47625 h 220980"/>
                    <a:gd name="connsiteX4" fmla="*/ 40005 w 40005"/>
                    <a:gd name="connsiteY4" fmla="*/ 0 h 220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005" h="220980">
                      <a:moveTo>
                        <a:pt x="40005" y="0"/>
                      </a:moveTo>
                      <a:lnTo>
                        <a:pt x="40005" y="190500"/>
                      </a:lnTo>
                      <a:lnTo>
                        <a:pt x="3810" y="220980"/>
                      </a:lnTo>
                      <a:lnTo>
                        <a:pt x="0" y="47625"/>
                      </a:lnTo>
                      <a:lnTo>
                        <a:pt x="4000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7C5D"/>
                    </a:gs>
                    <a:gs pos="100000">
                      <a:srgbClr val="FF3101"/>
                    </a:gs>
                  </a:gsLst>
                  <a:lin ang="0" scaled="0"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32" name="Freeform 1231"/>
                <p:cNvSpPr/>
                <p:nvPr/>
              </p:nvSpPr>
              <p:spPr>
                <a:xfrm>
                  <a:off x="3200400" y="1255395"/>
                  <a:ext cx="154305" cy="192405"/>
                </a:xfrm>
                <a:custGeom>
                  <a:avLst/>
                  <a:gdLst>
                    <a:gd name="connsiteX0" fmla="*/ 154305 w 154305"/>
                    <a:gd name="connsiteY0" fmla="*/ 41910 h 192405"/>
                    <a:gd name="connsiteX1" fmla="*/ 154305 w 154305"/>
                    <a:gd name="connsiteY1" fmla="*/ 192405 h 192405"/>
                    <a:gd name="connsiteX2" fmla="*/ 78105 w 154305"/>
                    <a:gd name="connsiteY2" fmla="*/ 192405 h 192405"/>
                    <a:gd name="connsiteX3" fmla="*/ 43815 w 154305"/>
                    <a:gd name="connsiteY3" fmla="*/ 190500 h 192405"/>
                    <a:gd name="connsiteX4" fmla="*/ 15240 w 154305"/>
                    <a:gd name="connsiteY4" fmla="*/ 179070 h 192405"/>
                    <a:gd name="connsiteX5" fmla="*/ 0 w 154305"/>
                    <a:gd name="connsiteY5" fmla="*/ 169545 h 192405"/>
                    <a:gd name="connsiteX6" fmla="*/ 1905 w 154305"/>
                    <a:gd name="connsiteY6" fmla="*/ 0 h 192405"/>
                    <a:gd name="connsiteX7" fmla="*/ 11430 w 154305"/>
                    <a:gd name="connsiteY7" fmla="*/ 17145 h 192405"/>
                    <a:gd name="connsiteX8" fmla="*/ 41910 w 154305"/>
                    <a:gd name="connsiteY8" fmla="*/ 38100 h 192405"/>
                    <a:gd name="connsiteX9" fmla="*/ 87630 w 154305"/>
                    <a:gd name="connsiteY9" fmla="*/ 41910 h 192405"/>
                    <a:gd name="connsiteX10" fmla="*/ 154305 w 154305"/>
                    <a:gd name="connsiteY10" fmla="*/ 41910 h 1924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4305" h="192405">
                      <a:moveTo>
                        <a:pt x="154305" y="41910"/>
                      </a:moveTo>
                      <a:lnTo>
                        <a:pt x="154305" y="192405"/>
                      </a:lnTo>
                      <a:lnTo>
                        <a:pt x="78105" y="192405"/>
                      </a:lnTo>
                      <a:lnTo>
                        <a:pt x="43815" y="190500"/>
                      </a:lnTo>
                      <a:lnTo>
                        <a:pt x="15240" y="179070"/>
                      </a:lnTo>
                      <a:lnTo>
                        <a:pt x="0" y="169545"/>
                      </a:lnTo>
                      <a:lnTo>
                        <a:pt x="1905" y="0"/>
                      </a:lnTo>
                      <a:lnTo>
                        <a:pt x="11430" y="17145"/>
                      </a:lnTo>
                      <a:lnTo>
                        <a:pt x="41910" y="38100"/>
                      </a:lnTo>
                      <a:lnTo>
                        <a:pt x="87630" y="41910"/>
                      </a:lnTo>
                      <a:lnTo>
                        <a:pt x="154305" y="41910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/>
                    </a:gs>
                    <a:gs pos="50000">
                      <a:srgbClr val="FF7C5D"/>
                    </a:gs>
                    <a:gs pos="100000">
                      <a:srgbClr val="FF7C5D"/>
                    </a:gs>
                  </a:gsLst>
                  <a:lin ang="0" scaled="0"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33" name="Arc 1232"/>
                <p:cNvSpPr/>
                <p:nvPr/>
              </p:nvSpPr>
              <p:spPr>
                <a:xfrm>
                  <a:off x="3030856" y="1143000"/>
                  <a:ext cx="211455" cy="114935"/>
                </a:xfrm>
                <a:prstGeom prst="arc">
                  <a:avLst>
                    <a:gd name="adj1" fmla="val 16200000"/>
                    <a:gd name="adj2" fmla="val 1362815"/>
                  </a:avLst>
                </a:prstGeom>
                <a:noFill/>
                <a:ln w="95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34" name="Arc 1233"/>
                <p:cNvSpPr/>
                <p:nvPr/>
              </p:nvSpPr>
              <p:spPr>
                <a:xfrm>
                  <a:off x="3030856" y="1370965"/>
                  <a:ext cx="247649" cy="45719"/>
                </a:xfrm>
                <a:prstGeom prst="arc">
                  <a:avLst>
                    <a:gd name="adj1" fmla="val 16200000"/>
                    <a:gd name="adj2" fmla="val 20083208"/>
                  </a:avLst>
                </a:prstGeom>
                <a:noFill/>
                <a:ln w="95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235" name="Straight Connector 1234"/>
                <p:cNvCxnSpPr/>
                <p:nvPr/>
              </p:nvCxnSpPr>
              <p:spPr>
                <a:xfrm rot="5400000">
                  <a:off x="3195798" y="1246981"/>
                  <a:ext cx="9302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sp>
              <p:nvSpPr>
                <p:cNvPr id="1236" name="Arc 1235"/>
                <p:cNvSpPr/>
                <p:nvPr/>
              </p:nvSpPr>
              <p:spPr>
                <a:xfrm rot="10800000">
                  <a:off x="3200401" y="1219200"/>
                  <a:ext cx="152399" cy="76200"/>
                </a:xfrm>
                <a:prstGeom prst="arc">
                  <a:avLst>
                    <a:gd name="adj1" fmla="val 16200000"/>
                    <a:gd name="adj2" fmla="val 1774219"/>
                  </a:avLst>
                </a:prstGeom>
                <a:noFill/>
                <a:ln w="95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37" name="Arc 1236"/>
                <p:cNvSpPr/>
                <p:nvPr/>
              </p:nvSpPr>
              <p:spPr>
                <a:xfrm rot="10800000">
                  <a:off x="3200400" y="1398269"/>
                  <a:ext cx="152399" cy="49529"/>
                </a:xfrm>
                <a:prstGeom prst="arc">
                  <a:avLst>
                    <a:gd name="adj1" fmla="val 15675288"/>
                    <a:gd name="adj2" fmla="val 90710"/>
                  </a:avLst>
                </a:prstGeom>
                <a:noFill/>
                <a:ln w="95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238" name="Straight Connector 1237"/>
                <p:cNvCxnSpPr/>
                <p:nvPr/>
              </p:nvCxnSpPr>
              <p:spPr>
                <a:xfrm rot="5400000">
                  <a:off x="3116583" y="1337312"/>
                  <a:ext cx="167641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</p:grpSp>
          <p:sp>
            <p:nvSpPr>
              <p:cNvPr id="786" name="Rectangle 785"/>
              <p:cNvSpPr/>
              <p:nvPr/>
            </p:nvSpPr>
            <p:spPr>
              <a:xfrm flipH="1">
                <a:off x="4323444" y="4958190"/>
                <a:ext cx="1370562" cy="335648"/>
              </a:xfrm>
              <a:prstGeom prst="rect">
                <a:avLst/>
              </a:prstGeom>
              <a:gradFill>
                <a:gsLst>
                  <a:gs pos="0">
                    <a:srgbClr val="FFB19F"/>
                  </a:gs>
                  <a:gs pos="45000">
                    <a:srgbClr val="FFAB97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8" name="Rectangle 787"/>
              <p:cNvSpPr/>
              <p:nvPr/>
            </p:nvSpPr>
            <p:spPr>
              <a:xfrm>
                <a:off x="6001682" y="5181956"/>
                <a:ext cx="1454474" cy="223765"/>
              </a:xfrm>
              <a:prstGeom prst="rect">
                <a:avLst/>
              </a:prstGeom>
              <a:solidFill>
                <a:srgbClr val="FF7C5D"/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9" name="Rectangle 788"/>
              <p:cNvSpPr/>
              <p:nvPr/>
            </p:nvSpPr>
            <p:spPr>
              <a:xfrm>
                <a:off x="6001682" y="5629486"/>
                <a:ext cx="1454474" cy="223765"/>
              </a:xfrm>
              <a:prstGeom prst="rect">
                <a:avLst/>
              </a:prstGeom>
              <a:solidFill>
                <a:srgbClr val="FF7C5D"/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0" name="Rectangle 789"/>
              <p:cNvSpPr/>
              <p:nvPr/>
            </p:nvSpPr>
            <p:spPr>
              <a:xfrm>
                <a:off x="6001682" y="6077016"/>
                <a:ext cx="1454474" cy="223765"/>
              </a:xfrm>
              <a:prstGeom prst="rect">
                <a:avLst/>
              </a:prstGeom>
              <a:solidFill>
                <a:srgbClr val="FF7C5D"/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91" name="Group 188"/>
              <p:cNvGrpSpPr/>
              <p:nvPr/>
            </p:nvGrpSpPr>
            <p:grpSpPr>
              <a:xfrm>
                <a:off x="3987796" y="4958190"/>
                <a:ext cx="1949554" cy="1231878"/>
                <a:chOff x="3276600" y="7772400"/>
                <a:chExt cx="1327785" cy="838997"/>
              </a:xfrm>
            </p:grpSpPr>
            <p:grpSp>
              <p:nvGrpSpPr>
                <p:cNvPr id="1212" name="Group 296"/>
                <p:cNvGrpSpPr/>
                <p:nvPr/>
              </p:nvGrpSpPr>
              <p:grpSpPr>
                <a:xfrm>
                  <a:off x="3276600" y="8077200"/>
                  <a:ext cx="1327785" cy="229395"/>
                  <a:chOff x="228600" y="6248400"/>
                  <a:chExt cx="1327785" cy="229395"/>
                </a:xfrm>
              </p:grpSpPr>
              <p:sp>
                <p:nvSpPr>
                  <p:cNvPr id="1219" name="TextBox 1218"/>
                  <p:cNvSpPr txBox="1"/>
                  <p:nvPr/>
                </p:nvSpPr>
                <p:spPr>
                  <a:xfrm flipH="1">
                    <a:off x="489585" y="6248400"/>
                    <a:ext cx="1066800" cy="20961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Krishna Pillai</a:t>
                    </a: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POREFLOW software</a:t>
                    </a:r>
                    <a:endParaRPr kumimoji="0" lang="en-US" sz="1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pic>
                <p:nvPicPr>
                  <p:cNvPr id="1220" name="Picture 203" descr="Krishna Pillai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>
                    <a:off x="228600" y="6248400"/>
                    <a:ext cx="228599" cy="22939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1213" name="Group 283"/>
                <p:cNvGrpSpPr/>
                <p:nvPr/>
              </p:nvGrpSpPr>
              <p:grpSpPr>
                <a:xfrm>
                  <a:off x="3276600" y="8382000"/>
                  <a:ext cx="1323340" cy="229397"/>
                  <a:chOff x="0" y="6324600"/>
                  <a:chExt cx="1323340" cy="229397"/>
                </a:xfrm>
              </p:grpSpPr>
              <p:pic>
                <p:nvPicPr>
                  <p:cNvPr id="1217" name="Picture 42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/>
                  <a:srcRect b="28571"/>
                  <a:stretch>
                    <a:fillRect/>
                  </a:stretch>
                </p:blipFill>
                <p:spPr bwMode="auto">
                  <a:xfrm>
                    <a:off x="0" y="6324600"/>
                    <a:ext cx="229397" cy="229397"/>
                  </a:xfrm>
                  <a:prstGeom prst="rect">
                    <a:avLst/>
                  </a:prstGeom>
                  <a:noFill/>
                  <a:ln w="222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218" name="TextBox 1217"/>
                  <p:cNvSpPr txBox="1"/>
                  <p:nvPr/>
                </p:nvSpPr>
                <p:spPr>
                  <a:xfrm flipH="1">
                    <a:off x="256540" y="6324600"/>
                    <a:ext cx="1066800" cy="20961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Zhen He</a:t>
                    </a: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Bio fuel cells &amp; </a:t>
                    </a:r>
                    <a:r>
                      <a:rPr kumimoji="0" lang="en-US" sz="1000" b="0" i="1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desal</a:t>
                    </a:r>
                    <a:r>
                      <a:rPr kumimoji="0" lang="en-US" sz="1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’ </a:t>
                    </a:r>
                    <a:endParaRPr kumimoji="0" lang="en-US" sz="1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214" name="Group 182"/>
                <p:cNvGrpSpPr/>
                <p:nvPr/>
              </p:nvGrpSpPr>
              <p:grpSpPr>
                <a:xfrm>
                  <a:off x="3276600" y="7772400"/>
                  <a:ext cx="1327321" cy="228600"/>
                  <a:chOff x="3276600" y="7772400"/>
                  <a:chExt cx="1327321" cy="228600"/>
                </a:xfrm>
              </p:grpSpPr>
              <p:pic>
                <p:nvPicPr>
                  <p:cNvPr id="1215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 t="6711" b="26175"/>
                  <a:stretch>
                    <a:fillRect/>
                  </a:stretch>
                </p:blipFill>
                <p:spPr bwMode="auto">
                  <a:xfrm>
                    <a:off x="3276600" y="7772400"/>
                    <a:ext cx="228600" cy="2286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216" name="TextBox 1215"/>
                  <p:cNvSpPr txBox="1"/>
                  <p:nvPr/>
                </p:nvSpPr>
                <p:spPr>
                  <a:xfrm flipH="1">
                    <a:off x="3537121" y="7772400"/>
                    <a:ext cx="1066800" cy="20961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Nikolai </a:t>
                    </a:r>
                    <a:r>
                      <a:rPr kumimoji="0" lang="en-US" sz="1000" b="1" i="0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Kouklin</a:t>
                    </a:r>
                    <a:endParaRPr kumimoji="0" lang="en-US" sz="1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endParaRP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1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Nano</a:t>
                    </a:r>
                    <a:r>
                      <a:rPr kumimoji="0" lang="en-US" sz="1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 water sensor</a:t>
                    </a:r>
                    <a:endParaRPr kumimoji="0" lang="en-US" sz="1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cxnSp>
            <p:nvCxnSpPr>
              <p:cNvPr id="792" name="Straight Connector 791"/>
              <p:cNvCxnSpPr/>
              <p:nvPr/>
            </p:nvCxnSpPr>
            <p:spPr>
              <a:xfrm flipV="1">
                <a:off x="3987796" y="5292906"/>
                <a:ext cx="1722993" cy="93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793" name="Straight Connector 792"/>
              <p:cNvCxnSpPr/>
              <p:nvPr/>
            </p:nvCxnSpPr>
            <p:spPr>
              <a:xfrm>
                <a:off x="3987796" y="4958190"/>
                <a:ext cx="1696422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794" name="Straight Connector 793"/>
              <p:cNvCxnSpPr/>
              <p:nvPr/>
            </p:nvCxnSpPr>
            <p:spPr>
              <a:xfrm flipV="1">
                <a:off x="3987796" y="5740436"/>
                <a:ext cx="1722993" cy="93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795" name="Straight Connector 794"/>
              <p:cNvCxnSpPr/>
              <p:nvPr/>
            </p:nvCxnSpPr>
            <p:spPr>
              <a:xfrm>
                <a:off x="3987796" y="5405721"/>
                <a:ext cx="1696422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796" name="Straight Connector 795"/>
              <p:cNvCxnSpPr/>
              <p:nvPr/>
            </p:nvCxnSpPr>
            <p:spPr>
              <a:xfrm flipV="1">
                <a:off x="3987796" y="6187966"/>
                <a:ext cx="1722993" cy="93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797" name="Straight Connector 796"/>
              <p:cNvCxnSpPr/>
              <p:nvPr/>
            </p:nvCxnSpPr>
            <p:spPr>
              <a:xfrm>
                <a:off x="3987796" y="5853251"/>
                <a:ext cx="1696422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798" name="Straight Connector 797"/>
              <p:cNvCxnSpPr/>
              <p:nvPr/>
            </p:nvCxnSpPr>
            <p:spPr>
              <a:xfrm rot="5400000">
                <a:off x="3819972" y="5126014"/>
                <a:ext cx="335648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799" name="Straight Connector 798"/>
              <p:cNvCxnSpPr/>
              <p:nvPr/>
            </p:nvCxnSpPr>
            <p:spPr>
              <a:xfrm rot="5400000">
                <a:off x="3819972" y="5573545"/>
                <a:ext cx="335648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800" name="Straight Connector 799"/>
              <p:cNvCxnSpPr/>
              <p:nvPr/>
            </p:nvCxnSpPr>
            <p:spPr>
              <a:xfrm rot="5400000">
                <a:off x="3819972" y="6021075"/>
                <a:ext cx="335648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801" name="Straight Connector 800"/>
              <p:cNvCxnSpPr/>
              <p:nvPr/>
            </p:nvCxnSpPr>
            <p:spPr>
              <a:xfrm>
                <a:off x="5889800" y="5181956"/>
                <a:ext cx="1566356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802" name="Straight Connector 801"/>
              <p:cNvCxnSpPr/>
              <p:nvPr/>
            </p:nvCxnSpPr>
            <p:spPr>
              <a:xfrm>
                <a:off x="5889800" y="5405721"/>
                <a:ext cx="1566356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803" name="Straight Connector 802"/>
              <p:cNvCxnSpPr/>
              <p:nvPr/>
            </p:nvCxnSpPr>
            <p:spPr>
              <a:xfrm>
                <a:off x="5889800" y="5629486"/>
                <a:ext cx="1566356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804" name="Straight Connector 803"/>
              <p:cNvCxnSpPr/>
              <p:nvPr/>
            </p:nvCxnSpPr>
            <p:spPr>
              <a:xfrm>
                <a:off x="5889800" y="5853251"/>
                <a:ext cx="1566356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805" name="Straight Connector 804"/>
              <p:cNvCxnSpPr/>
              <p:nvPr/>
            </p:nvCxnSpPr>
            <p:spPr>
              <a:xfrm>
                <a:off x="5889800" y="6077016"/>
                <a:ext cx="1566356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806" name="Straight Connector 805"/>
              <p:cNvCxnSpPr/>
              <p:nvPr/>
            </p:nvCxnSpPr>
            <p:spPr>
              <a:xfrm>
                <a:off x="5889800" y="6300781"/>
                <a:ext cx="1566356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grpSp>
            <p:nvGrpSpPr>
              <p:cNvPr id="807" name="Group 3167"/>
              <p:cNvGrpSpPr/>
              <p:nvPr/>
            </p:nvGrpSpPr>
            <p:grpSpPr>
              <a:xfrm>
                <a:off x="6225448" y="5517603"/>
                <a:ext cx="290895" cy="223765"/>
                <a:chOff x="1524000" y="8153400"/>
                <a:chExt cx="990600" cy="762000"/>
              </a:xfrm>
            </p:grpSpPr>
            <p:sp>
              <p:nvSpPr>
                <p:cNvPr id="1206" name="Folded Corner 1205"/>
                <p:cNvSpPr/>
                <p:nvPr/>
              </p:nvSpPr>
              <p:spPr>
                <a:xfrm>
                  <a:off x="1752600" y="8153400"/>
                  <a:ext cx="544830" cy="762000"/>
                </a:xfrm>
                <a:prstGeom prst="foldedCorner">
                  <a:avLst/>
                </a:prstGeom>
                <a:solidFill>
                  <a:srgbClr val="C6ECD9"/>
                </a:solidFill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07" name="Group 197"/>
                <p:cNvGrpSpPr>
                  <a:grpSpLocks/>
                </p:cNvGrpSpPr>
                <p:nvPr/>
              </p:nvGrpSpPr>
              <p:grpSpPr bwMode="auto">
                <a:xfrm>
                  <a:off x="1524000" y="8305808"/>
                  <a:ext cx="457200" cy="548641"/>
                  <a:chOff x="3168" y="1392"/>
                  <a:chExt cx="160" cy="192"/>
                </a:xfrm>
                <a:solidFill>
                  <a:srgbClr val="339966"/>
                </a:solidFill>
              </p:grpSpPr>
              <p:sp>
                <p:nvSpPr>
                  <p:cNvPr id="1209" name="Freeform 198"/>
                  <p:cNvSpPr>
                    <a:spLocks/>
                  </p:cNvSpPr>
                  <p:nvPr/>
                </p:nvSpPr>
                <p:spPr bwMode="auto">
                  <a:xfrm>
                    <a:off x="3168" y="1392"/>
                    <a:ext cx="160" cy="191"/>
                  </a:xfrm>
                  <a:custGeom>
                    <a:avLst/>
                    <a:gdLst>
                      <a:gd name="T0" fmla="*/ 0 w 626"/>
                      <a:gd name="T1" fmla="*/ 1 h 746"/>
                      <a:gd name="T2" fmla="*/ 1 w 626"/>
                      <a:gd name="T3" fmla="*/ 1 h 746"/>
                      <a:gd name="T4" fmla="*/ 1 w 626"/>
                      <a:gd name="T5" fmla="*/ 1 h 746"/>
                      <a:gd name="T6" fmla="*/ 1 w 626"/>
                      <a:gd name="T7" fmla="*/ 1 h 746"/>
                      <a:gd name="T8" fmla="*/ 1 w 626"/>
                      <a:gd name="T9" fmla="*/ 1 h 746"/>
                      <a:gd name="T10" fmla="*/ 1 w 626"/>
                      <a:gd name="T11" fmla="*/ 1 h 746"/>
                      <a:gd name="T12" fmla="*/ 1 w 626"/>
                      <a:gd name="T13" fmla="*/ 1 h 746"/>
                      <a:gd name="T14" fmla="*/ 1 w 626"/>
                      <a:gd name="T15" fmla="*/ 1 h 746"/>
                      <a:gd name="T16" fmla="*/ 1 w 626"/>
                      <a:gd name="T17" fmla="*/ 1 h 746"/>
                      <a:gd name="T18" fmla="*/ 1 w 626"/>
                      <a:gd name="T19" fmla="*/ 1 h 746"/>
                      <a:gd name="T20" fmla="*/ 1 w 626"/>
                      <a:gd name="T21" fmla="*/ 1 h 746"/>
                      <a:gd name="T22" fmla="*/ 1 w 626"/>
                      <a:gd name="T23" fmla="*/ 0 h 746"/>
                      <a:gd name="T24" fmla="*/ 1 w 626"/>
                      <a:gd name="T25" fmla="*/ 0 h 746"/>
                      <a:gd name="T26" fmla="*/ 1 w 626"/>
                      <a:gd name="T27" fmla="*/ 0 h 746"/>
                      <a:gd name="T28" fmla="*/ 1 w 626"/>
                      <a:gd name="T29" fmla="*/ 0 h 746"/>
                      <a:gd name="T30" fmla="*/ 1 w 626"/>
                      <a:gd name="T31" fmla="*/ 0 h 746"/>
                      <a:gd name="T32" fmla="*/ 1 w 626"/>
                      <a:gd name="T33" fmla="*/ 0 h 746"/>
                      <a:gd name="T34" fmla="*/ 1 w 626"/>
                      <a:gd name="T35" fmla="*/ 0 h 746"/>
                      <a:gd name="T36" fmla="*/ 0 w 626"/>
                      <a:gd name="T37" fmla="*/ 0 h 746"/>
                      <a:gd name="T38" fmla="*/ 0 w 626"/>
                      <a:gd name="T39" fmla="*/ 0 h 746"/>
                      <a:gd name="T40" fmla="*/ 0 w 626"/>
                      <a:gd name="T41" fmla="*/ 0 h 746"/>
                      <a:gd name="T42" fmla="*/ 0 w 626"/>
                      <a:gd name="T43" fmla="*/ 0 h 746"/>
                      <a:gd name="T44" fmla="*/ 0 w 626"/>
                      <a:gd name="T45" fmla="*/ 0 h 746"/>
                      <a:gd name="T46" fmla="*/ 0 w 626"/>
                      <a:gd name="T47" fmla="*/ 0 h 746"/>
                      <a:gd name="T48" fmla="*/ 0 w 626"/>
                      <a:gd name="T49" fmla="*/ 0 h 746"/>
                      <a:gd name="T50" fmla="*/ 0 w 626"/>
                      <a:gd name="T51" fmla="*/ 0 h 746"/>
                      <a:gd name="T52" fmla="*/ 0 w 626"/>
                      <a:gd name="T53" fmla="*/ 0 h 746"/>
                      <a:gd name="T54" fmla="*/ 0 w 626"/>
                      <a:gd name="T55" fmla="*/ 0 h 746"/>
                      <a:gd name="T56" fmla="*/ 0 w 626"/>
                      <a:gd name="T57" fmla="*/ 0 h 746"/>
                      <a:gd name="T58" fmla="*/ 0 w 626"/>
                      <a:gd name="T59" fmla="*/ 1 h 746"/>
                      <a:gd name="T60" fmla="*/ 0 w 626"/>
                      <a:gd name="T61" fmla="*/ 1 h 746"/>
                      <a:gd name="T62" fmla="*/ 0 w 626"/>
                      <a:gd name="T63" fmla="*/ 1 h 746"/>
                      <a:gd name="T64" fmla="*/ 0 w 626"/>
                      <a:gd name="T65" fmla="*/ 1 h 746"/>
                      <a:gd name="T66" fmla="*/ 0 w 626"/>
                      <a:gd name="T67" fmla="*/ 1 h 746"/>
                      <a:gd name="T68" fmla="*/ 0 w 626"/>
                      <a:gd name="T69" fmla="*/ 1 h 746"/>
                      <a:gd name="T70" fmla="*/ 0 w 626"/>
                      <a:gd name="T71" fmla="*/ 1 h 746"/>
                      <a:gd name="T72" fmla="*/ 0 w 626"/>
                      <a:gd name="T73" fmla="*/ 1 h 746"/>
                      <a:gd name="T74" fmla="*/ 0 w 626"/>
                      <a:gd name="T75" fmla="*/ 1 h 746"/>
                      <a:gd name="T76" fmla="*/ 0 w 626"/>
                      <a:gd name="T77" fmla="*/ 1 h 74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626"/>
                      <a:gd name="T118" fmla="*/ 0 h 746"/>
                      <a:gd name="T119" fmla="*/ 626 w 626"/>
                      <a:gd name="T120" fmla="*/ 746 h 746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626" h="746">
                        <a:moveTo>
                          <a:pt x="0" y="746"/>
                        </a:moveTo>
                        <a:lnTo>
                          <a:pt x="626" y="746"/>
                        </a:lnTo>
                        <a:lnTo>
                          <a:pt x="626" y="492"/>
                        </a:lnTo>
                        <a:lnTo>
                          <a:pt x="616" y="456"/>
                        </a:lnTo>
                        <a:lnTo>
                          <a:pt x="594" y="434"/>
                        </a:lnTo>
                        <a:lnTo>
                          <a:pt x="566" y="416"/>
                        </a:lnTo>
                        <a:lnTo>
                          <a:pt x="522" y="398"/>
                        </a:lnTo>
                        <a:lnTo>
                          <a:pt x="480" y="386"/>
                        </a:lnTo>
                        <a:lnTo>
                          <a:pt x="426" y="374"/>
                        </a:lnTo>
                        <a:lnTo>
                          <a:pt x="380" y="372"/>
                        </a:lnTo>
                        <a:lnTo>
                          <a:pt x="410" y="346"/>
                        </a:lnTo>
                        <a:lnTo>
                          <a:pt x="426" y="318"/>
                        </a:lnTo>
                        <a:lnTo>
                          <a:pt x="444" y="266"/>
                        </a:lnTo>
                        <a:lnTo>
                          <a:pt x="452" y="204"/>
                        </a:lnTo>
                        <a:lnTo>
                          <a:pt x="442" y="116"/>
                        </a:lnTo>
                        <a:lnTo>
                          <a:pt x="412" y="54"/>
                        </a:lnTo>
                        <a:lnTo>
                          <a:pt x="386" y="26"/>
                        </a:lnTo>
                        <a:lnTo>
                          <a:pt x="358" y="8"/>
                        </a:lnTo>
                        <a:lnTo>
                          <a:pt x="322" y="0"/>
                        </a:lnTo>
                        <a:lnTo>
                          <a:pt x="294" y="4"/>
                        </a:lnTo>
                        <a:lnTo>
                          <a:pt x="260" y="18"/>
                        </a:lnTo>
                        <a:lnTo>
                          <a:pt x="228" y="46"/>
                        </a:lnTo>
                        <a:lnTo>
                          <a:pt x="210" y="76"/>
                        </a:lnTo>
                        <a:lnTo>
                          <a:pt x="192" y="118"/>
                        </a:lnTo>
                        <a:lnTo>
                          <a:pt x="182" y="156"/>
                        </a:lnTo>
                        <a:lnTo>
                          <a:pt x="180" y="192"/>
                        </a:lnTo>
                        <a:lnTo>
                          <a:pt x="182" y="232"/>
                        </a:lnTo>
                        <a:lnTo>
                          <a:pt x="192" y="286"/>
                        </a:lnTo>
                        <a:lnTo>
                          <a:pt x="204" y="310"/>
                        </a:lnTo>
                        <a:lnTo>
                          <a:pt x="220" y="340"/>
                        </a:lnTo>
                        <a:lnTo>
                          <a:pt x="248" y="368"/>
                        </a:lnTo>
                        <a:lnTo>
                          <a:pt x="210" y="374"/>
                        </a:lnTo>
                        <a:lnTo>
                          <a:pt x="172" y="382"/>
                        </a:lnTo>
                        <a:lnTo>
                          <a:pt x="128" y="394"/>
                        </a:lnTo>
                        <a:lnTo>
                          <a:pt x="82" y="410"/>
                        </a:lnTo>
                        <a:lnTo>
                          <a:pt x="42" y="434"/>
                        </a:lnTo>
                        <a:lnTo>
                          <a:pt x="14" y="460"/>
                        </a:lnTo>
                        <a:lnTo>
                          <a:pt x="0" y="498"/>
                        </a:lnTo>
                        <a:lnTo>
                          <a:pt x="0" y="746"/>
                        </a:lnTo>
                        <a:close/>
                      </a:path>
                    </a:pathLst>
                  </a:custGeom>
                  <a:grpFill/>
                  <a:ln w="635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10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3201" y="1541"/>
                    <a:ext cx="0" cy="43"/>
                  </a:xfrm>
                  <a:prstGeom prst="line">
                    <a:avLst/>
                  </a:prstGeom>
                  <a:grpFill/>
                  <a:ln w="6350">
                    <a:solidFill>
                      <a:srgbClr val="C4ECD9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11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3295" y="1541"/>
                    <a:ext cx="0" cy="43"/>
                  </a:xfrm>
                  <a:prstGeom prst="line">
                    <a:avLst/>
                  </a:prstGeom>
                  <a:grpFill/>
                  <a:ln w="6350">
                    <a:solidFill>
                      <a:srgbClr val="C4ECD9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208" name="Folded Corner 1207"/>
                <p:cNvSpPr/>
                <p:nvPr/>
              </p:nvSpPr>
              <p:spPr>
                <a:xfrm>
                  <a:off x="1905000" y="8382000"/>
                  <a:ext cx="609600" cy="228600"/>
                </a:xfrm>
                <a:prstGeom prst="foldedCorner">
                  <a:avLst/>
                </a:prstGeom>
                <a:solidFill>
                  <a:srgbClr val="C6ECD9"/>
                </a:solidFill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08" name="Rectangle 807"/>
              <p:cNvSpPr/>
              <p:nvPr/>
            </p:nvSpPr>
            <p:spPr>
              <a:xfrm>
                <a:off x="7456156" y="5181956"/>
                <a:ext cx="671296" cy="223765"/>
              </a:xfrm>
              <a:prstGeom prst="rect">
                <a:avLst/>
              </a:prstGeom>
              <a:gradFill>
                <a:gsLst>
                  <a:gs pos="0">
                    <a:srgbClr val="FFB19F"/>
                  </a:gs>
                  <a:gs pos="45000">
                    <a:srgbClr val="FFAB97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9" name="Rectangle 808"/>
              <p:cNvSpPr/>
              <p:nvPr/>
            </p:nvSpPr>
            <p:spPr>
              <a:xfrm>
                <a:off x="7456156" y="5629486"/>
                <a:ext cx="671296" cy="223765"/>
              </a:xfrm>
              <a:prstGeom prst="rect">
                <a:avLst/>
              </a:prstGeom>
              <a:gradFill>
                <a:gsLst>
                  <a:gs pos="0">
                    <a:srgbClr val="FFB19F"/>
                  </a:gs>
                  <a:gs pos="45000">
                    <a:srgbClr val="FFAB97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0" name="TextBox 809"/>
              <p:cNvSpPr txBox="1"/>
              <p:nvPr/>
            </p:nvSpPr>
            <p:spPr>
              <a:xfrm>
                <a:off x="6561095" y="5525994"/>
                <a:ext cx="44753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Marketing Campaign</a:t>
                </a:r>
                <a:endPara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1" name="Rectangle 810"/>
              <p:cNvSpPr/>
              <p:nvPr/>
            </p:nvSpPr>
            <p:spPr>
              <a:xfrm>
                <a:off x="7456156" y="6077016"/>
                <a:ext cx="671296" cy="223765"/>
              </a:xfrm>
              <a:prstGeom prst="rect">
                <a:avLst/>
              </a:prstGeom>
              <a:gradFill>
                <a:gsLst>
                  <a:gs pos="0">
                    <a:srgbClr val="FFB19F"/>
                  </a:gs>
                  <a:gs pos="45000">
                    <a:srgbClr val="FFAB97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2" name="Can 811"/>
              <p:cNvSpPr/>
              <p:nvPr/>
            </p:nvSpPr>
            <p:spPr>
              <a:xfrm>
                <a:off x="5889800" y="5965134"/>
                <a:ext cx="126065" cy="335648"/>
              </a:xfrm>
              <a:prstGeom prst="can">
                <a:avLst/>
              </a:prstGeom>
              <a:gradFill>
                <a:gsLst>
                  <a:gs pos="0">
                    <a:srgbClr val="FFCC00"/>
                  </a:gs>
                  <a:gs pos="50000">
                    <a:sysClr val="window" lastClr="FFFFFF"/>
                  </a:gs>
                  <a:gs pos="100000">
                    <a:srgbClr val="FFCC00"/>
                  </a:gs>
                </a:gsLst>
                <a:lin ang="0" scaled="0"/>
              </a:gra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3" name="Can 812"/>
              <p:cNvSpPr/>
              <p:nvPr/>
            </p:nvSpPr>
            <p:spPr>
              <a:xfrm>
                <a:off x="5889800" y="5517603"/>
                <a:ext cx="126065" cy="335648"/>
              </a:xfrm>
              <a:prstGeom prst="can">
                <a:avLst/>
              </a:prstGeom>
              <a:gradFill>
                <a:gsLst>
                  <a:gs pos="0">
                    <a:srgbClr val="FFCC00"/>
                  </a:gs>
                  <a:gs pos="50000">
                    <a:sysClr val="window" lastClr="FFFFFF"/>
                  </a:gs>
                  <a:gs pos="100000">
                    <a:srgbClr val="FFCC00"/>
                  </a:gs>
                </a:gsLst>
                <a:lin ang="0" scaled="0"/>
              </a:gra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4" name="Can 813"/>
              <p:cNvSpPr/>
              <p:nvPr/>
            </p:nvSpPr>
            <p:spPr>
              <a:xfrm>
                <a:off x="5889800" y="5070073"/>
                <a:ext cx="126065" cy="335648"/>
              </a:xfrm>
              <a:prstGeom prst="can">
                <a:avLst/>
              </a:prstGeom>
              <a:gradFill>
                <a:gsLst>
                  <a:gs pos="0">
                    <a:srgbClr val="FFCC00"/>
                  </a:gs>
                  <a:gs pos="50000">
                    <a:sysClr val="window" lastClr="FFFFFF"/>
                  </a:gs>
                  <a:gs pos="100000">
                    <a:srgbClr val="FFCC00"/>
                  </a:gs>
                </a:gsLst>
                <a:lin ang="0" scaled="0"/>
              </a:gra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5" name="Folded Corner 814"/>
              <p:cNvSpPr/>
              <p:nvPr/>
            </p:nvSpPr>
            <p:spPr>
              <a:xfrm>
                <a:off x="6113565" y="5965134"/>
                <a:ext cx="159834" cy="223767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6" name="TextBox 815"/>
              <p:cNvSpPr txBox="1"/>
              <p:nvPr/>
            </p:nvSpPr>
            <p:spPr>
              <a:xfrm>
                <a:off x="6337330" y="5965134"/>
                <a:ext cx="447530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Discl</a:t>
                </a:r>
                <a:r>
                  <a:rPr kumimoji="0" lang="en-US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.</a:t>
                </a:r>
                <a:endPara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7" name="TextBox 816"/>
              <p:cNvSpPr txBox="1"/>
              <p:nvPr/>
            </p:nvSpPr>
            <p:spPr>
              <a:xfrm>
                <a:off x="6784860" y="5965134"/>
                <a:ext cx="447529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Partner - Research</a:t>
                </a:r>
                <a:endPara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18" name="Group 197"/>
              <p:cNvGrpSpPr>
                <a:grpSpLocks/>
              </p:cNvGrpSpPr>
              <p:nvPr/>
            </p:nvGrpSpPr>
            <p:grpSpPr bwMode="auto">
              <a:xfrm>
                <a:off x="6561094" y="5965134"/>
                <a:ext cx="186471" cy="223765"/>
                <a:chOff x="3168" y="1392"/>
                <a:chExt cx="160" cy="192"/>
              </a:xfrm>
              <a:solidFill>
                <a:srgbClr val="339966"/>
              </a:solidFill>
            </p:grpSpPr>
            <p:sp>
              <p:nvSpPr>
                <p:cNvPr id="1203" name="Freeform 198"/>
                <p:cNvSpPr>
                  <a:spLocks/>
                </p:cNvSpPr>
                <p:nvPr/>
              </p:nvSpPr>
              <p:spPr bwMode="auto">
                <a:xfrm>
                  <a:off x="3168" y="1392"/>
                  <a:ext cx="160" cy="191"/>
                </a:xfrm>
                <a:custGeom>
                  <a:avLst/>
                  <a:gdLst>
                    <a:gd name="T0" fmla="*/ 0 w 626"/>
                    <a:gd name="T1" fmla="*/ 1 h 746"/>
                    <a:gd name="T2" fmla="*/ 1 w 626"/>
                    <a:gd name="T3" fmla="*/ 1 h 746"/>
                    <a:gd name="T4" fmla="*/ 1 w 626"/>
                    <a:gd name="T5" fmla="*/ 1 h 746"/>
                    <a:gd name="T6" fmla="*/ 1 w 626"/>
                    <a:gd name="T7" fmla="*/ 1 h 746"/>
                    <a:gd name="T8" fmla="*/ 1 w 626"/>
                    <a:gd name="T9" fmla="*/ 1 h 746"/>
                    <a:gd name="T10" fmla="*/ 1 w 626"/>
                    <a:gd name="T11" fmla="*/ 1 h 746"/>
                    <a:gd name="T12" fmla="*/ 1 w 626"/>
                    <a:gd name="T13" fmla="*/ 1 h 746"/>
                    <a:gd name="T14" fmla="*/ 1 w 626"/>
                    <a:gd name="T15" fmla="*/ 1 h 746"/>
                    <a:gd name="T16" fmla="*/ 1 w 626"/>
                    <a:gd name="T17" fmla="*/ 1 h 746"/>
                    <a:gd name="T18" fmla="*/ 1 w 626"/>
                    <a:gd name="T19" fmla="*/ 1 h 746"/>
                    <a:gd name="T20" fmla="*/ 1 w 626"/>
                    <a:gd name="T21" fmla="*/ 1 h 746"/>
                    <a:gd name="T22" fmla="*/ 1 w 626"/>
                    <a:gd name="T23" fmla="*/ 0 h 746"/>
                    <a:gd name="T24" fmla="*/ 1 w 626"/>
                    <a:gd name="T25" fmla="*/ 0 h 746"/>
                    <a:gd name="T26" fmla="*/ 1 w 626"/>
                    <a:gd name="T27" fmla="*/ 0 h 746"/>
                    <a:gd name="T28" fmla="*/ 1 w 626"/>
                    <a:gd name="T29" fmla="*/ 0 h 746"/>
                    <a:gd name="T30" fmla="*/ 1 w 626"/>
                    <a:gd name="T31" fmla="*/ 0 h 746"/>
                    <a:gd name="T32" fmla="*/ 1 w 626"/>
                    <a:gd name="T33" fmla="*/ 0 h 746"/>
                    <a:gd name="T34" fmla="*/ 1 w 626"/>
                    <a:gd name="T35" fmla="*/ 0 h 746"/>
                    <a:gd name="T36" fmla="*/ 0 w 626"/>
                    <a:gd name="T37" fmla="*/ 0 h 746"/>
                    <a:gd name="T38" fmla="*/ 0 w 626"/>
                    <a:gd name="T39" fmla="*/ 0 h 746"/>
                    <a:gd name="T40" fmla="*/ 0 w 626"/>
                    <a:gd name="T41" fmla="*/ 0 h 746"/>
                    <a:gd name="T42" fmla="*/ 0 w 626"/>
                    <a:gd name="T43" fmla="*/ 0 h 746"/>
                    <a:gd name="T44" fmla="*/ 0 w 626"/>
                    <a:gd name="T45" fmla="*/ 0 h 746"/>
                    <a:gd name="T46" fmla="*/ 0 w 626"/>
                    <a:gd name="T47" fmla="*/ 0 h 746"/>
                    <a:gd name="T48" fmla="*/ 0 w 626"/>
                    <a:gd name="T49" fmla="*/ 0 h 746"/>
                    <a:gd name="T50" fmla="*/ 0 w 626"/>
                    <a:gd name="T51" fmla="*/ 0 h 746"/>
                    <a:gd name="T52" fmla="*/ 0 w 626"/>
                    <a:gd name="T53" fmla="*/ 0 h 746"/>
                    <a:gd name="T54" fmla="*/ 0 w 626"/>
                    <a:gd name="T55" fmla="*/ 0 h 746"/>
                    <a:gd name="T56" fmla="*/ 0 w 626"/>
                    <a:gd name="T57" fmla="*/ 0 h 746"/>
                    <a:gd name="T58" fmla="*/ 0 w 626"/>
                    <a:gd name="T59" fmla="*/ 1 h 746"/>
                    <a:gd name="T60" fmla="*/ 0 w 626"/>
                    <a:gd name="T61" fmla="*/ 1 h 746"/>
                    <a:gd name="T62" fmla="*/ 0 w 626"/>
                    <a:gd name="T63" fmla="*/ 1 h 746"/>
                    <a:gd name="T64" fmla="*/ 0 w 626"/>
                    <a:gd name="T65" fmla="*/ 1 h 746"/>
                    <a:gd name="T66" fmla="*/ 0 w 626"/>
                    <a:gd name="T67" fmla="*/ 1 h 746"/>
                    <a:gd name="T68" fmla="*/ 0 w 626"/>
                    <a:gd name="T69" fmla="*/ 1 h 746"/>
                    <a:gd name="T70" fmla="*/ 0 w 626"/>
                    <a:gd name="T71" fmla="*/ 1 h 746"/>
                    <a:gd name="T72" fmla="*/ 0 w 626"/>
                    <a:gd name="T73" fmla="*/ 1 h 746"/>
                    <a:gd name="T74" fmla="*/ 0 w 626"/>
                    <a:gd name="T75" fmla="*/ 1 h 746"/>
                    <a:gd name="T76" fmla="*/ 0 w 626"/>
                    <a:gd name="T77" fmla="*/ 1 h 74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626"/>
                    <a:gd name="T118" fmla="*/ 0 h 746"/>
                    <a:gd name="T119" fmla="*/ 626 w 626"/>
                    <a:gd name="T120" fmla="*/ 746 h 74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626" h="746">
                      <a:moveTo>
                        <a:pt x="0" y="746"/>
                      </a:moveTo>
                      <a:lnTo>
                        <a:pt x="626" y="746"/>
                      </a:lnTo>
                      <a:lnTo>
                        <a:pt x="626" y="492"/>
                      </a:lnTo>
                      <a:lnTo>
                        <a:pt x="616" y="456"/>
                      </a:lnTo>
                      <a:lnTo>
                        <a:pt x="594" y="434"/>
                      </a:lnTo>
                      <a:lnTo>
                        <a:pt x="566" y="416"/>
                      </a:lnTo>
                      <a:lnTo>
                        <a:pt x="522" y="398"/>
                      </a:lnTo>
                      <a:lnTo>
                        <a:pt x="480" y="386"/>
                      </a:lnTo>
                      <a:lnTo>
                        <a:pt x="426" y="374"/>
                      </a:lnTo>
                      <a:lnTo>
                        <a:pt x="380" y="372"/>
                      </a:lnTo>
                      <a:lnTo>
                        <a:pt x="410" y="346"/>
                      </a:lnTo>
                      <a:lnTo>
                        <a:pt x="426" y="318"/>
                      </a:lnTo>
                      <a:lnTo>
                        <a:pt x="444" y="266"/>
                      </a:lnTo>
                      <a:lnTo>
                        <a:pt x="452" y="204"/>
                      </a:lnTo>
                      <a:lnTo>
                        <a:pt x="442" y="116"/>
                      </a:lnTo>
                      <a:lnTo>
                        <a:pt x="412" y="54"/>
                      </a:lnTo>
                      <a:lnTo>
                        <a:pt x="386" y="26"/>
                      </a:lnTo>
                      <a:lnTo>
                        <a:pt x="358" y="8"/>
                      </a:lnTo>
                      <a:lnTo>
                        <a:pt x="322" y="0"/>
                      </a:lnTo>
                      <a:lnTo>
                        <a:pt x="294" y="4"/>
                      </a:lnTo>
                      <a:lnTo>
                        <a:pt x="260" y="18"/>
                      </a:lnTo>
                      <a:lnTo>
                        <a:pt x="228" y="46"/>
                      </a:lnTo>
                      <a:lnTo>
                        <a:pt x="210" y="76"/>
                      </a:lnTo>
                      <a:lnTo>
                        <a:pt x="192" y="118"/>
                      </a:lnTo>
                      <a:lnTo>
                        <a:pt x="182" y="156"/>
                      </a:lnTo>
                      <a:lnTo>
                        <a:pt x="180" y="192"/>
                      </a:lnTo>
                      <a:lnTo>
                        <a:pt x="182" y="232"/>
                      </a:lnTo>
                      <a:lnTo>
                        <a:pt x="192" y="286"/>
                      </a:lnTo>
                      <a:lnTo>
                        <a:pt x="204" y="310"/>
                      </a:lnTo>
                      <a:lnTo>
                        <a:pt x="220" y="340"/>
                      </a:lnTo>
                      <a:lnTo>
                        <a:pt x="248" y="368"/>
                      </a:lnTo>
                      <a:lnTo>
                        <a:pt x="210" y="374"/>
                      </a:lnTo>
                      <a:lnTo>
                        <a:pt x="172" y="382"/>
                      </a:lnTo>
                      <a:lnTo>
                        <a:pt x="128" y="394"/>
                      </a:lnTo>
                      <a:lnTo>
                        <a:pt x="82" y="410"/>
                      </a:lnTo>
                      <a:lnTo>
                        <a:pt x="42" y="434"/>
                      </a:lnTo>
                      <a:lnTo>
                        <a:pt x="14" y="460"/>
                      </a:lnTo>
                      <a:lnTo>
                        <a:pt x="0" y="498"/>
                      </a:lnTo>
                      <a:lnTo>
                        <a:pt x="0" y="746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04" name="Line 199"/>
                <p:cNvSpPr>
                  <a:spLocks noChangeShapeType="1"/>
                </p:cNvSpPr>
                <p:nvPr/>
              </p:nvSpPr>
              <p:spPr bwMode="auto">
                <a:xfrm>
                  <a:off x="3201" y="1541"/>
                  <a:ext cx="0" cy="43"/>
                </a:xfrm>
                <a:prstGeom prst="line">
                  <a:avLst/>
                </a:prstGeom>
                <a:grpFill/>
                <a:ln w="6350">
                  <a:solidFill>
                    <a:srgbClr val="C4ECD9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05" name="Line 200"/>
                <p:cNvSpPr>
                  <a:spLocks noChangeShapeType="1"/>
                </p:cNvSpPr>
                <p:nvPr/>
              </p:nvSpPr>
              <p:spPr bwMode="auto">
                <a:xfrm>
                  <a:off x="3295" y="1541"/>
                  <a:ext cx="0" cy="43"/>
                </a:xfrm>
                <a:prstGeom prst="line">
                  <a:avLst/>
                </a:prstGeom>
                <a:grpFill/>
                <a:ln w="6350">
                  <a:solidFill>
                    <a:srgbClr val="C4ECD9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819" name="TextBox 818"/>
              <p:cNvSpPr txBox="1"/>
              <p:nvPr/>
            </p:nvSpPr>
            <p:spPr>
              <a:xfrm>
                <a:off x="6439889" y="6202884"/>
                <a:ext cx="90438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UWMRF Res. Fellowship</a:t>
                </a:r>
                <a:endPara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20" name="Group 1907"/>
              <p:cNvGrpSpPr/>
              <p:nvPr/>
            </p:nvGrpSpPr>
            <p:grpSpPr>
              <a:xfrm>
                <a:off x="6236636" y="6135754"/>
                <a:ext cx="186471" cy="223765"/>
                <a:chOff x="228600" y="7086600"/>
                <a:chExt cx="127000" cy="152400"/>
              </a:xfrm>
            </p:grpSpPr>
            <p:sp>
              <p:nvSpPr>
                <p:cNvPr id="1200" name="Freeform 198"/>
                <p:cNvSpPr>
                  <a:spLocks/>
                </p:cNvSpPr>
                <p:nvPr/>
              </p:nvSpPr>
              <p:spPr bwMode="auto">
                <a:xfrm>
                  <a:off x="228600" y="7086600"/>
                  <a:ext cx="127000" cy="151606"/>
                </a:xfrm>
                <a:custGeom>
                  <a:avLst/>
                  <a:gdLst>
                    <a:gd name="T0" fmla="*/ 0 w 626"/>
                    <a:gd name="T1" fmla="*/ 1 h 746"/>
                    <a:gd name="T2" fmla="*/ 1 w 626"/>
                    <a:gd name="T3" fmla="*/ 1 h 746"/>
                    <a:gd name="T4" fmla="*/ 1 w 626"/>
                    <a:gd name="T5" fmla="*/ 1 h 746"/>
                    <a:gd name="T6" fmla="*/ 1 w 626"/>
                    <a:gd name="T7" fmla="*/ 1 h 746"/>
                    <a:gd name="T8" fmla="*/ 1 w 626"/>
                    <a:gd name="T9" fmla="*/ 1 h 746"/>
                    <a:gd name="T10" fmla="*/ 1 w 626"/>
                    <a:gd name="T11" fmla="*/ 1 h 746"/>
                    <a:gd name="T12" fmla="*/ 1 w 626"/>
                    <a:gd name="T13" fmla="*/ 1 h 746"/>
                    <a:gd name="T14" fmla="*/ 1 w 626"/>
                    <a:gd name="T15" fmla="*/ 1 h 746"/>
                    <a:gd name="T16" fmla="*/ 1 w 626"/>
                    <a:gd name="T17" fmla="*/ 1 h 746"/>
                    <a:gd name="T18" fmla="*/ 1 w 626"/>
                    <a:gd name="T19" fmla="*/ 1 h 746"/>
                    <a:gd name="T20" fmla="*/ 1 w 626"/>
                    <a:gd name="T21" fmla="*/ 1 h 746"/>
                    <a:gd name="T22" fmla="*/ 1 w 626"/>
                    <a:gd name="T23" fmla="*/ 0 h 746"/>
                    <a:gd name="T24" fmla="*/ 1 w 626"/>
                    <a:gd name="T25" fmla="*/ 0 h 746"/>
                    <a:gd name="T26" fmla="*/ 1 w 626"/>
                    <a:gd name="T27" fmla="*/ 0 h 746"/>
                    <a:gd name="T28" fmla="*/ 1 w 626"/>
                    <a:gd name="T29" fmla="*/ 0 h 746"/>
                    <a:gd name="T30" fmla="*/ 1 w 626"/>
                    <a:gd name="T31" fmla="*/ 0 h 746"/>
                    <a:gd name="T32" fmla="*/ 1 w 626"/>
                    <a:gd name="T33" fmla="*/ 0 h 746"/>
                    <a:gd name="T34" fmla="*/ 1 w 626"/>
                    <a:gd name="T35" fmla="*/ 0 h 746"/>
                    <a:gd name="T36" fmla="*/ 0 w 626"/>
                    <a:gd name="T37" fmla="*/ 0 h 746"/>
                    <a:gd name="T38" fmla="*/ 0 w 626"/>
                    <a:gd name="T39" fmla="*/ 0 h 746"/>
                    <a:gd name="T40" fmla="*/ 0 w 626"/>
                    <a:gd name="T41" fmla="*/ 0 h 746"/>
                    <a:gd name="T42" fmla="*/ 0 w 626"/>
                    <a:gd name="T43" fmla="*/ 0 h 746"/>
                    <a:gd name="T44" fmla="*/ 0 w 626"/>
                    <a:gd name="T45" fmla="*/ 0 h 746"/>
                    <a:gd name="T46" fmla="*/ 0 w 626"/>
                    <a:gd name="T47" fmla="*/ 0 h 746"/>
                    <a:gd name="T48" fmla="*/ 0 w 626"/>
                    <a:gd name="T49" fmla="*/ 0 h 746"/>
                    <a:gd name="T50" fmla="*/ 0 w 626"/>
                    <a:gd name="T51" fmla="*/ 0 h 746"/>
                    <a:gd name="T52" fmla="*/ 0 w 626"/>
                    <a:gd name="T53" fmla="*/ 0 h 746"/>
                    <a:gd name="T54" fmla="*/ 0 w 626"/>
                    <a:gd name="T55" fmla="*/ 0 h 746"/>
                    <a:gd name="T56" fmla="*/ 0 w 626"/>
                    <a:gd name="T57" fmla="*/ 0 h 746"/>
                    <a:gd name="T58" fmla="*/ 0 w 626"/>
                    <a:gd name="T59" fmla="*/ 1 h 746"/>
                    <a:gd name="T60" fmla="*/ 0 w 626"/>
                    <a:gd name="T61" fmla="*/ 1 h 746"/>
                    <a:gd name="T62" fmla="*/ 0 w 626"/>
                    <a:gd name="T63" fmla="*/ 1 h 746"/>
                    <a:gd name="T64" fmla="*/ 0 w 626"/>
                    <a:gd name="T65" fmla="*/ 1 h 746"/>
                    <a:gd name="T66" fmla="*/ 0 w 626"/>
                    <a:gd name="T67" fmla="*/ 1 h 746"/>
                    <a:gd name="T68" fmla="*/ 0 w 626"/>
                    <a:gd name="T69" fmla="*/ 1 h 746"/>
                    <a:gd name="T70" fmla="*/ 0 w 626"/>
                    <a:gd name="T71" fmla="*/ 1 h 746"/>
                    <a:gd name="T72" fmla="*/ 0 w 626"/>
                    <a:gd name="T73" fmla="*/ 1 h 746"/>
                    <a:gd name="T74" fmla="*/ 0 w 626"/>
                    <a:gd name="T75" fmla="*/ 1 h 746"/>
                    <a:gd name="T76" fmla="*/ 0 w 626"/>
                    <a:gd name="T77" fmla="*/ 1 h 74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626"/>
                    <a:gd name="T118" fmla="*/ 0 h 746"/>
                    <a:gd name="T119" fmla="*/ 626 w 626"/>
                    <a:gd name="T120" fmla="*/ 746 h 74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626" h="746">
                      <a:moveTo>
                        <a:pt x="0" y="746"/>
                      </a:moveTo>
                      <a:lnTo>
                        <a:pt x="626" y="746"/>
                      </a:lnTo>
                      <a:lnTo>
                        <a:pt x="626" y="492"/>
                      </a:lnTo>
                      <a:lnTo>
                        <a:pt x="616" y="456"/>
                      </a:lnTo>
                      <a:lnTo>
                        <a:pt x="594" y="434"/>
                      </a:lnTo>
                      <a:lnTo>
                        <a:pt x="566" y="416"/>
                      </a:lnTo>
                      <a:lnTo>
                        <a:pt x="522" y="398"/>
                      </a:lnTo>
                      <a:lnTo>
                        <a:pt x="480" y="386"/>
                      </a:lnTo>
                      <a:lnTo>
                        <a:pt x="426" y="374"/>
                      </a:lnTo>
                      <a:lnTo>
                        <a:pt x="380" y="372"/>
                      </a:lnTo>
                      <a:lnTo>
                        <a:pt x="410" y="346"/>
                      </a:lnTo>
                      <a:lnTo>
                        <a:pt x="426" y="318"/>
                      </a:lnTo>
                      <a:lnTo>
                        <a:pt x="444" y="266"/>
                      </a:lnTo>
                      <a:lnTo>
                        <a:pt x="452" y="204"/>
                      </a:lnTo>
                      <a:lnTo>
                        <a:pt x="442" y="116"/>
                      </a:lnTo>
                      <a:lnTo>
                        <a:pt x="412" y="54"/>
                      </a:lnTo>
                      <a:lnTo>
                        <a:pt x="386" y="26"/>
                      </a:lnTo>
                      <a:lnTo>
                        <a:pt x="358" y="8"/>
                      </a:lnTo>
                      <a:lnTo>
                        <a:pt x="322" y="0"/>
                      </a:lnTo>
                      <a:lnTo>
                        <a:pt x="294" y="4"/>
                      </a:lnTo>
                      <a:lnTo>
                        <a:pt x="260" y="18"/>
                      </a:lnTo>
                      <a:lnTo>
                        <a:pt x="228" y="46"/>
                      </a:lnTo>
                      <a:lnTo>
                        <a:pt x="210" y="76"/>
                      </a:lnTo>
                      <a:lnTo>
                        <a:pt x="192" y="118"/>
                      </a:lnTo>
                      <a:lnTo>
                        <a:pt x="182" y="156"/>
                      </a:lnTo>
                      <a:lnTo>
                        <a:pt x="180" y="192"/>
                      </a:lnTo>
                      <a:lnTo>
                        <a:pt x="182" y="232"/>
                      </a:lnTo>
                      <a:lnTo>
                        <a:pt x="192" y="286"/>
                      </a:lnTo>
                      <a:lnTo>
                        <a:pt x="204" y="310"/>
                      </a:lnTo>
                      <a:lnTo>
                        <a:pt x="220" y="340"/>
                      </a:lnTo>
                      <a:lnTo>
                        <a:pt x="248" y="368"/>
                      </a:lnTo>
                      <a:lnTo>
                        <a:pt x="210" y="374"/>
                      </a:lnTo>
                      <a:lnTo>
                        <a:pt x="172" y="382"/>
                      </a:lnTo>
                      <a:lnTo>
                        <a:pt x="128" y="394"/>
                      </a:lnTo>
                      <a:lnTo>
                        <a:pt x="82" y="410"/>
                      </a:lnTo>
                      <a:lnTo>
                        <a:pt x="42" y="434"/>
                      </a:lnTo>
                      <a:lnTo>
                        <a:pt x="14" y="460"/>
                      </a:lnTo>
                      <a:lnTo>
                        <a:pt x="0" y="498"/>
                      </a:lnTo>
                      <a:lnTo>
                        <a:pt x="0" y="746"/>
                      </a:lnTo>
                      <a:close/>
                    </a:path>
                  </a:pathLst>
                </a:custGeom>
                <a:solidFill>
                  <a:srgbClr val="E6AF00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01" name="Line 199"/>
                <p:cNvSpPr>
                  <a:spLocks noChangeShapeType="1"/>
                </p:cNvSpPr>
                <p:nvPr/>
              </p:nvSpPr>
              <p:spPr bwMode="auto">
                <a:xfrm>
                  <a:off x="254794" y="7204869"/>
                  <a:ext cx="0" cy="34131"/>
                </a:xfrm>
                <a:prstGeom prst="line">
                  <a:avLst/>
                </a:prstGeom>
                <a:solidFill>
                  <a:srgbClr val="339966"/>
                </a:solidFill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02" name="Line 200"/>
                <p:cNvSpPr>
                  <a:spLocks noChangeShapeType="1"/>
                </p:cNvSpPr>
                <p:nvPr/>
              </p:nvSpPr>
              <p:spPr bwMode="auto">
                <a:xfrm>
                  <a:off x="329406" y="7204869"/>
                  <a:ext cx="0" cy="34131"/>
                </a:xfrm>
                <a:prstGeom prst="line">
                  <a:avLst/>
                </a:prstGeom>
                <a:solidFill>
                  <a:srgbClr val="339966"/>
                </a:solidFill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821" name="Group 2363"/>
              <p:cNvGrpSpPr/>
              <p:nvPr/>
            </p:nvGrpSpPr>
            <p:grpSpPr>
              <a:xfrm>
                <a:off x="7344273" y="5965134"/>
                <a:ext cx="159992" cy="223765"/>
                <a:chOff x="762000" y="8229600"/>
                <a:chExt cx="544830" cy="762000"/>
              </a:xfrm>
            </p:grpSpPr>
            <p:sp>
              <p:nvSpPr>
                <p:cNvPr id="1193" name="Folded Corner 1192"/>
                <p:cNvSpPr/>
                <p:nvPr/>
              </p:nvSpPr>
              <p:spPr>
                <a:xfrm>
                  <a:off x="762000" y="8229600"/>
                  <a:ext cx="544830" cy="762000"/>
                </a:xfrm>
                <a:prstGeom prst="foldedCorner">
                  <a:avLst/>
                </a:prstGeom>
                <a:solidFill>
                  <a:srgbClr val="C6ECD9"/>
                </a:solidFill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94" name="Rectangle 1193"/>
                <p:cNvSpPr/>
                <p:nvPr/>
              </p:nvSpPr>
              <p:spPr>
                <a:xfrm>
                  <a:off x="838200" y="8416290"/>
                  <a:ext cx="381000" cy="49911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95" name="Group 2320"/>
                <p:cNvGrpSpPr/>
                <p:nvPr/>
              </p:nvGrpSpPr>
              <p:grpSpPr>
                <a:xfrm>
                  <a:off x="838200" y="8320315"/>
                  <a:ext cx="381000" cy="61685"/>
                  <a:chOff x="852714" y="8320315"/>
                  <a:chExt cx="362857" cy="61685"/>
                </a:xfrm>
              </p:grpSpPr>
              <p:cxnSp>
                <p:nvCxnSpPr>
                  <p:cNvPr id="1196" name="Straight Connector 1195"/>
                  <p:cNvCxnSpPr/>
                  <p:nvPr/>
                </p:nvCxnSpPr>
                <p:spPr>
                  <a:xfrm>
                    <a:off x="852714" y="8320315"/>
                    <a:ext cx="362857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ysClr val="window" lastClr="FFFFFF">
                        <a:lumMod val="65000"/>
                      </a:sys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7" name="Straight Connector 1196"/>
                  <p:cNvCxnSpPr/>
                  <p:nvPr/>
                </p:nvCxnSpPr>
                <p:spPr>
                  <a:xfrm>
                    <a:off x="852714" y="8340877"/>
                    <a:ext cx="362857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ysClr val="window" lastClr="FFFFFF">
                        <a:lumMod val="65000"/>
                      </a:sys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8" name="Straight Connector 1197"/>
                  <p:cNvCxnSpPr/>
                  <p:nvPr/>
                </p:nvCxnSpPr>
                <p:spPr>
                  <a:xfrm>
                    <a:off x="852714" y="8382000"/>
                    <a:ext cx="362857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ysClr val="window" lastClr="FFFFFF">
                        <a:lumMod val="65000"/>
                      </a:sys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9" name="Straight Connector 1198"/>
                  <p:cNvCxnSpPr/>
                  <p:nvPr/>
                </p:nvCxnSpPr>
                <p:spPr>
                  <a:xfrm>
                    <a:off x="852714" y="8361439"/>
                    <a:ext cx="362857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ysClr val="window" lastClr="FFFFFF">
                        <a:lumMod val="65000"/>
                      </a:sysClr>
                    </a:solidFill>
                    <a:prstDash val="solid"/>
                  </a:ln>
                  <a:effectLst/>
                </p:spPr>
              </p:cxnSp>
            </p:grpSp>
          </p:grpSp>
          <p:sp>
            <p:nvSpPr>
              <p:cNvPr id="822" name="TextBox 821"/>
              <p:cNvSpPr txBox="1"/>
              <p:nvPr/>
            </p:nvSpPr>
            <p:spPr>
              <a:xfrm>
                <a:off x="7568039" y="5965134"/>
                <a:ext cx="44753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Prov. Patent</a:t>
                </a:r>
                <a:endPara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899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6120558" y="5975127"/>
                <a:ext cx="142183" cy="205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04" name="TextBox 903"/>
              <p:cNvSpPr txBox="1"/>
              <p:nvPr/>
            </p:nvSpPr>
            <p:spPr>
              <a:xfrm>
                <a:off x="7679920" y="6198513"/>
                <a:ext cx="473479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700" b="1" dirty="0" smtClean="0">
                    <a:latin typeface="Arial" pitchFamily="34" charset="0"/>
                    <a:cs typeface="Arial" pitchFamily="34" charset="0"/>
                  </a:rPr>
                  <a:t>Investor Meeting</a:t>
                </a:r>
                <a:endParaRPr lang="en-US" sz="700" b="1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05" name="Group 1011"/>
              <p:cNvGrpSpPr/>
              <p:nvPr/>
            </p:nvGrpSpPr>
            <p:grpSpPr>
              <a:xfrm>
                <a:off x="7456156" y="6198514"/>
                <a:ext cx="186471" cy="230803"/>
                <a:chOff x="1905000" y="8305800"/>
                <a:chExt cx="127000" cy="157193"/>
              </a:xfrm>
            </p:grpSpPr>
            <p:grpSp>
              <p:nvGrpSpPr>
                <p:cNvPr id="906" name="Group 197"/>
                <p:cNvGrpSpPr>
                  <a:grpSpLocks/>
                </p:cNvGrpSpPr>
                <p:nvPr/>
              </p:nvGrpSpPr>
              <p:grpSpPr bwMode="auto">
                <a:xfrm>
                  <a:off x="1905000" y="8305800"/>
                  <a:ext cx="127000" cy="152400"/>
                  <a:chOff x="3168" y="1392"/>
                  <a:chExt cx="160" cy="192"/>
                </a:xfrm>
                <a:solidFill>
                  <a:srgbClr val="339966"/>
                </a:solidFill>
              </p:grpSpPr>
              <p:sp>
                <p:nvSpPr>
                  <p:cNvPr id="908" name="Freeform 198"/>
                  <p:cNvSpPr>
                    <a:spLocks/>
                  </p:cNvSpPr>
                  <p:nvPr/>
                </p:nvSpPr>
                <p:spPr bwMode="auto">
                  <a:xfrm>
                    <a:off x="3168" y="1392"/>
                    <a:ext cx="160" cy="191"/>
                  </a:xfrm>
                  <a:custGeom>
                    <a:avLst/>
                    <a:gdLst>
                      <a:gd name="T0" fmla="*/ 0 w 626"/>
                      <a:gd name="T1" fmla="*/ 1 h 746"/>
                      <a:gd name="T2" fmla="*/ 1 w 626"/>
                      <a:gd name="T3" fmla="*/ 1 h 746"/>
                      <a:gd name="T4" fmla="*/ 1 w 626"/>
                      <a:gd name="T5" fmla="*/ 1 h 746"/>
                      <a:gd name="T6" fmla="*/ 1 w 626"/>
                      <a:gd name="T7" fmla="*/ 1 h 746"/>
                      <a:gd name="T8" fmla="*/ 1 w 626"/>
                      <a:gd name="T9" fmla="*/ 1 h 746"/>
                      <a:gd name="T10" fmla="*/ 1 w 626"/>
                      <a:gd name="T11" fmla="*/ 1 h 746"/>
                      <a:gd name="T12" fmla="*/ 1 w 626"/>
                      <a:gd name="T13" fmla="*/ 1 h 746"/>
                      <a:gd name="T14" fmla="*/ 1 w 626"/>
                      <a:gd name="T15" fmla="*/ 1 h 746"/>
                      <a:gd name="T16" fmla="*/ 1 w 626"/>
                      <a:gd name="T17" fmla="*/ 1 h 746"/>
                      <a:gd name="T18" fmla="*/ 1 w 626"/>
                      <a:gd name="T19" fmla="*/ 1 h 746"/>
                      <a:gd name="T20" fmla="*/ 1 w 626"/>
                      <a:gd name="T21" fmla="*/ 1 h 746"/>
                      <a:gd name="T22" fmla="*/ 1 w 626"/>
                      <a:gd name="T23" fmla="*/ 0 h 746"/>
                      <a:gd name="T24" fmla="*/ 1 w 626"/>
                      <a:gd name="T25" fmla="*/ 0 h 746"/>
                      <a:gd name="T26" fmla="*/ 1 w 626"/>
                      <a:gd name="T27" fmla="*/ 0 h 746"/>
                      <a:gd name="T28" fmla="*/ 1 w 626"/>
                      <a:gd name="T29" fmla="*/ 0 h 746"/>
                      <a:gd name="T30" fmla="*/ 1 w 626"/>
                      <a:gd name="T31" fmla="*/ 0 h 746"/>
                      <a:gd name="T32" fmla="*/ 1 w 626"/>
                      <a:gd name="T33" fmla="*/ 0 h 746"/>
                      <a:gd name="T34" fmla="*/ 1 w 626"/>
                      <a:gd name="T35" fmla="*/ 0 h 746"/>
                      <a:gd name="T36" fmla="*/ 0 w 626"/>
                      <a:gd name="T37" fmla="*/ 0 h 746"/>
                      <a:gd name="T38" fmla="*/ 0 w 626"/>
                      <a:gd name="T39" fmla="*/ 0 h 746"/>
                      <a:gd name="T40" fmla="*/ 0 w 626"/>
                      <a:gd name="T41" fmla="*/ 0 h 746"/>
                      <a:gd name="T42" fmla="*/ 0 w 626"/>
                      <a:gd name="T43" fmla="*/ 0 h 746"/>
                      <a:gd name="T44" fmla="*/ 0 w 626"/>
                      <a:gd name="T45" fmla="*/ 0 h 746"/>
                      <a:gd name="T46" fmla="*/ 0 w 626"/>
                      <a:gd name="T47" fmla="*/ 0 h 746"/>
                      <a:gd name="T48" fmla="*/ 0 w 626"/>
                      <a:gd name="T49" fmla="*/ 0 h 746"/>
                      <a:gd name="T50" fmla="*/ 0 w 626"/>
                      <a:gd name="T51" fmla="*/ 0 h 746"/>
                      <a:gd name="T52" fmla="*/ 0 w 626"/>
                      <a:gd name="T53" fmla="*/ 0 h 746"/>
                      <a:gd name="T54" fmla="*/ 0 w 626"/>
                      <a:gd name="T55" fmla="*/ 0 h 746"/>
                      <a:gd name="T56" fmla="*/ 0 w 626"/>
                      <a:gd name="T57" fmla="*/ 0 h 746"/>
                      <a:gd name="T58" fmla="*/ 0 w 626"/>
                      <a:gd name="T59" fmla="*/ 1 h 746"/>
                      <a:gd name="T60" fmla="*/ 0 w 626"/>
                      <a:gd name="T61" fmla="*/ 1 h 746"/>
                      <a:gd name="T62" fmla="*/ 0 w 626"/>
                      <a:gd name="T63" fmla="*/ 1 h 746"/>
                      <a:gd name="T64" fmla="*/ 0 w 626"/>
                      <a:gd name="T65" fmla="*/ 1 h 746"/>
                      <a:gd name="T66" fmla="*/ 0 w 626"/>
                      <a:gd name="T67" fmla="*/ 1 h 746"/>
                      <a:gd name="T68" fmla="*/ 0 w 626"/>
                      <a:gd name="T69" fmla="*/ 1 h 746"/>
                      <a:gd name="T70" fmla="*/ 0 w 626"/>
                      <a:gd name="T71" fmla="*/ 1 h 746"/>
                      <a:gd name="T72" fmla="*/ 0 w 626"/>
                      <a:gd name="T73" fmla="*/ 1 h 746"/>
                      <a:gd name="T74" fmla="*/ 0 w 626"/>
                      <a:gd name="T75" fmla="*/ 1 h 746"/>
                      <a:gd name="T76" fmla="*/ 0 w 626"/>
                      <a:gd name="T77" fmla="*/ 1 h 74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626"/>
                      <a:gd name="T118" fmla="*/ 0 h 746"/>
                      <a:gd name="T119" fmla="*/ 626 w 626"/>
                      <a:gd name="T120" fmla="*/ 746 h 746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626" h="746">
                        <a:moveTo>
                          <a:pt x="0" y="746"/>
                        </a:moveTo>
                        <a:lnTo>
                          <a:pt x="626" y="746"/>
                        </a:lnTo>
                        <a:lnTo>
                          <a:pt x="626" y="492"/>
                        </a:lnTo>
                        <a:lnTo>
                          <a:pt x="616" y="456"/>
                        </a:lnTo>
                        <a:lnTo>
                          <a:pt x="594" y="434"/>
                        </a:lnTo>
                        <a:lnTo>
                          <a:pt x="566" y="416"/>
                        </a:lnTo>
                        <a:lnTo>
                          <a:pt x="522" y="398"/>
                        </a:lnTo>
                        <a:lnTo>
                          <a:pt x="480" y="386"/>
                        </a:lnTo>
                        <a:lnTo>
                          <a:pt x="426" y="374"/>
                        </a:lnTo>
                        <a:lnTo>
                          <a:pt x="380" y="372"/>
                        </a:lnTo>
                        <a:lnTo>
                          <a:pt x="410" y="346"/>
                        </a:lnTo>
                        <a:lnTo>
                          <a:pt x="426" y="318"/>
                        </a:lnTo>
                        <a:lnTo>
                          <a:pt x="444" y="266"/>
                        </a:lnTo>
                        <a:lnTo>
                          <a:pt x="452" y="204"/>
                        </a:lnTo>
                        <a:lnTo>
                          <a:pt x="442" y="116"/>
                        </a:lnTo>
                        <a:lnTo>
                          <a:pt x="412" y="54"/>
                        </a:lnTo>
                        <a:lnTo>
                          <a:pt x="386" y="26"/>
                        </a:lnTo>
                        <a:lnTo>
                          <a:pt x="358" y="8"/>
                        </a:lnTo>
                        <a:lnTo>
                          <a:pt x="322" y="0"/>
                        </a:lnTo>
                        <a:lnTo>
                          <a:pt x="294" y="4"/>
                        </a:lnTo>
                        <a:lnTo>
                          <a:pt x="260" y="18"/>
                        </a:lnTo>
                        <a:lnTo>
                          <a:pt x="228" y="46"/>
                        </a:lnTo>
                        <a:lnTo>
                          <a:pt x="210" y="76"/>
                        </a:lnTo>
                        <a:lnTo>
                          <a:pt x="192" y="118"/>
                        </a:lnTo>
                        <a:lnTo>
                          <a:pt x="182" y="156"/>
                        </a:lnTo>
                        <a:lnTo>
                          <a:pt x="180" y="192"/>
                        </a:lnTo>
                        <a:lnTo>
                          <a:pt x="182" y="232"/>
                        </a:lnTo>
                        <a:lnTo>
                          <a:pt x="192" y="286"/>
                        </a:lnTo>
                        <a:lnTo>
                          <a:pt x="204" y="310"/>
                        </a:lnTo>
                        <a:lnTo>
                          <a:pt x="220" y="340"/>
                        </a:lnTo>
                        <a:lnTo>
                          <a:pt x="248" y="368"/>
                        </a:lnTo>
                        <a:lnTo>
                          <a:pt x="210" y="374"/>
                        </a:lnTo>
                        <a:lnTo>
                          <a:pt x="172" y="382"/>
                        </a:lnTo>
                        <a:lnTo>
                          <a:pt x="128" y="394"/>
                        </a:lnTo>
                        <a:lnTo>
                          <a:pt x="82" y="410"/>
                        </a:lnTo>
                        <a:lnTo>
                          <a:pt x="42" y="434"/>
                        </a:lnTo>
                        <a:lnTo>
                          <a:pt x="14" y="460"/>
                        </a:lnTo>
                        <a:lnTo>
                          <a:pt x="0" y="498"/>
                        </a:lnTo>
                        <a:lnTo>
                          <a:pt x="0" y="746"/>
                        </a:lnTo>
                        <a:close/>
                      </a:path>
                    </a:pathLst>
                  </a:custGeom>
                  <a:grpFill/>
                  <a:ln w="635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909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3201" y="1541"/>
                    <a:ext cx="0" cy="43"/>
                  </a:xfrm>
                  <a:prstGeom prst="line">
                    <a:avLst/>
                  </a:prstGeom>
                  <a:grpFill/>
                  <a:ln w="6350">
                    <a:solidFill>
                      <a:srgbClr val="C4ECD9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US" sz="2800"/>
                  </a:p>
                </p:txBody>
              </p:sp>
              <p:sp>
                <p:nvSpPr>
                  <p:cNvPr id="910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3295" y="1541"/>
                    <a:ext cx="0" cy="43"/>
                  </a:xfrm>
                  <a:prstGeom prst="line">
                    <a:avLst/>
                  </a:prstGeom>
                  <a:grpFill/>
                  <a:ln w="6350">
                    <a:solidFill>
                      <a:srgbClr val="C4ECD9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US" sz="2800"/>
                  </a:p>
                </p:txBody>
              </p:sp>
            </p:grpSp>
            <p:sp>
              <p:nvSpPr>
                <p:cNvPr id="907" name="TextBox 906"/>
                <p:cNvSpPr txBox="1"/>
                <p:nvPr/>
              </p:nvSpPr>
              <p:spPr>
                <a:xfrm>
                  <a:off x="1948257" y="8368665"/>
                  <a:ext cx="43670" cy="943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900" b="1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$</a:t>
                  </a:r>
                  <a:endParaRPr lang="en-US" sz="9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1619" name="5-Point Star 1618"/>
          <p:cNvSpPr/>
          <p:nvPr/>
        </p:nvSpPr>
        <p:spPr bwMode="auto">
          <a:xfrm>
            <a:off x="7877423" y="1702713"/>
            <a:ext cx="223765" cy="223765"/>
          </a:xfrm>
          <a:prstGeom prst="star5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</p:spPr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620" name="TextBox 1619"/>
          <p:cNvSpPr txBox="1"/>
          <p:nvPr/>
        </p:nvSpPr>
        <p:spPr>
          <a:xfrm>
            <a:off x="8153400" y="1702713"/>
            <a:ext cx="77585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i="1" dirty="0" smtClean="0">
                <a:solidFill>
                  <a:srgbClr val="000066"/>
                </a:solidFill>
              </a:rPr>
              <a:t>Key </a:t>
            </a:r>
          </a:p>
          <a:p>
            <a:r>
              <a:rPr lang="en-US" sz="1400" b="1" i="1" dirty="0" smtClean="0">
                <a:solidFill>
                  <a:srgbClr val="000066"/>
                </a:solidFill>
              </a:rPr>
              <a:t>Outcome</a:t>
            </a:r>
            <a:endParaRPr lang="en-US" sz="1400" b="1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" grpId="0" animBg="1"/>
      <p:bldP spid="903" grpId="0"/>
      <p:bldP spid="1619" grpId="0" animBg="1"/>
      <p:bldP spid="16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2" y="312738"/>
            <a:ext cx="7177087" cy="914400"/>
          </a:xfrm>
        </p:spPr>
        <p:txBody>
          <a:bodyPr/>
          <a:lstStyle/>
          <a:p>
            <a:r>
              <a:rPr lang="en-US" dirty="0" smtClean="0"/>
              <a:t>Catalyst Grants: Rockwell</a:t>
            </a:r>
            <a:endParaRPr lang="en-US" dirty="0"/>
          </a:p>
        </p:txBody>
      </p:sp>
      <p:sp>
        <p:nvSpPr>
          <p:cNvPr id="776" name="Rectangle 775"/>
          <p:cNvSpPr/>
          <p:nvPr/>
        </p:nvSpPr>
        <p:spPr bwMode="auto">
          <a:xfrm>
            <a:off x="1295400" y="914400"/>
            <a:ext cx="5370364" cy="615354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lg" len="lg"/>
            <a:tailEnd type="none" w="lg" len="lg"/>
          </a:ln>
        </p:spPr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39" name="Group 38"/>
          <p:cNvGrpSpPr/>
          <p:nvPr/>
        </p:nvGrpSpPr>
        <p:grpSpPr>
          <a:xfrm>
            <a:off x="634394" y="909320"/>
            <a:ext cx="7304874" cy="2511516"/>
            <a:chOff x="634394" y="909320"/>
            <a:chExt cx="7304874" cy="2511516"/>
          </a:xfrm>
        </p:grpSpPr>
        <p:grpSp>
          <p:nvGrpSpPr>
            <p:cNvPr id="23" name="Group 22"/>
            <p:cNvGrpSpPr/>
            <p:nvPr/>
          </p:nvGrpSpPr>
          <p:grpSpPr>
            <a:xfrm>
              <a:off x="634394" y="909320"/>
              <a:ext cx="7304874" cy="2511516"/>
              <a:chOff x="634394" y="909320"/>
              <a:chExt cx="7304874" cy="2511516"/>
            </a:xfrm>
          </p:grpSpPr>
          <p:sp>
            <p:nvSpPr>
              <p:cNvPr id="651" name="Freeform 650"/>
              <p:cNvSpPr/>
              <p:nvPr/>
            </p:nvSpPr>
            <p:spPr bwMode="auto">
              <a:xfrm>
                <a:off x="3581400" y="909320"/>
                <a:ext cx="4357868" cy="2511516"/>
              </a:xfrm>
              <a:custGeom>
                <a:avLst/>
                <a:gdLst>
                  <a:gd name="connsiteX0" fmla="*/ 3561080 w 3710940"/>
                  <a:gd name="connsiteY0" fmla="*/ 2138680 h 2138680"/>
                  <a:gd name="connsiteX1" fmla="*/ 3561080 w 3710940"/>
                  <a:gd name="connsiteY1" fmla="*/ 1374140 h 2138680"/>
                  <a:gd name="connsiteX2" fmla="*/ 3568700 w 3710940"/>
                  <a:gd name="connsiteY2" fmla="*/ 1348740 h 2138680"/>
                  <a:gd name="connsiteX3" fmla="*/ 3591560 w 3710940"/>
                  <a:gd name="connsiteY3" fmla="*/ 1333500 h 2138680"/>
                  <a:gd name="connsiteX4" fmla="*/ 3672840 w 3710940"/>
                  <a:gd name="connsiteY4" fmla="*/ 1336040 h 2138680"/>
                  <a:gd name="connsiteX5" fmla="*/ 3693160 w 3710940"/>
                  <a:gd name="connsiteY5" fmla="*/ 1325880 h 2138680"/>
                  <a:gd name="connsiteX6" fmla="*/ 3708400 w 3710940"/>
                  <a:gd name="connsiteY6" fmla="*/ 1303020 h 2138680"/>
                  <a:gd name="connsiteX7" fmla="*/ 3710940 w 3710940"/>
                  <a:gd name="connsiteY7" fmla="*/ 144780 h 2138680"/>
                  <a:gd name="connsiteX8" fmla="*/ 3690620 w 3710940"/>
                  <a:gd name="connsiteY8" fmla="*/ 119380 h 2138680"/>
                  <a:gd name="connsiteX9" fmla="*/ 3665220 w 3710940"/>
                  <a:gd name="connsiteY9" fmla="*/ 111760 h 2138680"/>
                  <a:gd name="connsiteX10" fmla="*/ 3596640 w 3710940"/>
                  <a:gd name="connsiteY10" fmla="*/ 111760 h 2138680"/>
                  <a:gd name="connsiteX11" fmla="*/ 3571240 w 3710940"/>
                  <a:gd name="connsiteY11" fmla="*/ 104140 h 2138680"/>
                  <a:gd name="connsiteX12" fmla="*/ 3563620 w 3710940"/>
                  <a:gd name="connsiteY12" fmla="*/ 88900 h 2138680"/>
                  <a:gd name="connsiteX13" fmla="*/ 3561080 w 3710940"/>
                  <a:gd name="connsiteY13" fmla="*/ 33020 h 2138680"/>
                  <a:gd name="connsiteX14" fmla="*/ 3548380 w 3710940"/>
                  <a:gd name="connsiteY14" fmla="*/ 12700 h 2138680"/>
                  <a:gd name="connsiteX15" fmla="*/ 3528060 w 3710940"/>
                  <a:gd name="connsiteY15" fmla="*/ 2540 h 2138680"/>
                  <a:gd name="connsiteX16" fmla="*/ 0 w 3710940"/>
                  <a:gd name="connsiteY16" fmla="*/ 0 h 2138680"/>
                  <a:gd name="connsiteX17" fmla="*/ 0 w 3710940"/>
                  <a:gd name="connsiteY17" fmla="*/ 2133600 h 2138680"/>
                  <a:gd name="connsiteX18" fmla="*/ 3561080 w 3710940"/>
                  <a:gd name="connsiteY18" fmla="*/ 2138680 h 213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0940" h="2138680">
                    <a:moveTo>
                      <a:pt x="3561080" y="2138680"/>
                    </a:moveTo>
                    <a:lnTo>
                      <a:pt x="3561080" y="1374140"/>
                    </a:lnTo>
                    <a:lnTo>
                      <a:pt x="3568700" y="1348740"/>
                    </a:lnTo>
                    <a:lnTo>
                      <a:pt x="3591560" y="1333500"/>
                    </a:lnTo>
                    <a:lnTo>
                      <a:pt x="3672840" y="1336040"/>
                    </a:lnTo>
                    <a:lnTo>
                      <a:pt x="3693160" y="1325880"/>
                    </a:lnTo>
                    <a:lnTo>
                      <a:pt x="3708400" y="1303020"/>
                    </a:lnTo>
                    <a:cubicBezTo>
                      <a:pt x="3709247" y="916940"/>
                      <a:pt x="3710093" y="530860"/>
                      <a:pt x="3710940" y="144780"/>
                    </a:cubicBezTo>
                    <a:lnTo>
                      <a:pt x="3690620" y="119380"/>
                    </a:lnTo>
                    <a:lnTo>
                      <a:pt x="3665220" y="111760"/>
                    </a:lnTo>
                    <a:lnTo>
                      <a:pt x="3596640" y="111760"/>
                    </a:lnTo>
                    <a:lnTo>
                      <a:pt x="3571240" y="104140"/>
                    </a:lnTo>
                    <a:lnTo>
                      <a:pt x="3563620" y="88900"/>
                    </a:lnTo>
                    <a:lnTo>
                      <a:pt x="3561080" y="33020"/>
                    </a:lnTo>
                    <a:lnTo>
                      <a:pt x="3548380" y="12700"/>
                    </a:lnTo>
                    <a:lnTo>
                      <a:pt x="3528060" y="2540"/>
                    </a:lnTo>
                    <a:lnTo>
                      <a:pt x="0" y="0"/>
                    </a:lnTo>
                    <a:lnTo>
                      <a:pt x="0" y="2133600"/>
                    </a:lnTo>
                    <a:lnTo>
                      <a:pt x="3561080" y="2138680"/>
                    </a:lnTo>
                    <a:close/>
                  </a:path>
                </a:pathLst>
              </a:custGeom>
              <a:gradFill>
                <a:gsLst>
                  <a:gs pos="0">
                    <a:srgbClr val="FFA48F"/>
                  </a:gs>
                  <a:gs pos="51000">
                    <a:srgbClr val="FFFF99">
                      <a:gamma/>
                      <a:tint val="15686"/>
                      <a:invGamma/>
                      <a:alpha val="0"/>
                    </a:srgbClr>
                  </a:gs>
                  <a:gs pos="100000">
                    <a:srgbClr val="FFFF99">
                      <a:gamma/>
                      <a:tint val="15686"/>
                      <a:invGamma/>
                      <a:alpha val="0"/>
                    </a:srgbClr>
                  </a:gs>
                </a:gsLst>
                <a:lin ang="7200000" scaled="0"/>
              </a:gradFill>
              <a:ln w="9525" cap="flat" cmpd="sng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  <p:sp>
            <p:nvSpPr>
              <p:cNvPr id="662" name="Text Box 23"/>
              <p:cNvSpPr txBox="1">
                <a:spLocks noChangeArrowheads="1"/>
              </p:cNvSpPr>
              <p:nvPr/>
            </p:nvSpPr>
            <p:spPr bwMode="auto">
              <a:xfrm rot="5400000">
                <a:off x="7127579" y="1704506"/>
                <a:ext cx="1352990" cy="156966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85000"/>
                  </a:lnSpc>
                  <a:defRPr/>
                </a:pPr>
                <a:r>
                  <a:rPr lang="en-US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Rockwell Phase 1</a:t>
                </a:r>
                <a:endPara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634394" y="912303"/>
                <a:ext cx="7300720" cy="2505553"/>
                <a:chOff x="634394" y="912303"/>
                <a:chExt cx="7300720" cy="2505553"/>
              </a:xfrm>
            </p:grpSpPr>
            <p:sp>
              <p:nvSpPr>
                <p:cNvPr id="652" name="Arc 6"/>
                <p:cNvSpPr>
                  <a:spLocks/>
                </p:cNvSpPr>
                <p:nvPr/>
              </p:nvSpPr>
              <p:spPr bwMode="auto">
                <a:xfrm rot="5400000" flipH="1">
                  <a:off x="7892361" y="1040563"/>
                  <a:ext cx="42753" cy="4275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 sz="1200" b="1">
                    <a:latin typeface="Arial Narrow" pitchFamily="34" charset="0"/>
                  </a:endParaRPr>
                </a:p>
              </p:txBody>
            </p:sp>
            <p:sp>
              <p:nvSpPr>
                <p:cNvPr id="653" name="Arc 7"/>
                <p:cNvSpPr>
                  <a:spLocks/>
                </p:cNvSpPr>
                <p:nvPr/>
              </p:nvSpPr>
              <p:spPr bwMode="auto">
                <a:xfrm rot="5400000" flipV="1">
                  <a:off x="7764100" y="997809"/>
                  <a:ext cx="42753" cy="4275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 sz="1200" b="1">
                    <a:latin typeface="Arial Narrow" pitchFamily="34" charset="0"/>
                  </a:endParaRPr>
                </a:p>
              </p:txBody>
            </p:sp>
            <p:sp>
              <p:nvSpPr>
                <p:cNvPr id="654" name="Line 8"/>
                <p:cNvSpPr>
                  <a:spLocks noChangeShapeType="1"/>
                </p:cNvSpPr>
                <p:nvPr/>
              </p:nvSpPr>
              <p:spPr bwMode="auto">
                <a:xfrm rot="5400000">
                  <a:off x="7849607" y="997809"/>
                  <a:ext cx="0" cy="85508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200" b="1">
                    <a:latin typeface="Arial Narrow" pitchFamily="34" charset="0"/>
                  </a:endParaRPr>
                </a:p>
              </p:txBody>
            </p:sp>
            <p:sp>
              <p:nvSpPr>
                <p:cNvPr id="655" name="Line 10"/>
                <p:cNvSpPr>
                  <a:spLocks noChangeShapeType="1"/>
                </p:cNvSpPr>
                <p:nvPr/>
              </p:nvSpPr>
              <p:spPr bwMode="auto">
                <a:xfrm rot="5400000">
                  <a:off x="7260006" y="1758423"/>
                  <a:ext cx="1350214" cy="0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200" b="1">
                    <a:latin typeface="Arial Narrow" pitchFamily="34" charset="0"/>
                  </a:endParaRPr>
                </a:p>
              </p:txBody>
            </p:sp>
            <p:sp>
              <p:nvSpPr>
                <p:cNvPr id="656" name="Arc 12"/>
                <p:cNvSpPr>
                  <a:spLocks/>
                </p:cNvSpPr>
                <p:nvPr/>
              </p:nvSpPr>
              <p:spPr bwMode="auto">
                <a:xfrm rot="5400000">
                  <a:off x="7892361" y="2433530"/>
                  <a:ext cx="42753" cy="4275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 sz="1200" b="1">
                    <a:latin typeface="Arial Narrow" pitchFamily="34" charset="0"/>
                  </a:endParaRPr>
                </a:p>
              </p:txBody>
            </p:sp>
            <p:sp>
              <p:nvSpPr>
                <p:cNvPr id="657" name="Arc 13"/>
                <p:cNvSpPr>
                  <a:spLocks/>
                </p:cNvSpPr>
                <p:nvPr/>
              </p:nvSpPr>
              <p:spPr bwMode="auto">
                <a:xfrm rot="5400000" flipH="1" flipV="1">
                  <a:off x="7764100" y="2476282"/>
                  <a:ext cx="42753" cy="4275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 sz="1200" b="1">
                    <a:latin typeface="Arial Narrow" pitchFamily="34" charset="0"/>
                  </a:endParaRPr>
                </a:p>
              </p:txBody>
            </p:sp>
            <p:sp>
              <p:nvSpPr>
                <p:cNvPr id="658" name="Line 14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7849607" y="2433529"/>
                  <a:ext cx="0" cy="85508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200" b="1">
                    <a:latin typeface="Arial Narrow" pitchFamily="34" charset="0"/>
                  </a:endParaRPr>
                </a:p>
              </p:txBody>
            </p:sp>
            <p:sp>
              <p:nvSpPr>
                <p:cNvPr id="659" name="Line 15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7742723" y="976432"/>
                  <a:ext cx="42753" cy="0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200" b="1">
                    <a:latin typeface="Arial Narrow" pitchFamily="34" charset="0"/>
                  </a:endParaRPr>
                </a:p>
              </p:txBody>
            </p:sp>
            <p:sp>
              <p:nvSpPr>
                <p:cNvPr id="660" name="Line 16"/>
                <p:cNvSpPr>
                  <a:spLocks noChangeShapeType="1"/>
                </p:cNvSpPr>
                <p:nvPr/>
              </p:nvSpPr>
              <p:spPr bwMode="auto">
                <a:xfrm rot="5400000">
                  <a:off x="7309968" y="2963725"/>
                  <a:ext cx="908263" cy="0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200" b="1">
                    <a:latin typeface="Arial Narrow" pitchFamily="34" charset="0"/>
                  </a:endParaRPr>
                </a:p>
              </p:txBody>
            </p:sp>
            <p:sp>
              <p:nvSpPr>
                <p:cNvPr id="661" name="Arc 17"/>
                <p:cNvSpPr>
                  <a:spLocks/>
                </p:cNvSpPr>
                <p:nvPr/>
              </p:nvSpPr>
              <p:spPr bwMode="auto">
                <a:xfrm rot="5400000" flipH="1">
                  <a:off x="7721346" y="912303"/>
                  <a:ext cx="42753" cy="4275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 sz="1200" b="1">
                    <a:latin typeface="Arial Narrow" pitchFamily="34" charset="0"/>
                  </a:endParaRPr>
                </a:p>
              </p:txBody>
            </p:sp>
            <p:sp>
              <p:nvSpPr>
                <p:cNvPr id="663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634394" y="912303"/>
                  <a:ext cx="7088941" cy="0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200" b="1"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664" name="TextBox 663"/>
            <p:cNvSpPr txBox="1"/>
            <p:nvPr/>
          </p:nvSpPr>
          <p:spPr>
            <a:xfrm flipH="1">
              <a:off x="2667000" y="1066800"/>
              <a:ext cx="480060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Junhong Chen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i="1" kern="0" dirty="0" err="1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Nanotube</a:t>
              </a:r>
              <a:r>
                <a:rPr lang="en-US" sz="1400" i="1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Decoration</a:t>
              </a:r>
              <a:endParaRPr lang="en-US" sz="1400" i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" y="1066800"/>
              <a:ext cx="1828800" cy="2289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7" name="TextBox 666"/>
            <p:cNvSpPr txBox="1"/>
            <p:nvPr/>
          </p:nvSpPr>
          <p:spPr>
            <a:xfrm>
              <a:off x="2743200" y="1752600"/>
              <a:ext cx="4343400" cy="1461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5" indent="-174625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1400" b="1" dirty="0" smtClean="0"/>
                <a:t>License completed with Dr. Chen’s startup company, </a:t>
              </a:r>
              <a:r>
                <a:rPr lang="en-US" sz="1400" b="1" dirty="0" err="1" smtClean="0"/>
                <a:t>NanoAffix</a:t>
              </a:r>
              <a:r>
                <a:rPr lang="en-US" sz="1400" b="1" dirty="0" smtClean="0"/>
                <a:t> Technologies</a:t>
              </a:r>
            </a:p>
            <a:p>
              <a:pPr marL="174625" indent="-174625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1400" b="1" dirty="0" smtClean="0"/>
                <a:t>Over $500k in follow on funding from the National Science Foundation</a:t>
              </a:r>
            </a:p>
            <a:p>
              <a:pPr marL="174625" indent="-174625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1400" b="1" dirty="0" smtClean="0"/>
                <a:t>Multiple U.S. patent applications based technology and applications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219200" y="3733800"/>
            <a:ext cx="7304874" cy="2511516"/>
            <a:chOff x="1219200" y="3733800"/>
            <a:chExt cx="7304874" cy="2511516"/>
          </a:xfrm>
        </p:grpSpPr>
        <p:grpSp>
          <p:nvGrpSpPr>
            <p:cNvPr id="24" name="Group 23"/>
            <p:cNvGrpSpPr/>
            <p:nvPr/>
          </p:nvGrpSpPr>
          <p:grpSpPr>
            <a:xfrm>
              <a:off x="1219200" y="3733800"/>
              <a:ext cx="7304874" cy="2511516"/>
              <a:chOff x="634394" y="909320"/>
              <a:chExt cx="7304874" cy="2511516"/>
            </a:xfrm>
          </p:grpSpPr>
          <p:sp>
            <p:nvSpPr>
              <p:cNvPr id="25" name="Freeform 24"/>
              <p:cNvSpPr/>
              <p:nvPr/>
            </p:nvSpPr>
            <p:spPr bwMode="auto">
              <a:xfrm>
                <a:off x="3581400" y="909320"/>
                <a:ext cx="4357868" cy="2511516"/>
              </a:xfrm>
              <a:custGeom>
                <a:avLst/>
                <a:gdLst>
                  <a:gd name="connsiteX0" fmla="*/ 3561080 w 3710940"/>
                  <a:gd name="connsiteY0" fmla="*/ 2138680 h 2138680"/>
                  <a:gd name="connsiteX1" fmla="*/ 3561080 w 3710940"/>
                  <a:gd name="connsiteY1" fmla="*/ 1374140 h 2138680"/>
                  <a:gd name="connsiteX2" fmla="*/ 3568700 w 3710940"/>
                  <a:gd name="connsiteY2" fmla="*/ 1348740 h 2138680"/>
                  <a:gd name="connsiteX3" fmla="*/ 3591560 w 3710940"/>
                  <a:gd name="connsiteY3" fmla="*/ 1333500 h 2138680"/>
                  <a:gd name="connsiteX4" fmla="*/ 3672840 w 3710940"/>
                  <a:gd name="connsiteY4" fmla="*/ 1336040 h 2138680"/>
                  <a:gd name="connsiteX5" fmla="*/ 3693160 w 3710940"/>
                  <a:gd name="connsiteY5" fmla="*/ 1325880 h 2138680"/>
                  <a:gd name="connsiteX6" fmla="*/ 3708400 w 3710940"/>
                  <a:gd name="connsiteY6" fmla="*/ 1303020 h 2138680"/>
                  <a:gd name="connsiteX7" fmla="*/ 3710940 w 3710940"/>
                  <a:gd name="connsiteY7" fmla="*/ 144780 h 2138680"/>
                  <a:gd name="connsiteX8" fmla="*/ 3690620 w 3710940"/>
                  <a:gd name="connsiteY8" fmla="*/ 119380 h 2138680"/>
                  <a:gd name="connsiteX9" fmla="*/ 3665220 w 3710940"/>
                  <a:gd name="connsiteY9" fmla="*/ 111760 h 2138680"/>
                  <a:gd name="connsiteX10" fmla="*/ 3596640 w 3710940"/>
                  <a:gd name="connsiteY10" fmla="*/ 111760 h 2138680"/>
                  <a:gd name="connsiteX11" fmla="*/ 3571240 w 3710940"/>
                  <a:gd name="connsiteY11" fmla="*/ 104140 h 2138680"/>
                  <a:gd name="connsiteX12" fmla="*/ 3563620 w 3710940"/>
                  <a:gd name="connsiteY12" fmla="*/ 88900 h 2138680"/>
                  <a:gd name="connsiteX13" fmla="*/ 3561080 w 3710940"/>
                  <a:gd name="connsiteY13" fmla="*/ 33020 h 2138680"/>
                  <a:gd name="connsiteX14" fmla="*/ 3548380 w 3710940"/>
                  <a:gd name="connsiteY14" fmla="*/ 12700 h 2138680"/>
                  <a:gd name="connsiteX15" fmla="*/ 3528060 w 3710940"/>
                  <a:gd name="connsiteY15" fmla="*/ 2540 h 2138680"/>
                  <a:gd name="connsiteX16" fmla="*/ 0 w 3710940"/>
                  <a:gd name="connsiteY16" fmla="*/ 0 h 2138680"/>
                  <a:gd name="connsiteX17" fmla="*/ 0 w 3710940"/>
                  <a:gd name="connsiteY17" fmla="*/ 2133600 h 2138680"/>
                  <a:gd name="connsiteX18" fmla="*/ 3561080 w 3710940"/>
                  <a:gd name="connsiteY18" fmla="*/ 2138680 h 213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0940" h="2138680">
                    <a:moveTo>
                      <a:pt x="3561080" y="2138680"/>
                    </a:moveTo>
                    <a:lnTo>
                      <a:pt x="3561080" y="1374140"/>
                    </a:lnTo>
                    <a:lnTo>
                      <a:pt x="3568700" y="1348740"/>
                    </a:lnTo>
                    <a:lnTo>
                      <a:pt x="3591560" y="1333500"/>
                    </a:lnTo>
                    <a:lnTo>
                      <a:pt x="3672840" y="1336040"/>
                    </a:lnTo>
                    <a:lnTo>
                      <a:pt x="3693160" y="1325880"/>
                    </a:lnTo>
                    <a:lnTo>
                      <a:pt x="3708400" y="1303020"/>
                    </a:lnTo>
                    <a:cubicBezTo>
                      <a:pt x="3709247" y="916940"/>
                      <a:pt x="3710093" y="530860"/>
                      <a:pt x="3710940" y="144780"/>
                    </a:cubicBezTo>
                    <a:lnTo>
                      <a:pt x="3690620" y="119380"/>
                    </a:lnTo>
                    <a:lnTo>
                      <a:pt x="3665220" y="111760"/>
                    </a:lnTo>
                    <a:lnTo>
                      <a:pt x="3596640" y="111760"/>
                    </a:lnTo>
                    <a:lnTo>
                      <a:pt x="3571240" y="104140"/>
                    </a:lnTo>
                    <a:lnTo>
                      <a:pt x="3563620" y="88900"/>
                    </a:lnTo>
                    <a:lnTo>
                      <a:pt x="3561080" y="33020"/>
                    </a:lnTo>
                    <a:lnTo>
                      <a:pt x="3548380" y="12700"/>
                    </a:lnTo>
                    <a:lnTo>
                      <a:pt x="3528060" y="2540"/>
                    </a:lnTo>
                    <a:lnTo>
                      <a:pt x="0" y="0"/>
                    </a:lnTo>
                    <a:lnTo>
                      <a:pt x="0" y="2133600"/>
                    </a:lnTo>
                    <a:lnTo>
                      <a:pt x="3561080" y="2138680"/>
                    </a:lnTo>
                    <a:close/>
                  </a:path>
                </a:pathLst>
              </a:custGeom>
              <a:gradFill>
                <a:gsLst>
                  <a:gs pos="0">
                    <a:srgbClr val="FFA48F"/>
                  </a:gs>
                  <a:gs pos="51000">
                    <a:srgbClr val="FFFF99">
                      <a:gamma/>
                      <a:tint val="15686"/>
                      <a:invGamma/>
                      <a:alpha val="0"/>
                    </a:srgbClr>
                  </a:gs>
                  <a:gs pos="100000">
                    <a:srgbClr val="FFFF99">
                      <a:gamma/>
                      <a:tint val="15686"/>
                      <a:invGamma/>
                      <a:alpha val="0"/>
                    </a:srgbClr>
                  </a:gs>
                </a:gsLst>
                <a:lin ang="7200000" scaled="0"/>
              </a:gradFill>
              <a:ln w="9525" cap="flat" cmpd="sng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  <p:sp>
            <p:nvSpPr>
              <p:cNvPr id="26" name="Text Box 23"/>
              <p:cNvSpPr txBox="1">
                <a:spLocks noChangeArrowheads="1"/>
              </p:cNvSpPr>
              <p:nvPr/>
            </p:nvSpPr>
            <p:spPr bwMode="auto">
              <a:xfrm rot="5400000">
                <a:off x="7127579" y="1704506"/>
                <a:ext cx="1352990" cy="156966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85000"/>
                  </a:lnSpc>
                  <a:defRPr/>
                </a:pPr>
                <a:r>
                  <a:rPr lang="en-US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Rockwell Phase 3</a:t>
                </a:r>
                <a:endPara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634394" y="912303"/>
                <a:ext cx="7300720" cy="2505553"/>
                <a:chOff x="634394" y="912303"/>
                <a:chExt cx="7300720" cy="2505553"/>
              </a:xfrm>
            </p:grpSpPr>
            <p:sp>
              <p:nvSpPr>
                <p:cNvPr id="28" name="Arc 6"/>
                <p:cNvSpPr>
                  <a:spLocks/>
                </p:cNvSpPr>
                <p:nvPr/>
              </p:nvSpPr>
              <p:spPr bwMode="auto">
                <a:xfrm rot="5400000" flipH="1">
                  <a:off x="7892361" y="1040563"/>
                  <a:ext cx="42753" cy="4275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 sz="1200" b="1">
                    <a:latin typeface="Arial Narrow" pitchFamily="34" charset="0"/>
                  </a:endParaRPr>
                </a:p>
              </p:txBody>
            </p:sp>
            <p:sp>
              <p:nvSpPr>
                <p:cNvPr id="29" name="Arc 7"/>
                <p:cNvSpPr>
                  <a:spLocks/>
                </p:cNvSpPr>
                <p:nvPr/>
              </p:nvSpPr>
              <p:spPr bwMode="auto">
                <a:xfrm rot="5400000" flipV="1">
                  <a:off x="7764100" y="997809"/>
                  <a:ext cx="42753" cy="4275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 sz="1200" b="1">
                    <a:latin typeface="Arial Narrow" pitchFamily="34" charset="0"/>
                  </a:endParaRPr>
                </a:p>
              </p:txBody>
            </p:sp>
            <p:sp>
              <p:nvSpPr>
                <p:cNvPr id="30" name="Line 8"/>
                <p:cNvSpPr>
                  <a:spLocks noChangeShapeType="1"/>
                </p:cNvSpPr>
                <p:nvPr/>
              </p:nvSpPr>
              <p:spPr bwMode="auto">
                <a:xfrm rot="5400000">
                  <a:off x="7849607" y="997809"/>
                  <a:ext cx="0" cy="85508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200" b="1">
                    <a:latin typeface="Arial Narrow" pitchFamily="34" charset="0"/>
                  </a:endParaRPr>
                </a:p>
              </p:txBody>
            </p:sp>
            <p:sp>
              <p:nvSpPr>
                <p:cNvPr id="31" name="Line 10"/>
                <p:cNvSpPr>
                  <a:spLocks noChangeShapeType="1"/>
                </p:cNvSpPr>
                <p:nvPr/>
              </p:nvSpPr>
              <p:spPr bwMode="auto">
                <a:xfrm rot="5400000">
                  <a:off x="7260006" y="1758423"/>
                  <a:ext cx="1350214" cy="0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200" b="1">
                    <a:latin typeface="Arial Narrow" pitchFamily="34" charset="0"/>
                  </a:endParaRPr>
                </a:p>
              </p:txBody>
            </p:sp>
            <p:sp>
              <p:nvSpPr>
                <p:cNvPr id="32" name="Arc 12"/>
                <p:cNvSpPr>
                  <a:spLocks/>
                </p:cNvSpPr>
                <p:nvPr/>
              </p:nvSpPr>
              <p:spPr bwMode="auto">
                <a:xfrm rot="5400000">
                  <a:off x="7892361" y="2433530"/>
                  <a:ext cx="42753" cy="4275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 sz="1200" b="1">
                    <a:latin typeface="Arial Narrow" pitchFamily="34" charset="0"/>
                  </a:endParaRPr>
                </a:p>
              </p:txBody>
            </p:sp>
            <p:sp>
              <p:nvSpPr>
                <p:cNvPr id="33" name="Arc 13"/>
                <p:cNvSpPr>
                  <a:spLocks/>
                </p:cNvSpPr>
                <p:nvPr/>
              </p:nvSpPr>
              <p:spPr bwMode="auto">
                <a:xfrm rot="5400000" flipH="1" flipV="1">
                  <a:off x="7764100" y="2476282"/>
                  <a:ext cx="42753" cy="4275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 sz="1200" b="1">
                    <a:latin typeface="Arial Narrow" pitchFamily="34" charset="0"/>
                  </a:endParaRPr>
                </a:p>
              </p:txBody>
            </p:sp>
            <p:sp>
              <p:nvSpPr>
                <p:cNvPr id="34" name="Line 14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7849607" y="2433529"/>
                  <a:ext cx="0" cy="85508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200" b="1">
                    <a:latin typeface="Arial Narrow" pitchFamily="34" charset="0"/>
                  </a:endParaRPr>
                </a:p>
              </p:txBody>
            </p:sp>
            <p:sp>
              <p:nvSpPr>
                <p:cNvPr id="35" name="Line 15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7742723" y="976432"/>
                  <a:ext cx="42753" cy="0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200" b="1">
                    <a:latin typeface="Arial Narrow" pitchFamily="34" charset="0"/>
                  </a:endParaRPr>
                </a:p>
              </p:txBody>
            </p:sp>
            <p:sp>
              <p:nvSpPr>
                <p:cNvPr id="36" name="Line 16"/>
                <p:cNvSpPr>
                  <a:spLocks noChangeShapeType="1"/>
                </p:cNvSpPr>
                <p:nvPr/>
              </p:nvSpPr>
              <p:spPr bwMode="auto">
                <a:xfrm rot="5400000">
                  <a:off x="7309968" y="2963725"/>
                  <a:ext cx="908263" cy="0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200" b="1">
                    <a:latin typeface="Arial Narrow" pitchFamily="34" charset="0"/>
                  </a:endParaRPr>
                </a:p>
              </p:txBody>
            </p:sp>
            <p:sp>
              <p:nvSpPr>
                <p:cNvPr id="37" name="Arc 17"/>
                <p:cNvSpPr>
                  <a:spLocks/>
                </p:cNvSpPr>
                <p:nvPr/>
              </p:nvSpPr>
              <p:spPr bwMode="auto">
                <a:xfrm rot="5400000" flipH="1">
                  <a:off x="7721346" y="912303"/>
                  <a:ext cx="42753" cy="4275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 sz="1200" b="1">
                    <a:latin typeface="Arial Narrow" pitchFamily="34" charset="0"/>
                  </a:endParaRPr>
                </a:p>
              </p:txBody>
            </p:sp>
            <p:sp>
              <p:nvSpPr>
                <p:cNvPr id="3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634394" y="912303"/>
                  <a:ext cx="7088941" cy="0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200" b="1"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40" name="TextBox 39"/>
            <p:cNvSpPr txBox="1"/>
            <p:nvPr/>
          </p:nvSpPr>
          <p:spPr>
            <a:xfrm flipH="1">
              <a:off x="3810000" y="3962400"/>
              <a:ext cx="381000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Zhen He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i="1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Biological Fuel Cells for Energy Production</a:t>
              </a:r>
              <a:endParaRPr lang="en-US" sz="1400" i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10000" y="4572000"/>
              <a:ext cx="4343400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5" indent="-174625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1400" b="1" dirty="0" smtClean="0"/>
                <a:t>Working to scale up technology that creates energy from wastewater</a:t>
              </a:r>
            </a:p>
            <a:p>
              <a:pPr marL="174625" indent="-174625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1400" b="1" dirty="0" smtClean="0"/>
                <a:t>Other applications in desalination</a:t>
              </a:r>
            </a:p>
            <a:p>
              <a:pPr marL="174625" indent="-174625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1400" b="1" dirty="0" smtClean="0"/>
                <a:t>New faculty member already establishing strong industry partnerships</a:t>
              </a:r>
            </a:p>
          </p:txBody>
        </p:sp>
        <p:pic>
          <p:nvPicPr>
            <p:cNvPr id="1026" name="Picture 1" descr="http://media.jsonline.com/images/mjs-catalyst09_-biz_-porter_-1-catalyst0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24925" y="3886200"/>
              <a:ext cx="2256475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1"/>
          <p:cNvSpPr>
            <a:spLocks noChangeArrowheads="1"/>
          </p:cNvSpPr>
          <p:nvPr/>
        </p:nvSpPr>
        <p:spPr bwMode="auto">
          <a:xfrm>
            <a:off x="457200" y="312420"/>
            <a:ext cx="6400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chemeClr val="tx2"/>
                </a:solidFill>
              </a:rPr>
              <a:t>Development Continuum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838200" y="2590800"/>
            <a:ext cx="434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b="1" i="1" dirty="0" smtClean="0">
                <a:solidFill>
                  <a:srgbClr val="000066"/>
                </a:solidFill>
              </a:rPr>
              <a:t>Catalyst Grants:</a:t>
            </a: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/>
              <a:t>Review by leading scientists</a:t>
            </a: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/>
              <a:t>Proof of concept</a:t>
            </a: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/>
              <a:t>Potential intellectual property</a:t>
            </a: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/>
              <a:t>Proposal: specific aims and commercial potential</a:t>
            </a:r>
            <a:endParaRPr lang="en-US" b="1" dirty="0"/>
          </a:p>
        </p:txBody>
      </p:sp>
      <p:sp>
        <p:nvSpPr>
          <p:cNvPr id="164" name="TextBox 163"/>
          <p:cNvSpPr txBox="1"/>
          <p:nvPr/>
        </p:nvSpPr>
        <p:spPr>
          <a:xfrm>
            <a:off x="4648200" y="2590800"/>
            <a:ext cx="4083169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/>
            <a:r>
              <a:rPr lang="en-US" b="1" i="1" dirty="0" smtClean="0">
                <a:solidFill>
                  <a:srgbClr val="000066"/>
                </a:solidFill>
              </a:rPr>
              <a:t>Gap Fund Awards:</a:t>
            </a: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/>
              <a:t>Review by industry and investors</a:t>
            </a: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/>
              <a:t>Prototype</a:t>
            </a: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/>
              <a:t>Existing intellectual property</a:t>
            </a: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/>
              <a:t>Proposal: business case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838199" y="1295400"/>
            <a:ext cx="7459981" cy="990600"/>
            <a:chOff x="838199" y="1295400"/>
            <a:chExt cx="7459981" cy="990600"/>
          </a:xfrm>
        </p:grpSpPr>
        <p:grpSp>
          <p:nvGrpSpPr>
            <p:cNvPr id="20" name="Group 178"/>
            <p:cNvGrpSpPr/>
            <p:nvPr/>
          </p:nvGrpSpPr>
          <p:grpSpPr>
            <a:xfrm>
              <a:off x="838199" y="1295400"/>
              <a:ext cx="1939291" cy="381000"/>
              <a:chOff x="990600" y="2971800"/>
              <a:chExt cx="1752600" cy="381000"/>
            </a:xfrm>
          </p:grpSpPr>
          <p:sp>
            <p:nvSpPr>
              <p:cNvPr id="168" name="Rectangle 4"/>
              <p:cNvSpPr>
                <a:spLocks noChangeArrowheads="1"/>
              </p:cNvSpPr>
              <p:nvPr/>
            </p:nvSpPr>
            <p:spPr bwMode="auto">
              <a:xfrm>
                <a:off x="990600" y="2971800"/>
                <a:ext cx="1752600" cy="381000"/>
              </a:xfrm>
              <a:prstGeom prst="rect">
                <a:avLst/>
              </a:prstGeom>
              <a:solidFill>
                <a:srgbClr val="339966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Line 10"/>
              <p:cNvSpPr>
                <a:spLocks noChangeShapeType="1"/>
              </p:cNvSpPr>
              <p:nvPr/>
            </p:nvSpPr>
            <p:spPr bwMode="auto">
              <a:xfrm flipH="1">
                <a:off x="990600" y="3352800"/>
                <a:ext cx="1752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Line 11"/>
              <p:cNvSpPr>
                <a:spLocks noChangeShapeType="1"/>
              </p:cNvSpPr>
              <p:nvPr/>
            </p:nvSpPr>
            <p:spPr bwMode="auto">
              <a:xfrm flipH="1">
                <a:off x="990600" y="2971800"/>
                <a:ext cx="1752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1" name="Text Box 7"/>
            <p:cNvSpPr txBox="1">
              <a:spLocks noChangeArrowheads="1"/>
            </p:cNvSpPr>
            <p:nvPr/>
          </p:nvSpPr>
          <p:spPr bwMode="auto">
            <a:xfrm>
              <a:off x="1066800" y="1371600"/>
              <a:ext cx="787075" cy="29546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cs typeface="Arial" charset="0"/>
                </a:rPr>
                <a:t>Ideas</a:t>
              </a:r>
              <a:endParaRPr lang="en-US" sz="2400" b="1" dirty="0">
                <a:solidFill>
                  <a:schemeClr val="bg1"/>
                </a:solidFill>
                <a:cs typeface="Arial" charset="0"/>
              </a:endParaRPr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2590800" y="1295400"/>
              <a:ext cx="3886200" cy="609600"/>
              <a:chOff x="2590800" y="1295400"/>
              <a:chExt cx="3886200" cy="609600"/>
            </a:xfrm>
          </p:grpSpPr>
          <p:grpSp>
            <p:nvGrpSpPr>
              <p:cNvPr id="24" name="Group 290"/>
              <p:cNvGrpSpPr/>
              <p:nvPr/>
            </p:nvGrpSpPr>
            <p:grpSpPr>
              <a:xfrm>
                <a:off x="2590800" y="1295400"/>
                <a:ext cx="243840" cy="609600"/>
                <a:chOff x="6541770" y="3842385"/>
                <a:chExt cx="243840" cy="609600"/>
              </a:xfrm>
            </p:grpSpPr>
            <p:sp>
              <p:nvSpPr>
                <p:cNvPr id="292" name="Freeform 291"/>
                <p:cNvSpPr/>
                <p:nvPr/>
              </p:nvSpPr>
              <p:spPr bwMode="auto">
                <a:xfrm rot="10800000">
                  <a:off x="6699885" y="3842385"/>
                  <a:ext cx="85725" cy="415290"/>
                </a:xfrm>
                <a:custGeom>
                  <a:avLst/>
                  <a:gdLst>
                    <a:gd name="connsiteX0" fmla="*/ 81915 w 85725"/>
                    <a:gd name="connsiteY0" fmla="*/ 38100 h 415290"/>
                    <a:gd name="connsiteX1" fmla="*/ 38100 w 85725"/>
                    <a:gd name="connsiteY1" fmla="*/ 28575 h 415290"/>
                    <a:gd name="connsiteX2" fmla="*/ 7620 w 85725"/>
                    <a:gd name="connsiteY2" fmla="*/ 0 h 415290"/>
                    <a:gd name="connsiteX3" fmla="*/ 0 w 85725"/>
                    <a:gd name="connsiteY3" fmla="*/ 369570 h 415290"/>
                    <a:gd name="connsiteX4" fmla="*/ 19050 w 85725"/>
                    <a:gd name="connsiteY4" fmla="*/ 396240 h 415290"/>
                    <a:gd name="connsiteX5" fmla="*/ 49530 w 85725"/>
                    <a:gd name="connsiteY5" fmla="*/ 411480 h 415290"/>
                    <a:gd name="connsiteX6" fmla="*/ 85725 w 85725"/>
                    <a:gd name="connsiteY6" fmla="*/ 415290 h 415290"/>
                    <a:gd name="connsiteX7" fmla="*/ 81915 w 85725"/>
                    <a:gd name="connsiteY7" fmla="*/ 38100 h 415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5725" h="415290">
                      <a:moveTo>
                        <a:pt x="81915" y="38100"/>
                      </a:moveTo>
                      <a:lnTo>
                        <a:pt x="38100" y="28575"/>
                      </a:lnTo>
                      <a:lnTo>
                        <a:pt x="7620" y="0"/>
                      </a:lnTo>
                      <a:lnTo>
                        <a:pt x="0" y="369570"/>
                      </a:lnTo>
                      <a:lnTo>
                        <a:pt x="19050" y="396240"/>
                      </a:lnTo>
                      <a:lnTo>
                        <a:pt x="49530" y="411480"/>
                      </a:lnTo>
                      <a:lnTo>
                        <a:pt x="85725" y="415290"/>
                      </a:lnTo>
                      <a:lnTo>
                        <a:pt x="81915" y="3810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339966"/>
                    </a:gs>
                    <a:gs pos="100000">
                      <a:srgbClr val="297B52"/>
                    </a:gs>
                  </a:gsLst>
                  <a:lin ang="10800000" scaled="0"/>
                </a:gradFill>
                <a:ln w="19050">
                  <a:noFill/>
                  <a:round/>
                  <a:headEnd/>
                  <a:tailEnd/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Freeform 292"/>
                <p:cNvSpPr/>
                <p:nvPr/>
              </p:nvSpPr>
              <p:spPr bwMode="auto">
                <a:xfrm>
                  <a:off x="6553200" y="3886200"/>
                  <a:ext cx="226695" cy="531495"/>
                </a:xfrm>
                <a:custGeom>
                  <a:avLst/>
                  <a:gdLst>
                    <a:gd name="connsiteX0" fmla="*/ 224790 w 226695"/>
                    <a:gd name="connsiteY0" fmla="*/ 0 h 531495"/>
                    <a:gd name="connsiteX1" fmla="*/ 226695 w 226695"/>
                    <a:gd name="connsiteY1" fmla="*/ 379095 h 531495"/>
                    <a:gd name="connsiteX2" fmla="*/ 213360 w 226695"/>
                    <a:gd name="connsiteY2" fmla="*/ 394335 h 531495"/>
                    <a:gd name="connsiteX3" fmla="*/ 64770 w 226695"/>
                    <a:gd name="connsiteY3" fmla="*/ 478155 h 531495"/>
                    <a:gd name="connsiteX4" fmla="*/ 36195 w 226695"/>
                    <a:gd name="connsiteY4" fmla="*/ 493395 h 531495"/>
                    <a:gd name="connsiteX5" fmla="*/ 0 w 226695"/>
                    <a:gd name="connsiteY5" fmla="*/ 531495 h 531495"/>
                    <a:gd name="connsiteX6" fmla="*/ 0 w 226695"/>
                    <a:gd name="connsiteY6" fmla="*/ 144780 h 531495"/>
                    <a:gd name="connsiteX7" fmla="*/ 30480 w 226695"/>
                    <a:gd name="connsiteY7" fmla="*/ 110490 h 531495"/>
                    <a:gd name="connsiteX8" fmla="*/ 224790 w 226695"/>
                    <a:gd name="connsiteY8" fmla="*/ 0 h 53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6695" h="531495">
                      <a:moveTo>
                        <a:pt x="224790" y="0"/>
                      </a:moveTo>
                      <a:lnTo>
                        <a:pt x="226695" y="379095"/>
                      </a:lnTo>
                      <a:lnTo>
                        <a:pt x="213360" y="394335"/>
                      </a:lnTo>
                      <a:lnTo>
                        <a:pt x="64770" y="478155"/>
                      </a:lnTo>
                      <a:lnTo>
                        <a:pt x="36195" y="493395"/>
                      </a:lnTo>
                      <a:lnTo>
                        <a:pt x="0" y="531495"/>
                      </a:lnTo>
                      <a:lnTo>
                        <a:pt x="0" y="144780"/>
                      </a:lnTo>
                      <a:lnTo>
                        <a:pt x="30480" y="110490"/>
                      </a:lnTo>
                      <a:lnTo>
                        <a:pt x="22479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1F5F3F"/>
                    </a:gs>
                    <a:gs pos="100000">
                      <a:srgbClr val="339966"/>
                    </a:gs>
                  </a:gsLst>
                  <a:lin ang="0" scaled="0"/>
                </a:gradFill>
                <a:ln w="19050">
                  <a:noFill/>
                  <a:round/>
                  <a:headEnd/>
                  <a:tailEnd/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4" name="Straight Connector 293"/>
                <p:cNvCxnSpPr/>
                <p:nvPr/>
              </p:nvCxnSpPr>
              <p:spPr bwMode="auto">
                <a:xfrm rot="10800000" flipV="1">
                  <a:off x="6572250" y="3910963"/>
                  <a:ext cx="179072" cy="95251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sp>
              <p:nvSpPr>
                <p:cNvPr id="295" name="Arc 294"/>
                <p:cNvSpPr/>
                <p:nvPr/>
              </p:nvSpPr>
              <p:spPr bwMode="auto">
                <a:xfrm>
                  <a:off x="6627495" y="3842385"/>
                  <a:ext cx="152400" cy="76200"/>
                </a:xfrm>
                <a:prstGeom prst="arc">
                  <a:avLst>
                    <a:gd name="adj1" fmla="val 16200000"/>
                    <a:gd name="adj2" fmla="val 2209306"/>
                  </a:avLst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6" name="Straight Connector 295"/>
                <p:cNvCxnSpPr/>
                <p:nvPr/>
              </p:nvCxnSpPr>
              <p:spPr bwMode="auto">
                <a:xfrm rot="10800000" flipV="1">
                  <a:off x="6572250" y="4291963"/>
                  <a:ext cx="179072" cy="95251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sp>
              <p:nvSpPr>
                <p:cNvPr id="297" name="Arc 296"/>
                <p:cNvSpPr/>
                <p:nvPr/>
              </p:nvSpPr>
              <p:spPr bwMode="auto">
                <a:xfrm>
                  <a:off x="6627495" y="4223385"/>
                  <a:ext cx="152400" cy="76200"/>
                </a:xfrm>
                <a:prstGeom prst="arc">
                  <a:avLst>
                    <a:gd name="adj1" fmla="val 21297453"/>
                    <a:gd name="adj2" fmla="val 2209306"/>
                  </a:avLst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8" name="Straight Connector 297"/>
                <p:cNvCxnSpPr/>
                <p:nvPr/>
              </p:nvCxnSpPr>
              <p:spPr bwMode="auto">
                <a:xfrm rot="5400000">
                  <a:off x="6589395" y="4070985"/>
                  <a:ext cx="381000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sp>
              <p:nvSpPr>
                <p:cNvPr id="299" name="Freeform 298"/>
                <p:cNvSpPr/>
                <p:nvPr/>
              </p:nvSpPr>
              <p:spPr bwMode="auto">
                <a:xfrm>
                  <a:off x="6541770" y="4036695"/>
                  <a:ext cx="85725" cy="415290"/>
                </a:xfrm>
                <a:custGeom>
                  <a:avLst/>
                  <a:gdLst>
                    <a:gd name="connsiteX0" fmla="*/ 81915 w 85725"/>
                    <a:gd name="connsiteY0" fmla="*/ 38100 h 415290"/>
                    <a:gd name="connsiteX1" fmla="*/ 38100 w 85725"/>
                    <a:gd name="connsiteY1" fmla="*/ 28575 h 415290"/>
                    <a:gd name="connsiteX2" fmla="*/ 7620 w 85725"/>
                    <a:gd name="connsiteY2" fmla="*/ 0 h 415290"/>
                    <a:gd name="connsiteX3" fmla="*/ 0 w 85725"/>
                    <a:gd name="connsiteY3" fmla="*/ 369570 h 415290"/>
                    <a:gd name="connsiteX4" fmla="*/ 19050 w 85725"/>
                    <a:gd name="connsiteY4" fmla="*/ 396240 h 415290"/>
                    <a:gd name="connsiteX5" fmla="*/ 49530 w 85725"/>
                    <a:gd name="connsiteY5" fmla="*/ 411480 h 415290"/>
                    <a:gd name="connsiteX6" fmla="*/ 85725 w 85725"/>
                    <a:gd name="connsiteY6" fmla="*/ 415290 h 415290"/>
                    <a:gd name="connsiteX7" fmla="*/ 81915 w 85725"/>
                    <a:gd name="connsiteY7" fmla="*/ 38100 h 415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5725" h="415290">
                      <a:moveTo>
                        <a:pt x="81915" y="38100"/>
                      </a:moveTo>
                      <a:lnTo>
                        <a:pt x="38100" y="28575"/>
                      </a:lnTo>
                      <a:lnTo>
                        <a:pt x="7620" y="0"/>
                      </a:lnTo>
                      <a:lnTo>
                        <a:pt x="0" y="369570"/>
                      </a:lnTo>
                      <a:lnTo>
                        <a:pt x="19050" y="396240"/>
                      </a:lnTo>
                      <a:lnTo>
                        <a:pt x="49530" y="411480"/>
                      </a:lnTo>
                      <a:lnTo>
                        <a:pt x="85725" y="415290"/>
                      </a:lnTo>
                      <a:lnTo>
                        <a:pt x="81915" y="3810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339966"/>
                    </a:gs>
                    <a:gs pos="100000">
                      <a:srgbClr val="75D1A3"/>
                    </a:gs>
                  </a:gsLst>
                  <a:lin ang="10800000" scaled="0"/>
                </a:gradFill>
                <a:ln w="19050">
                  <a:noFill/>
                  <a:round/>
                  <a:headEnd/>
                  <a:tailEnd/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Arc 299"/>
                <p:cNvSpPr/>
                <p:nvPr/>
              </p:nvSpPr>
              <p:spPr bwMode="auto">
                <a:xfrm rot="10800000">
                  <a:off x="6551295" y="3994785"/>
                  <a:ext cx="152400" cy="76200"/>
                </a:xfrm>
                <a:prstGeom prst="arc">
                  <a:avLst>
                    <a:gd name="adj1" fmla="val 16200000"/>
                    <a:gd name="adj2" fmla="val 2425700"/>
                  </a:avLst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Arc 300"/>
                <p:cNvSpPr/>
                <p:nvPr/>
              </p:nvSpPr>
              <p:spPr bwMode="auto">
                <a:xfrm rot="10800000">
                  <a:off x="6551295" y="4375785"/>
                  <a:ext cx="152400" cy="76200"/>
                </a:xfrm>
                <a:prstGeom prst="arc">
                  <a:avLst>
                    <a:gd name="adj1" fmla="val 16200000"/>
                    <a:gd name="adj2" fmla="val 380339"/>
                  </a:avLst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02" name="Straight Connector 301"/>
                <p:cNvCxnSpPr/>
                <p:nvPr/>
              </p:nvCxnSpPr>
              <p:spPr bwMode="auto">
                <a:xfrm rot="5400000">
                  <a:off x="6360795" y="4221480"/>
                  <a:ext cx="381000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  <p:grpSp>
            <p:nvGrpSpPr>
              <p:cNvPr id="26" name="Group 201"/>
              <p:cNvGrpSpPr/>
              <p:nvPr/>
            </p:nvGrpSpPr>
            <p:grpSpPr>
              <a:xfrm>
                <a:off x="2667000" y="1524000"/>
                <a:ext cx="3810000" cy="381000"/>
                <a:chOff x="2590800" y="1600200"/>
                <a:chExt cx="3810000" cy="381000"/>
              </a:xfrm>
            </p:grpSpPr>
            <p:sp>
              <p:nvSpPr>
                <p:cNvPr id="204" name="Rectangle 65"/>
                <p:cNvSpPr>
                  <a:spLocks noChangeArrowheads="1"/>
                </p:cNvSpPr>
                <p:nvPr/>
              </p:nvSpPr>
              <p:spPr bwMode="auto">
                <a:xfrm>
                  <a:off x="2590800" y="1600200"/>
                  <a:ext cx="3810000" cy="381000"/>
                </a:xfrm>
                <a:prstGeom prst="rect">
                  <a:avLst/>
                </a:prstGeom>
                <a:solidFill>
                  <a:srgbClr val="339966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5414137" y="1697038"/>
                  <a:ext cx="64" cy="196977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ct val="80000"/>
                    </a:lnSpc>
                  </a:pPr>
                  <a:endParaRPr lang="en-US" sz="1600" b="1" dirty="0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  <p:sp>
              <p:nvSpPr>
                <p:cNvPr id="207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2590800" y="1600200"/>
                  <a:ext cx="38100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2590800" y="1981200"/>
                  <a:ext cx="38100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3543267" y="1697038"/>
                  <a:ext cx="65" cy="196977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ct val="80000"/>
                    </a:lnSpc>
                  </a:pPr>
                  <a:endParaRPr lang="en-US" sz="1600" b="1" dirty="0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</p:grpSp>
        </p:grpSp>
        <p:grpSp>
          <p:nvGrpSpPr>
            <p:cNvPr id="110" name="Group 109"/>
            <p:cNvGrpSpPr/>
            <p:nvPr/>
          </p:nvGrpSpPr>
          <p:grpSpPr>
            <a:xfrm>
              <a:off x="6309360" y="1524000"/>
              <a:ext cx="1988820" cy="762000"/>
              <a:chOff x="6309360" y="1524000"/>
              <a:chExt cx="1988820" cy="762000"/>
            </a:xfrm>
          </p:grpSpPr>
          <p:grpSp>
            <p:nvGrpSpPr>
              <p:cNvPr id="17" name="Group 349"/>
              <p:cNvGrpSpPr/>
              <p:nvPr/>
            </p:nvGrpSpPr>
            <p:grpSpPr>
              <a:xfrm>
                <a:off x="7911465" y="1600200"/>
                <a:ext cx="386715" cy="685800"/>
                <a:chOff x="7920990" y="3276600"/>
                <a:chExt cx="386715" cy="685800"/>
              </a:xfrm>
            </p:grpSpPr>
            <p:sp>
              <p:nvSpPr>
                <p:cNvPr id="349" name="Freeform 348"/>
                <p:cNvSpPr/>
                <p:nvPr/>
              </p:nvSpPr>
              <p:spPr bwMode="auto">
                <a:xfrm>
                  <a:off x="7924800" y="3288030"/>
                  <a:ext cx="379095" cy="664845"/>
                </a:xfrm>
                <a:custGeom>
                  <a:avLst/>
                  <a:gdLst>
                    <a:gd name="connsiteX0" fmla="*/ 3810 w 379095"/>
                    <a:gd name="connsiteY0" fmla="*/ 0 h 664845"/>
                    <a:gd name="connsiteX1" fmla="*/ 0 w 379095"/>
                    <a:gd name="connsiteY1" fmla="*/ 664845 h 664845"/>
                    <a:gd name="connsiteX2" fmla="*/ 379095 w 379095"/>
                    <a:gd name="connsiteY2" fmla="*/ 321945 h 664845"/>
                    <a:gd name="connsiteX3" fmla="*/ 3810 w 379095"/>
                    <a:gd name="connsiteY3" fmla="*/ 0 h 664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095" h="664845">
                      <a:moveTo>
                        <a:pt x="3810" y="0"/>
                      </a:moveTo>
                      <a:lnTo>
                        <a:pt x="0" y="664845"/>
                      </a:lnTo>
                      <a:lnTo>
                        <a:pt x="379095" y="321945"/>
                      </a:lnTo>
                      <a:lnTo>
                        <a:pt x="3810" y="0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31" name="Straight Connector 330"/>
                <p:cNvCxnSpPr/>
                <p:nvPr/>
              </p:nvCxnSpPr>
              <p:spPr bwMode="auto">
                <a:xfrm rot="5400000">
                  <a:off x="7848600" y="3352800"/>
                  <a:ext cx="152400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332" name="Straight Connector 331"/>
                <p:cNvCxnSpPr/>
                <p:nvPr/>
              </p:nvCxnSpPr>
              <p:spPr bwMode="auto">
                <a:xfrm rot="5400000">
                  <a:off x="7848600" y="3886200"/>
                  <a:ext cx="152400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334" name="Straight Connector 333"/>
                <p:cNvCxnSpPr/>
                <p:nvPr/>
              </p:nvCxnSpPr>
              <p:spPr bwMode="auto">
                <a:xfrm>
                  <a:off x="7926705" y="3282315"/>
                  <a:ext cx="381000" cy="33528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343" name="Straight Connector 342"/>
                <p:cNvCxnSpPr/>
                <p:nvPr/>
              </p:nvCxnSpPr>
              <p:spPr bwMode="auto">
                <a:xfrm flipV="1">
                  <a:off x="7920990" y="3614421"/>
                  <a:ext cx="382270" cy="344169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  <p:grpSp>
            <p:nvGrpSpPr>
              <p:cNvPr id="32" name="Group 289"/>
              <p:cNvGrpSpPr/>
              <p:nvPr/>
            </p:nvGrpSpPr>
            <p:grpSpPr>
              <a:xfrm>
                <a:off x="6309360" y="1524000"/>
                <a:ext cx="243840" cy="609600"/>
                <a:chOff x="6541770" y="3842385"/>
                <a:chExt cx="243840" cy="609600"/>
              </a:xfrm>
            </p:grpSpPr>
            <p:sp>
              <p:nvSpPr>
                <p:cNvPr id="278" name="Freeform 277"/>
                <p:cNvSpPr/>
                <p:nvPr/>
              </p:nvSpPr>
              <p:spPr bwMode="auto">
                <a:xfrm rot="10800000">
                  <a:off x="6699885" y="3842385"/>
                  <a:ext cx="85725" cy="415290"/>
                </a:xfrm>
                <a:custGeom>
                  <a:avLst/>
                  <a:gdLst>
                    <a:gd name="connsiteX0" fmla="*/ 81915 w 85725"/>
                    <a:gd name="connsiteY0" fmla="*/ 38100 h 415290"/>
                    <a:gd name="connsiteX1" fmla="*/ 38100 w 85725"/>
                    <a:gd name="connsiteY1" fmla="*/ 28575 h 415290"/>
                    <a:gd name="connsiteX2" fmla="*/ 7620 w 85725"/>
                    <a:gd name="connsiteY2" fmla="*/ 0 h 415290"/>
                    <a:gd name="connsiteX3" fmla="*/ 0 w 85725"/>
                    <a:gd name="connsiteY3" fmla="*/ 369570 h 415290"/>
                    <a:gd name="connsiteX4" fmla="*/ 19050 w 85725"/>
                    <a:gd name="connsiteY4" fmla="*/ 396240 h 415290"/>
                    <a:gd name="connsiteX5" fmla="*/ 49530 w 85725"/>
                    <a:gd name="connsiteY5" fmla="*/ 411480 h 415290"/>
                    <a:gd name="connsiteX6" fmla="*/ 85725 w 85725"/>
                    <a:gd name="connsiteY6" fmla="*/ 415290 h 415290"/>
                    <a:gd name="connsiteX7" fmla="*/ 81915 w 85725"/>
                    <a:gd name="connsiteY7" fmla="*/ 38100 h 415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5725" h="415290">
                      <a:moveTo>
                        <a:pt x="81915" y="38100"/>
                      </a:moveTo>
                      <a:lnTo>
                        <a:pt x="38100" y="28575"/>
                      </a:lnTo>
                      <a:lnTo>
                        <a:pt x="7620" y="0"/>
                      </a:lnTo>
                      <a:lnTo>
                        <a:pt x="0" y="369570"/>
                      </a:lnTo>
                      <a:lnTo>
                        <a:pt x="19050" y="396240"/>
                      </a:lnTo>
                      <a:lnTo>
                        <a:pt x="49530" y="411480"/>
                      </a:lnTo>
                      <a:lnTo>
                        <a:pt x="85725" y="415290"/>
                      </a:lnTo>
                      <a:lnTo>
                        <a:pt x="81915" y="3810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339966"/>
                    </a:gs>
                    <a:gs pos="100000">
                      <a:srgbClr val="297B52"/>
                    </a:gs>
                  </a:gsLst>
                  <a:lin ang="10800000" scaled="0"/>
                </a:gradFill>
                <a:ln w="19050">
                  <a:noFill/>
                  <a:round/>
                  <a:headEnd/>
                  <a:tailEnd/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Freeform 288"/>
                <p:cNvSpPr/>
                <p:nvPr/>
              </p:nvSpPr>
              <p:spPr bwMode="auto">
                <a:xfrm>
                  <a:off x="6553200" y="3886200"/>
                  <a:ext cx="226695" cy="531495"/>
                </a:xfrm>
                <a:custGeom>
                  <a:avLst/>
                  <a:gdLst>
                    <a:gd name="connsiteX0" fmla="*/ 224790 w 226695"/>
                    <a:gd name="connsiteY0" fmla="*/ 0 h 531495"/>
                    <a:gd name="connsiteX1" fmla="*/ 226695 w 226695"/>
                    <a:gd name="connsiteY1" fmla="*/ 379095 h 531495"/>
                    <a:gd name="connsiteX2" fmla="*/ 213360 w 226695"/>
                    <a:gd name="connsiteY2" fmla="*/ 394335 h 531495"/>
                    <a:gd name="connsiteX3" fmla="*/ 64770 w 226695"/>
                    <a:gd name="connsiteY3" fmla="*/ 478155 h 531495"/>
                    <a:gd name="connsiteX4" fmla="*/ 36195 w 226695"/>
                    <a:gd name="connsiteY4" fmla="*/ 493395 h 531495"/>
                    <a:gd name="connsiteX5" fmla="*/ 0 w 226695"/>
                    <a:gd name="connsiteY5" fmla="*/ 531495 h 531495"/>
                    <a:gd name="connsiteX6" fmla="*/ 0 w 226695"/>
                    <a:gd name="connsiteY6" fmla="*/ 144780 h 531495"/>
                    <a:gd name="connsiteX7" fmla="*/ 30480 w 226695"/>
                    <a:gd name="connsiteY7" fmla="*/ 110490 h 531495"/>
                    <a:gd name="connsiteX8" fmla="*/ 224790 w 226695"/>
                    <a:gd name="connsiteY8" fmla="*/ 0 h 53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6695" h="531495">
                      <a:moveTo>
                        <a:pt x="224790" y="0"/>
                      </a:moveTo>
                      <a:lnTo>
                        <a:pt x="226695" y="379095"/>
                      </a:lnTo>
                      <a:lnTo>
                        <a:pt x="213360" y="394335"/>
                      </a:lnTo>
                      <a:lnTo>
                        <a:pt x="64770" y="478155"/>
                      </a:lnTo>
                      <a:lnTo>
                        <a:pt x="36195" y="493395"/>
                      </a:lnTo>
                      <a:lnTo>
                        <a:pt x="0" y="531495"/>
                      </a:lnTo>
                      <a:lnTo>
                        <a:pt x="0" y="144780"/>
                      </a:lnTo>
                      <a:lnTo>
                        <a:pt x="30480" y="110490"/>
                      </a:lnTo>
                      <a:lnTo>
                        <a:pt x="22479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1F5F3F"/>
                    </a:gs>
                    <a:gs pos="100000">
                      <a:srgbClr val="339966"/>
                    </a:gs>
                  </a:gsLst>
                  <a:lin ang="0" scaled="0"/>
                </a:gradFill>
                <a:ln w="19050">
                  <a:noFill/>
                  <a:round/>
                  <a:headEnd/>
                  <a:tailEnd/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0" name="Straight Connector 279"/>
                <p:cNvCxnSpPr/>
                <p:nvPr/>
              </p:nvCxnSpPr>
              <p:spPr bwMode="auto">
                <a:xfrm rot="10800000" flipV="1">
                  <a:off x="6572250" y="3910963"/>
                  <a:ext cx="179072" cy="95251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sp>
              <p:nvSpPr>
                <p:cNvPr id="281" name="Arc 280"/>
                <p:cNvSpPr/>
                <p:nvPr/>
              </p:nvSpPr>
              <p:spPr bwMode="auto">
                <a:xfrm>
                  <a:off x="6627495" y="3842385"/>
                  <a:ext cx="152400" cy="76200"/>
                </a:xfrm>
                <a:prstGeom prst="arc">
                  <a:avLst>
                    <a:gd name="adj1" fmla="val 16200000"/>
                    <a:gd name="adj2" fmla="val 2209306"/>
                  </a:avLst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2" name="Straight Connector 281"/>
                <p:cNvCxnSpPr/>
                <p:nvPr/>
              </p:nvCxnSpPr>
              <p:spPr bwMode="auto">
                <a:xfrm rot="10800000" flipV="1">
                  <a:off x="6572250" y="4291963"/>
                  <a:ext cx="179072" cy="95251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sp>
              <p:nvSpPr>
                <p:cNvPr id="283" name="Arc 282"/>
                <p:cNvSpPr/>
                <p:nvPr/>
              </p:nvSpPr>
              <p:spPr bwMode="auto">
                <a:xfrm>
                  <a:off x="6627495" y="4223385"/>
                  <a:ext cx="152400" cy="76200"/>
                </a:xfrm>
                <a:prstGeom prst="arc">
                  <a:avLst>
                    <a:gd name="adj1" fmla="val 21297453"/>
                    <a:gd name="adj2" fmla="val 2209306"/>
                  </a:avLst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4" name="Straight Connector 283"/>
                <p:cNvCxnSpPr/>
                <p:nvPr/>
              </p:nvCxnSpPr>
              <p:spPr bwMode="auto">
                <a:xfrm rot="5400000">
                  <a:off x="6589395" y="4070985"/>
                  <a:ext cx="381000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sp>
              <p:nvSpPr>
                <p:cNvPr id="285" name="Freeform 284"/>
                <p:cNvSpPr/>
                <p:nvPr/>
              </p:nvSpPr>
              <p:spPr bwMode="auto">
                <a:xfrm>
                  <a:off x="6541770" y="4036695"/>
                  <a:ext cx="85725" cy="415290"/>
                </a:xfrm>
                <a:custGeom>
                  <a:avLst/>
                  <a:gdLst>
                    <a:gd name="connsiteX0" fmla="*/ 81915 w 85725"/>
                    <a:gd name="connsiteY0" fmla="*/ 38100 h 415290"/>
                    <a:gd name="connsiteX1" fmla="*/ 38100 w 85725"/>
                    <a:gd name="connsiteY1" fmla="*/ 28575 h 415290"/>
                    <a:gd name="connsiteX2" fmla="*/ 7620 w 85725"/>
                    <a:gd name="connsiteY2" fmla="*/ 0 h 415290"/>
                    <a:gd name="connsiteX3" fmla="*/ 0 w 85725"/>
                    <a:gd name="connsiteY3" fmla="*/ 369570 h 415290"/>
                    <a:gd name="connsiteX4" fmla="*/ 19050 w 85725"/>
                    <a:gd name="connsiteY4" fmla="*/ 396240 h 415290"/>
                    <a:gd name="connsiteX5" fmla="*/ 49530 w 85725"/>
                    <a:gd name="connsiteY5" fmla="*/ 411480 h 415290"/>
                    <a:gd name="connsiteX6" fmla="*/ 85725 w 85725"/>
                    <a:gd name="connsiteY6" fmla="*/ 415290 h 415290"/>
                    <a:gd name="connsiteX7" fmla="*/ 81915 w 85725"/>
                    <a:gd name="connsiteY7" fmla="*/ 38100 h 415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5725" h="415290">
                      <a:moveTo>
                        <a:pt x="81915" y="38100"/>
                      </a:moveTo>
                      <a:lnTo>
                        <a:pt x="38100" y="28575"/>
                      </a:lnTo>
                      <a:lnTo>
                        <a:pt x="7620" y="0"/>
                      </a:lnTo>
                      <a:lnTo>
                        <a:pt x="0" y="369570"/>
                      </a:lnTo>
                      <a:lnTo>
                        <a:pt x="19050" y="396240"/>
                      </a:lnTo>
                      <a:lnTo>
                        <a:pt x="49530" y="411480"/>
                      </a:lnTo>
                      <a:lnTo>
                        <a:pt x="85725" y="415290"/>
                      </a:lnTo>
                      <a:lnTo>
                        <a:pt x="81915" y="3810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339966"/>
                    </a:gs>
                    <a:gs pos="100000">
                      <a:srgbClr val="75D1A3"/>
                    </a:gs>
                  </a:gsLst>
                  <a:lin ang="10800000" scaled="0"/>
                </a:gradFill>
                <a:ln w="19050">
                  <a:noFill/>
                  <a:round/>
                  <a:headEnd/>
                  <a:tailEnd/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6" name="Arc 285"/>
                <p:cNvSpPr/>
                <p:nvPr/>
              </p:nvSpPr>
              <p:spPr bwMode="auto">
                <a:xfrm rot="10800000">
                  <a:off x="6551295" y="3994785"/>
                  <a:ext cx="152400" cy="76200"/>
                </a:xfrm>
                <a:prstGeom prst="arc">
                  <a:avLst>
                    <a:gd name="adj1" fmla="val 16200000"/>
                    <a:gd name="adj2" fmla="val 2425700"/>
                  </a:avLst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Arc 286"/>
                <p:cNvSpPr/>
                <p:nvPr/>
              </p:nvSpPr>
              <p:spPr bwMode="auto">
                <a:xfrm rot="10800000">
                  <a:off x="6551295" y="4375785"/>
                  <a:ext cx="152400" cy="76200"/>
                </a:xfrm>
                <a:prstGeom prst="arc">
                  <a:avLst>
                    <a:gd name="adj1" fmla="val 16200000"/>
                    <a:gd name="adj2" fmla="val 380339"/>
                  </a:avLst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8" name="Straight Connector 287"/>
                <p:cNvCxnSpPr/>
                <p:nvPr/>
              </p:nvCxnSpPr>
              <p:spPr bwMode="auto">
                <a:xfrm rot="5400000">
                  <a:off x="6360795" y="4221480"/>
                  <a:ext cx="381000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  <p:sp>
            <p:nvSpPr>
              <p:cNvPr id="245" name="Rectangle 91"/>
              <p:cNvSpPr>
                <a:spLocks noChangeArrowheads="1"/>
              </p:cNvSpPr>
              <p:nvPr/>
            </p:nvSpPr>
            <p:spPr bwMode="auto">
              <a:xfrm>
                <a:off x="6385560" y="1752600"/>
                <a:ext cx="1539240" cy="381000"/>
              </a:xfrm>
              <a:prstGeom prst="rect">
                <a:avLst/>
              </a:prstGeom>
              <a:solidFill>
                <a:srgbClr val="339966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Text Box 93"/>
              <p:cNvSpPr txBox="1">
                <a:spLocks noChangeArrowheads="1"/>
              </p:cNvSpPr>
              <p:nvPr/>
            </p:nvSpPr>
            <p:spPr bwMode="auto">
              <a:xfrm>
                <a:off x="6895763" y="1815148"/>
                <a:ext cx="993862" cy="29546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</a:pPr>
                <a:r>
                  <a:rPr lang="en-US" sz="2400" b="1" dirty="0" smtClean="0">
                    <a:solidFill>
                      <a:schemeClr val="bg1"/>
                    </a:solidFill>
                    <a:cs typeface="Arial" charset="0"/>
                  </a:rPr>
                  <a:t>Market</a:t>
                </a:r>
                <a:endParaRPr lang="en-US" sz="2400" b="1" dirty="0"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249" name="Line 96"/>
              <p:cNvSpPr>
                <a:spLocks noChangeShapeType="1"/>
              </p:cNvSpPr>
              <p:nvPr/>
            </p:nvSpPr>
            <p:spPr bwMode="auto">
              <a:xfrm flipH="1">
                <a:off x="6400800" y="2133600"/>
                <a:ext cx="15240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Line 97"/>
              <p:cNvSpPr>
                <a:spLocks noChangeShapeType="1"/>
              </p:cNvSpPr>
              <p:nvPr/>
            </p:nvSpPr>
            <p:spPr bwMode="auto">
              <a:xfrm flipH="1">
                <a:off x="6400800" y="1752600"/>
                <a:ext cx="15240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2" name="Group 111"/>
          <p:cNvGrpSpPr/>
          <p:nvPr/>
        </p:nvGrpSpPr>
        <p:grpSpPr>
          <a:xfrm>
            <a:off x="1905000" y="1371600"/>
            <a:ext cx="4114800" cy="685800"/>
            <a:chOff x="1905000" y="1371600"/>
            <a:chExt cx="4114800" cy="685800"/>
          </a:xfrm>
        </p:grpSpPr>
        <p:grpSp>
          <p:nvGrpSpPr>
            <p:cNvPr id="27" name="Group 177"/>
            <p:cNvGrpSpPr/>
            <p:nvPr/>
          </p:nvGrpSpPr>
          <p:grpSpPr>
            <a:xfrm>
              <a:off x="1905000" y="1371600"/>
              <a:ext cx="544830" cy="381000"/>
              <a:chOff x="1142999" y="3505200"/>
              <a:chExt cx="554355" cy="381000"/>
            </a:xfrm>
          </p:grpSpPr>
          <p:sp>
            <p:nvSpPr>
              <p:cNvPr id="170" name="Rectangle 74"/>
              <p:cNvSpPr>
                <a:spLocks noChangeArrowheads="1"/>
              </p:cNvSpPr>
              <p:nvPr/>
            </p:nvSpPr>
            <p:spPr bwMode="auto">
              <a:xfrm>
                <a:off x="1148714" y="3505200"/>
                <a:ext cx="542925" cy="381000"/>
              </a:xfrm>
              <a:prstGeom prst="rect">
                <a:avLst/>
              </a:prstGeom>
              <a:gradFill>
                <a:gsLst>
                  <a:gs pos="0">
                    <a:srgbClr val="0066FF"/>
                  </a:gs>
                  <a:gs pos="51000">
                    <a:srgbClr val="0066FF"/>
                  </a:gs>
                  <a:gs pos="100000">
                    <a:srgbClr val="0066FF">
                      <a:alpha val="9000"/>
                    </a:srgbClr>
                  </a:gs>
                </a:gsLst>
                <a:lin ang="10800000" scaled="0"/>
              </a:gradFill>
              <a:ln w="317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Text Box 9"/>
              <p:cNvSpPr txBox="1">
                <a:spLocks noChangeArrowheads="1"/>
              </p:cNvSpPr>
              <p:nvPr/>
            </p:nvSpPr>
            <p:spPr bwMode="auto">
              <a:xfrm>
                <a:off x="1336802" y="3525838"/>
                <a:ext cx="65" cy="1969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</a:pPr>
                <a:endParaRPr lang="en-US" sz="1600" b="1" dirty="0"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186" name="Line 10"/>
              <p:cNvSpPr>
                <a:spLocks noChangeShapeType="1"/>
              </p:cNvSpPr>
              <p:nvPr/>
            </p:nvSpPr>
            <p:spPr bwMode="auto">
              <a:xfrm flipH="1">
                <a:off x="1142999" y="3886200"/>
                <a:ext cx="53339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Line 10"/>
              <p:cNvSpPr>
                <a:spLocks noChangeShapeType="1"/>
              </p:cNvSpPr>
              <p:nvPr/>
            </p:nvSpPr>
            <p:spPr bwMode="auto">
              <a:xfrm flipH="1">
                <a:off x="1142999" y="3505200"/>
                <a:ext cx="55435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175"/>
            <p:cNvGrpSpPr/>
            <p:nvPr/>
          </p:nvGrpSpPr>
          <p:grpSpPr>
            <a:xfrm>
              <a:off x="2209801" y="1371600"/>
              <a:ext cx="320040" cy="685800"/>
              <a:chOff x="1447800" y="3505200"/>
              <a:chExt cx="320040" cy="685800"/>
            </a:xfrm>
          </p:grpSpPr>
          <p:sp>
            <p:nvSpPr>
              <p:cNvPr id="169" name="Freeform 168"/>
              <p:cNvSpPr/>
              <p:nvPr/>
            </p:nvSpPr>
            <p:spPr bwMode="auto">
              <a:xfrm rot="10800000">
                <a:off x="1682115" y="3505200"/>
                <a:ext cx="85725" cy="415290"/>
              </a:xfrm>
              <a:custGeom>
                <a:avLst/>
                <a:gdLst>
                  <a:gd name="connsiteX0" fmla="*/ 81915 w 85725"/>
                  <a:gd name="connsiteY0" fmla="*/ 38100 h 415290"/>
                  <a:gd name="connsiteX1" fmla="*/ 38100 w 85725"/>
                  <a:gd name="connsiteY1" fmla="*/ 28575 h 415290"/>
                  <a:gd name="connsiteX2" fmla="*/ 7620 w 85725"/>
                  <a:gd name="connsiteY2" fmla="*/ 0 h 415290"/>
                  <a:gd name="connsiteX3" fmla="*/ 0 w 85725"/>
                  <a:gd name="connsiteY3" fmla="*/ 369570 h 415290"/>
                  <a:gd name="connsiteX4" fmla="*/ 19050 w 85725"/>
                  <a:gd name="connsiteY4" fmla="*/ 396240 h 415290"/>
                  <a:gd name="connsiteX5" fmla="*/ 49530 w 85725"/>
                  <a:gd name="connsiteY5" fmla="*/ 411480 h 415290"/>
                  <a:gd name="connsiteX6" fmla="*/ 85725 w 85725"/>
                  <a:gd name="connsiteY6" fmla="*/ 415290 h 415290"/>
                  <a:gd name="connsiteX7" fmla="*/ 81915 w 85725"/>
                  <a:gd name="connsiteY7" fmla="*/ 38100 h 415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725" h="415290">
                    <a:moveTo>
                      <a:pt x="81915" y="38100"/>
                    </a:moveTo>
                    <a:lnTo>
                      <a:pt x="38100" y="28575"/>
                    </a:lnTo>
                    <a:lnTo>
                      <a:pt x="7620" y="0"/>
                    </a:lnTo>
                    <a:lnTo>
                      <a:pt x="0" y="369570"/>
                    </a:lnTo>
                    <a:lnTo>
                      <a:pt x="19050" y="396240"/>
                    </a:lnTo>
                    <a:lnTo>
                      <a:pt x="49530" y="411480"/>
                    </a:lnTo>
                    <a:lnTo>
                      <a:pt x="85725" y="415290"/>
                    </a:lnTo>
                    <a:lnTo>
                      <a:pt x="81915" y="38100"/>
                    </a:lnTo>
                    <a:close/>
                  </a:path>
                </a:pathLst>
              </a:custGeom>
              <a:gradFill>
                <a:gsLst>
                  <a:gs pos="0">
                    <a:srgbClr val="0066FF"/>
                  </a:gs>
                  <a:gs pos="100000">
                    <a:srgbClr val="003076"/>
                  </a:gs>
                </a:gsLst>
                <a:lin ang="10800000" scaled="0"/>
              </a:gradFill>
              <a:ln w="1905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Freeform 271"/>
              <p:cNvSpPr/>
              <p:nvPr/>
            </p:nvSpPr>
            <p:spPr bwMode="auto">
              <a:xfrm>
                <a:off x="1447800" y="3547110"/>
                <a:ext cx="310515" cy="581025"/>
              </a:xfrm>
              <a:custGeom>
                <a:avLst/>
                <a:gdLst>
                  <a:gd name="connsiteX0" fmla="*/ 310515 w 310515"/>
                  <a:gd name="connsiteY0" fmla="*/ 0 h 581025"/>
                  <a:gd name="connsiteX1" fmla="*/ 306705 w 310515"/>
                  <a:gd name="connsiteY1" fmla="*/ 363855 h 581025"/>
                  <a:gd name="connsiteX2" fmla="*/ 302895 w 310515"/>
                  <a:gd name="connsiteY2" fmla="*/ 388620 h 581025"/>
                  <a:gd name="connsiteX3" fmla="*/ 7620 w 310515"/>
                  <a:gd name="connsiteY3" fmla="*/ 581025 h 581025"/>
                  <a:gd name="connsiteX4" fmla="*/ 0 w 310515"/>
                  <a:gd name="connsiteY4" fmla="*/ 228600 h 581025"/>
                  <a:gd name="connsiteX5" fmla="*/ 0 w 310515"/>
                  <a:gd name="connsiteY5" fmla="*/ 213360 h 581025"/>
                  <a:gd name="connsiteX6" fmla="*/ 89535 w 310515"/>
                  <a:gd name="connsiteY6" fmla="*/ 146685 h 581025"/>
                  <a:gd name="connsiteX7" fmla="*/ 310515 w 310515"/>
                  <a:gd name="connsiteY7" fmla="*/ 0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0515" h="581025">
                    <a:moveTo>
                      <a:pt x="310515" y="0"/>
                    </a:moveTo>
                    <a:lnTo>
                      <a:pt x="306705" y="363855"/>
                    </a:lnTo>
                    <a:lnTo>
                      <a:pt x="302895" y="388620"/>
                    </a:lnTo>
                    <a:lnTo>
                      <a:pt x="7620" y="581025"/>
                    </a:lnTo>
                    <a:lnTo>
                      <a:pt x="0" y="228600"/>
                    </a:lnTo>
                    <a:lnTo>
                      <a:pt x="0" y="213360"/>
                    </a:lnTo>
                    <a:lnTo>
                      <a:pt x="89535" y="146685"/>
                    </a:lnTo>
                    <a:lnTo>
                      <a:pt x="310515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3076"/>
                  </a:gs>
                  <a:gs pos="89000">
                    <a:srgbClr val="0066FF"/>
                  </a:gs>
                  <a:gs pos="100000">
                    <a:srgbClr val="0066FF"/>
                  </a:gs>
                </a:gsLst>
                <a:lin ang="0" scaled="0"/>
              </a:gradFill>
              <a:ln w="1905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3" name="Straight Connector 182"/>
              <p:cNvCxnSpPr/>
              <p:nvPr/>
            </p:nvCxnSpPr>
            <p:spPr bwMode="auto">
              <a:xfrm rot="10800000" flipV="1">
                <a:off x="1459231" y="3566158"/>
                <a:ext cx="283845" cy="190501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sp>
            <p:nvSpPr>
              <p:cNvPr id="198" name="Arc 197"/>
              <p:cNvSpPr/>
              <p:nvPr/>
            </p:nvSpPr>
            <p:spPr bwMode="auto">
              <a:xfrm>
                <a:off x="1605915" y="3505200"/>
                <a:ext cx="152400" cy="76200"/>
              </a:xfrm>
              <a:prstGeom prst="arc">
                <a:avLst>
                  <a:gd name="adj1" fmla="val 16200000"/>
                  <a:gd name="adj2" fmla="val 1199869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66"/>
              <p:cNvGrpSpPr/>
              <p:nvPr/>
            </p:nvGrpSpPr>
            <p:grpSpPr>
              <a:xfrm>
                <a:off x="1453515" y="3886200"/>
                <a:ext cx="304800" cy="304800"/>
                <a:chOff x="2286000" y="3048000"/>
                <a:chExt cx="304800" cy="304800"/>
              </a:xfrm>
            </p:grpSpPr>
            <p:cxnSp>
              <p:nvCxnSpPr>
                <p:cNvPr id="268" name="Straight Connector 267"/>
                <p:cNvCxnSpPr/>
                <p:nvPr/>
              </p:nvCxnSpPr>
              <p:spPr bwMode="auto">
                <a:xfrm rot="10800000" flipV="1">
                  <a:off x="2291716" y="3108958"/>
                  <a:ext cx="283845" cy="190501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sp>
              <p:nvSpPr>
                <p:cNvPr id="269" name="Arc 268"/>
                <p:cNvSpPr/>
                <p:nvPr/>
              </p:nvSpPr>
              <p:spPr bwMode="auto">
                <a:xfrm>
                  <a:off x="2438400" y="3048000"/>
                  <a:ext cx="152400" cy="76200"/>
                </a:xfrm>
                <a:prstGeom prst="arc">
                  <a:avLst>
                    <a:gd name="adj1" fmla="val 21157339"/>
                    <a:gd name="adj2" fmla="val 1199869"/>
                  </a:avLst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Arc 269"/>
                <p:cNvSpPr/>
                <p:nvPr/>
              </p:nvSpPr>
              <p:spPr bwMode="auto">
                <a:xfrm rot="10800000">
                  <a:off x="2286000" y="3276600"/>
                  <a:ext cx="152400" cy="76200"/>
                </a:xfrm>
                <a:prstGeom prst="arc">
                  <a:avLst>
                    <a:gd name="adj1" fmla="val 16200000"/>
                    <a:gd name="adj2" fmla="val 1809344"/>
                  </a:avLst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71" name="Straight Connector 270"/>
              <p:cNvCxnSpPr/>
              <p:nvPr/>
            </p:nvCxnSpPr>
            <p:spPr bwMode="auto">
              <a:xfrm rot="5400000">
                <a:off x="1569720" y="3731895"/>
                <a:ext cx="381000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sp>
            <p:nvSpPr>
              <p:cNvPr id="264" name="Freeform 263"/>
              <p:cNvSpPr/>
              <p:nvPr/>
            </p:nvSpPr>
            <p:spPr bwMode="auto">
              <a:xfrm>
                <a:off x="1447800" y="3775710"/>
                <a:ext cx="85725" cy="415290"/>
              </a:xfrm>
              <a:custGeom>
                <a:avLst/>
                <a:gdLst>
                  <a:gd name="connsiteX0" fmla="*/ 81915 w 85725"/>
                  <a:gd name="connsiteY0" fmla="*/ 38100 h 415290"/>
                  <a:gd name="connsiteX1" fmla="*/ 38100 w 85725"/>
                  <a:gd name="connsiteY1" fmla="*/ 28575 h 415290"/>
                  <a:gd name="connsiteX2" fmla="*/ 7620 w 85725"/>
                  <a:gd name="connsiteY2" fmla="*/ 0 h 415290"/>
                  <a:gd name="connsiteX3" fmla="*/ 0 w 85725"/>
                  <a:gd name="connsiteY3" fmla="*/ 369570 h 415290"/>
                  <a:gd name="connsiteX4" fmla="*/ 19050 w 85725"/>
                  <a:gd name="connsiteY4" fmla="*/ 396240 h 415290"/>
                  <a:gd name="connsiteX5" fmla="*/ 49530 w 85725"/>
                  <a:gd name="connsiteY5" fmla="*/ 411480 h 415290"/>
                  <a:gd name="connsiteX6" fmla="*/ 85725 w 85725"/>
                  <a:gd name="connsiteY6" fmla="*/ 415290 h 415290"/>
                  <a:gd name="connsiteX7" fmla="*/ 81915 w 85725"/>
                  <a:gd name="connsiteY7" fmla="*/ 38100 h 415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725" h="415290">
                    <a:moveTo>
                      <a:pt x="81915" y="38100"/>
                    </a:moveTo>
                    <a:lnTo>
                      <a:pt x="38100" y="28575"/>
                    </a:lnTo>
                    <a:lnTo>
                      <a:pt x="7620" y="0"/>
                    </a:lnTo>
                    <a:lnTo>
                      <a:pt x="0" y="369570"/>
                    </a:lnTo>
                    <a:lnTo>
                      <a:pt x="19050" y="396240"/>
                    </a:lnTo>
                    <a:lnTo>
                      <a:pt x="49530" y="411480"/>
                    </a:lnTo>
                    <a:lnTo>
                      <a:pt x="85725" y="415290"/>
                    </a:lnTo>
                    <a:lnTo>
                      <a:pt x="81915" y="38100"/>
                    </a:lnTo>
                    <a:close/>
                  </a:path>
                </a:pathLst>
              </a:custGeom>
              <a:gradFill>
                <a:gsLst>
                  <a:gs pos="0">
                    <a:srgbClr val="0066FF"/>
                  </a:gs>
                  <a:gs pos="100000">
                    <a:srgbClr val="9BC3FF"/>
                  </a:gs>
                </a:gsLst>
                <a:lin ang="10800000" scaled="0"/>
              </a:gradFill>
              <a:ln w="1905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2" name="Straight Connector 261"/>
              <p:cNvCxnSpPr/>
              <p:nvPr/>
            </p:nvCxnSpPr>
            <p:spPr bwMode="auto">
              <a:xfrm rot="5400000">
                <a:off x="1263015" y="3962400"/>
                <a:ext cx="381000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sp>
            <p:nvSpPr>
              <p:cNvPr id="199" name="Arc 198"/>
              <p:cNvSpPr/>
              <p:nvPr/>
            </p:nvSpPr>
            <p:spPr bwMode="auto">
              <a:xfrm rot="10800000">
                <a:off x="1453515" y="3733800"/>
                <a:ext cx="152400" cy="76200"/>
              </a:xfrm>
              <a:prstGeom prst="arc">
                <a:avLst>
                  <a:gd name="adj1" fmla="val 16200000"/>
                  <a:gd name="adj2" fmla="val 1809344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Arc 209"/>
              <p:cNvSpPr/>
              <p:nvPr/>
            </p:nvSpPr>
            <p:spPr bwMode="auto">
              <a:xfrm rot="10800000">
                <a:off x="1453515" y="4114800"/>
                <a:ext cx="152400" cy="76200"/>
              </a:xfrm>
              <a:prstGeom prst="arc">
                <a:avLst>
                  <a:gd name="adj1" fmla="val 16200000"/>
                  <a:gd name="adj2" fmla="val 439949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179"/>
            <p:cNvGrpSpPr/>
            <p:nvPr/>
          </p:nvGrpSpPr>
          <p:grpSpPr>
            <a:xfrm>
              <a:off x="2286000" y="1676400"/>
              <a:ext cx="2057400" cy="381000"/>
              <a:chOff x="2362200" y="3352800"/>
              <a:chExt cx="2438400" cy="381000"/>
            </a:xfrm>
          </p:grpSpPr>
          <p:sp>
            <p:nvSpPr>
              <p:cNvPr id="211" name="Rectangle 74"/>
              <p:cNvSpPr>
                <a:spLocks noChangeArrowheads="1"/>
              </p:cNvSpPr>
              <p:nvPr/>
            </p:nvSpPr>
            <p:spPr bwMode="auto">
              <a:xfrm>
                <a:off x="2362200" y="3352800"/>
                <a:ext cx="2438400" cy="381000"/>
              </a:xfrm>
              <a:prstGeom prst="rect">
                <a:avLst/>
              </a:prstGeom>
              <a:solidFill>
                <a:srgbClr val="0066FF"/>
              </a:solidFill>
              <a:ln w="317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Line 10"/>
              <p:cNvSpPr>
                <a:spLocks noChangeShapeType="1"/>
              </p:cNvSpPr>
              <p:nvPr/>
            </p:nvSpPr>
            <p:spPr bwMode="auto">
              <a:xfrm flipH="1">
                <a:off x="2362200" y="3352800"/>
                <a:ext cx="24384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Line 10"/>
              <p:cNvSpPr>
                <a:spLocks noChangeShapeType="1"/>
              </p:cNvSpPr>
              <p:nvPr/>
            </p:nvSpPr>
            <p:spPr bwMode="auto">
              <a:xfrm flipH="1">
                <a:off x="2362200" y="3733800"/>
                <a:ext cx="24384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2" name="Text Box 76"/>
            <p:cNvSpPr txBox="1">
              <a:spLocks noChangeArrowheads="1"/>
            </p:cNvSpPr>
            <p:nvPr/>
          </p:nvSpPr>
          <p:spPr bwMode="auto">
            <a:xfrm>
              <a:off x="2324100" y="1729740"/>
              <a:ext cx="1705818" cy="276225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14300" indent="-114300" algn="ctr" eaLnBrk="0" hangingPunct="0"/>
              <a:r>
                <a:rPr lang="en-US" b="1" dirty="0" smtClean="0">
                  <a:solidFill>
                    <a:schemeClr val="bg1"/>
                  </a:solidFill>
                  <a:cs typeface="Arial" charset="0"/>
                </a:rPr>
                <a:t>Catalyst Grants</a:t>
              </a:r>
              <a:endParaRPr lang="en-US" b="1" dirty="0">
                <a:solidFill>
                  <a:schemeClr val="bg1"/>
                </a:solidFill>
                <a:cs typeface="Arial" charset="0"/>
              </a:endParaRPr>
            </a:p>
          </p:txBody>
        </p:sp>
        <p:grpSp>
          <p:nvGrpSpPr>
            <p:cNvPr id="33" name="Group 307"/>
            <p:cNvGrpSpPr/>
            <p:nvPr/>
          </p:nvGrpSpPr>
          <p:grpSpPr>
            <a:xfrm>
              <a:off x="4343400" y="1676400"/>
              <a:ext cx="1676400" cy="381000"/>
              <a:chOff x="4343400" y="3352800"/>
              <a:chExt cx="1295400" cy="381000"/>
            </a:xfrm>
          </p:grpSpPr>
          <p:sp>
            <p:nvSpPr>
              <p:cNvPr id="265" name="Rectangle 74"/>
              <p:cNvSpPr>
                <a:spLocks noChangeArrowheads="1"/>
              </p:cNvSpPr>
              <p:nvPr/>
            </p:nvSpPr>
            <p:spPr bwMode="auto">
              <a:xfrm>
                <a:off x="4343400" y="3352800"/>
                <a:ext cx="1295400" cy="381000"/>
              </a:xfrm>
              <a:prstGeom prst="rect">
                <a:avLst/>
              </a:prstGeom>
              <a:gradFill>
                <a:gsLst>
                  <a:gs pos="0">
                    <a:srgbClr val="0066FF"/>
                  </a:gs>
                  <a:gs pos="100000">
                    <a:srgbClr val="0066FF">
                      <a:alpha val="9000"/>
                    </a:srgbClr>
                  </a:gs>
                </a:gsLst>
                <a:lin ang="0" scaled="0"/>
              </a:gradFill>
              <a:ln w="317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" name="Line 10"/>
              <p:cNvSpPr>
                <a:spLocks noChangeShapeType="1"/>
              </p:cNvSpPr>
              <p:nvPr/>
            </p:nvSpPr>
            <p:spPr bwMode="auto">
              <a:xfrm flipH="1">
                <a:off x="4343400" y="3352800"/>
                <a:ext cx="12954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Line 10"/>
              <p:cNvSpPr>
                <a:spLocks noChangeShapeType="1"/>
              </p:cNvSpPr>
              <p:nvPr/>
            </p:nvSpPr>
            <p:spPr bwMode="auto">
              <a:xfrm flipH="1">
                <a:off x="4343400" y="3733800"/>
                <a:ext cx="12954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4572000" y="1676400"/>
            <a:ext cx="2209800" cy="685800"/>
            <a:chOff x="4572000" y="1676400"/>
            <a:chExt cx="2209800" cy="685800"/>
          </a:xfrm>
        </p:grpSpPr>
        <p:sp>
          <p:nvSpPr>
            <p:cNvPr id="251" name="Text Box 98"/>
            <p:cNvSpPr txBox="1">
              <a:spLocks noChangeArrowheads="1"/>
            </p:cNvSpPr>
            <p:nvPr/>
          </p:nvSpPr>
          <p:spPr bwMode="auto">
            <a:xfrm>
              <a:off x="6781736" y="1676400"/>
              <a:ext cx="64" cy="1969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endParaRPr lang="en-US" sz="1600" b="1" dirty="0">
                <a:solidFill>
                  <a:schemeClr val="bg1"/>
                </a:solidFill>
                <a:cs typeface="Arial" charset="0"/>
              </a:endParaRPr>
            </a:p>
          </p:txBody>
        </p:sp>
        <p:grpSp>
          <p:nvGrpSpPr>
            <p:cNvPr id="34" name="Group 309"/>
            <p:cNvGrpSpPr/>
            <p:nvPr/>
          </p:nvGrpSpPr>
          <p:grpSpPr>
            <a:xfrm>
              <a:off x="4800600" y="1752600"/>
              <a:ext cx="1346960" cy="381000"/>
              <a:chOff x="4343400" y="3962400"/>
              <a:chExt cx="1752600" cy="381000"/>
            </a:xfrm>
          </p:grpSpPr>
          <p:sp>
            <p:nvSpPr>
              <p:cNvPr id="215" name="Rectangle 74"/>
              <p:cNvSpPr>
                <a:spLocks noChangeArrowheads="1"/>
              </p:cNvSpPr>
              <p:nvPr/>
            </p:nvSpPr>
            <p:spPr bwMode="auto">
              <a:xfrm>
                <a:off x="4343400" y="3962400"/>
                <a:ext cx="1752600" cy="381000"/>
              </a:xfrm>
              <a:prstGeom prst="rect">
                <a:avLst/>
              </a:prstGeom>
              <a:solidFill>
                <a:srgbClr val="333399"/>
              </a:solidFill>
              <a:ln w="317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6" name="Line 10"/>
              <p:cNvSpPr>
                <a:spLocks noChangeShapeType="1"/>
              </p:cNvSpPr>
              <p:nvPr/>
            </p:nvSpPr>
            <p:spPr bwMode="auto">
              <a:xfrm flipH="1">
                <a:off x="4343400" y="3962400"/>
                <a:ext cx="1752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Line 10"/>
              <p:cNvSpPr>
                <a:spLocks noChangeShapeType="1"/>
              </p:cNvSpPr>
              <p:nvPr/>
            </p:nvSpPr>
            <p:spPr bwMode="auto">
              <a:xfrm flipH="1">
                <a:off x="4343400" y="4343400"/>
                <a:ext cx="1752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6" name="Text Box 76"/>
            <p:cNvSpPr txBox="1">
              <a:spLocks noChangeArrowheads="1"/>
            </p:cNvSpPr>
            <p:nvPr/>
          </p:nvSpPr>
          <p:spPr bwMode="auto">
            <a:xfrm>
              <a:off x="4932233" y="1793240"/>
              <a:ext cx="935167" cy="27699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14300" indent="-114300" algn="ctr" eaLnBrk="0" hangingPunct="0"/>
              <a:r>
                <a:rPr lang="en-US" b="1" dirty="0" smtClean="0">
                  <a:solidFill>
                    <a:schemeClr val="bg1"/>
                  </a:solidFill>
                  <a:cs typeface="Arial" charset="0"/>
                </a:rPr>
                <a:t>Gap Fund</a:t>
              </a:r>
              <a:endParaRPr lang="en-US" b="1" dirty="0">
                <a:solidFill>
                  <a:schemeClr val="bg1"/>
                </a:solidFill>
                <a:cs typeface="Arial" charset="0"/>
              </a:endParaRPr>
            </a:p>
          </p:txBody>
        </p:sp>
        <p:grpSp>
          <p:nvGrpSpPr>
            <p:cNvPr id="35" name="Group 310"/>
            <p:cNvGrpSpPr/>
            <p:nvPr/>
          </p:nvGrpSpPr>
          <p:grpSpPr>
            <a:xfrm>
              <a:off x="5981700" y="1752600"/>
              <a:ext cx="243840" cy="609600"/>
              <a:chOff x="6541770" y="3842385"/>
              <a:chExt cx="243840" cy="609600"/>
            </a:xfrm>
          </p:grpSpPr>
          <p:sp>
            <p:nvSpPr>
              <p:cNvPr id="312" name="Freeform 311"/>
              <p:cNvSpPr/>
              <p:nvPr/>
            </p:nvSpPr>
            <p:spPr bwMode="auto">
              <a:xfrm rot="10800000">
                <a:off x="6699885" y="3842385"/>
                <a:ext cx="85725" cy="415290"/>
              </a:xfrm>
              <a:custGeom>
                <a:avLst/>
                <a:gdLst>
                  <a:gd name="connsiteX0" fmla="*/ 81915 w 85725"/>
                  <a:gd name="connsiteY0" fmla="*/ 38100 h 415290"/>
                  <a:gd name="connsiteX1" fmla="*/ 38100 w 85725"/>
                  <a:gd name="connsiteY1" fmla="*/ 28575 h 415290"/>
                  <a:gd name="connsiteX2" fmla="*/ 7620 w 85725"/>
                  <a:gd name="connsiteY2" fmla="*/ 0 h 415290"/>
                  <a:gd name="connsiteX3" fmla="*/ 0 w 85725"/>
                  <a:gd name="connsiteY3" fmla="*/ 369570 h 415290"/>
                  <a:gd name="connsiteX4" fmla="*/ 19050 w 85725"/>
                  <a:gd name="connsiteY4" fmla="*/ 396240 h 415290"/>
                  <a:gd name="connsiteX5" fmla="*/ 49530 w 85725"/>
                  <a:gd name="connsiteY5" fmla="*/ 411480 h 415290"/>
                  <a:gd name="connsiteX6" fmla="*/ 85725 w 85725"/>
                  <a:gd name="connsiteY6" fmla="*/ 415290 h 415290"/>
                  <a:gd name="connsiteX7" fmla="*/ 81915 w 85725"/>
                  <a:gd name="connsiteY7" fmla="*/ 38100 h 415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725" h="415290">
                    <a:moveTo>
                      <a:pt x="81915" y="38100"/>
                    </a:moveTo>
                    <a:lnTo>
                      <a:pt x="38100" y="28575"/>
                    </a:lnTo>
                    <a:lnTo>
                      <a:pt x="7620" y="0"/>
                    </a:lnTo>
                    <a:lnTo>
                      <a:pt x="0" y="369570"/>
                    </a:lnTo>
                    <a:lnTo>
                      <a:pt x="19050" y="396240"/>
                    </a:lnTo>
                    <a:lnTo>
                      <a:pt x="49530" y="411480"/>
                    </a:lnTo>
                    <a:lnTo>
                      <a:pt x="85725" y="415290"/>
                    </a:lnTo>
                    <a:lnTo>
                      <a:pt x="81915" y="38100"/>
                    </a:lnTo>
                    <a:close/>
                  </a:path>
                </a:pathLst>
              </a:custGeom>
              <a:gradFill>
                <a:gsLst>
                  <a:gs pos="0">
                    <a:srgbClr val="333399"/>
                  </a:gs>
                  <a:gs pos="100000">
                    <a:srgbClr val="1A1A4E"/>
                  </a:gs>
                </a:gsLst>
                <a:lin ang="10800000" scaled="0"/>
              </a:gradFill>
              <a:ln w="1905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Freeform 312"/>
              <p:cNvSpPr/>
              <p:nvPr/>
            </p:nvSpPr>
            <p:spPr bwMode="auto">
              <a:xfrm>
                <a:off x="6553200" y="3886200"/>
                <a:ext cx="226695" cy="531495"/>
              </a:xfrm>
              <a:custGeom>
                <a:avLst/>
                <a:gdLst>
                  <a:gd name="connsiteX0" fmla="*/ 224790 w 226695"/>
                  <a:gd name="connsiteY0" fmla="*/ 0 h 531495"/>
                  <a:gd name="connsiteX1" fmla="*/ 226695 w 226695"/>
                  <a:gd name="connsiteY1" fmla="*/ 379095 h 531495"/>
                  <a:gd name="connsiteX2" fmla="*/ 213360 w 226695"/>
                  <a:gd name="connsiteY2" fmla="*/ 394335 h 531495"/>
                  <a:gd name="connsiteX3" fmla="*/ 64770 w 226695"/>
                  <a:gd name="connsiteY3" fmla="*/ 478155 h 531495"/>
                  <a:gd name="connsiteX4" fmla="*/ 36195 w 226695"/>
                  <a:gd name="connsiteY4" fmla="*/ 493395 h 531495"/>
                  <a:gd name="connsiteX5" fmla="*/ 0 w 226695"/>
                  <a:gd name="connsiteY5" fmla="*/ 531495 h 531495"/>
                  <a:gd name="connsiteX6" fmla="*/ 0 w 226695"/>
                  <a:gd name="connsiteY6" fmla="*/ 144780 h 531495"/>
                  <a:gd name="connsiteX7" fmla="*/ 30480 w 226695"/>
                  <a:gd name="connsiteY7" fmla="*/ 110490 h 531495"/>
                  <a:gd name="connsiteX8" fmla="*/ 224790 w 226695"/>
                  <a:gd name="connsiteY8" fmla="*/ 0 h 531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695" h="531495">
                    <a:moveTo>
                      <a:pt x="224790" y="0"/>
                    </a:moveTo>
                    <a:lnTo>
                      <a:pt x="226695" y="379095"/>
                    </a:lnTo>
                    <a:lnTo>
                      <a:pt x="213360" y="394335"/>
                    </a:lnTo>
                    <a:lnTo>
                      <a:pt x="64770" y="478155"/>
                    </a:lnTo>
                    <a:lnTo>
                      <a:pt x="36195" y="493395"/>
                    </a:lnTo>
                    <a:lnTo>
                      <a:pt x="0" y="531495"/>
                    </a:lnTo>
                    <a:lnTo>
                      <a:pt x="0" y="144780"/>
                    </a:lnTo>
                    <a:lnTo>
                      <a:pt x="30480" y="110490"/>
                    </a:lnTo>
                    <a:lnTo>
                      <a:pt x="224790" y="0"/>
                    </a:lnTo>
                    <a:close/>
                  </a:path>
                </a:pathLst>
              </a:custGeom>
              <a:gradFill>
                <a:gsLst>
                  <a:gs pos="0">
                    <a:srgbClr val="1E1E5C"/>
                  </a:gs>
                  <a:gs pos="100000">
                    <a:srgbClr val="003076"/>
                  </a:gs>
                </a:gsLst>
                <a:lin ang="0" scaled="0"/>
              </a:gradFill>
              <a:ln w="1905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4" name="Straight Connector 313"/>
              <p:cNvCxnSpPr/>
              <p:nvPr/>
            </p:nvCxnSpPr>
            <p:spPr bwMode="auto">
              <a:xfrm rot="10800000" flipV="1">
                <a:off x="6572250" y="3910963"/>
                <a:ext cx="179072" cy="95251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sp>
            <p:nvSpPr>
              <p:cNvPr id="315" name="Arc 314"/>
              <p:cNvSpPr/>
              <p:nvPr/>
            </p:nvSpPr>
            <p:spPr bwMode="auto">
              <a:xfrm>
                <a:off x="6627495" y="3842385"/>
                <a:ext cx="152400" cy="76200"/>
              </a:xfrm>
              <a:prstGeom prst="arc">
                <a:avLst>
                  <a:gd name="adj1" fmla="val 16200000"/>
                  <a:gd name="adj2" fmla="val 2209306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6" name="Straight Connector 315"/>
              <p:cNvCxnSpPr/>
              <p:nvPr/>
            </p:nvCxnSpPr>
            <p:spPr bwMode="auto">
              <a:xfrm rot="10800000" flipV="1">
                <a:off x="6572250" y="4291963"/>
                <a:ext cx="179072" cy="95251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sp>
            <p:nvSpPr>
              <p:cNvPr id="317" name="Arc 316"/>
              <p:cNvSpPr/>
              <p:nvPr/>
            </p:nvSpPr>
            <p:spPr bwMode="auto">
              <a:xfrm>
                <a:off x="6627495" y="4223385"/>
                <a:ext cx="152400" cy="76200"/>
              </a:xfrm>
              <a:prstGeom prst="arc">
                <a:avLst>
                  <a:gd name="adj1" fmla="val 21297453"/>
                  <a:gd name="adj2" fmla="val 2209306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8" name="Straight Connector 317"/>
              <p:cNvCxnSpPr/>
              <p:nvPr/>
            </p:nvCxnSpPr>
            <p:spPr bwMode="auto">
              <a:xfrm rot="5400000">
                <a:off x="6589395" y="4070985"/>
                <a:ext cx="381000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sp>
            <p:nvSpPr>
              <p:cNvPr id="319" name="Freeform 318"/>
              <p:cNvSpPr/>
              <p:nvPr/>
            </p:nvSpPr>
            <p:spPr bwMode="auto">
              <a:xfrm>
                <a:off x="6541770" y="4036695"/>
                <a:ext cx="85725" cy="415290"/>
              </a:xfrm>
              <a:custGeom>
                <a:avLst/>
                <a:gdLst>
                  <a:gd name="connsiteX0" fmla="*/ 81915 w 85725"/>
                  <a:gd name="connsiteY0" fmla="*/ 38100 h 415290"/>
                  <a:gd name="connsiteX1" fmla="*/ 38100 w 85725"/>
                  <a:gd name="connsiteY1" fmla="*/ 28575 h 415290"/>
                  <a:gd name="connsiteX2" fmla="*/ 7620 w 85725"/>
                  <a:gd name="connsiteY2" fmla="*/ 0 h 415290"/>
                  <a:gd name="connsiteX3" fmla="*/ 0 w 85725"/>
                  <a:gd name="connsiteY3" fmla="*/ 369570 h 415290"/>
                  <a:gd name="connsiteX4" fmla="*/ 19050 w 85725"/>
                  <a:gd name="connsiteY4" fmla="*/ 396240 h 415290"/>
                  <a:gd name="connsiteX5" fmla="*/ 49530 w 85725"/>
                  <a:gd name="connsiteY5" fmla="*/ 411480 h 415290"/>
                  <a:gd name="connsiteX6" fmla="*/ 85725 w 85725"/>
                  <a:gd name="connsiteY6" fmla="*/ 415290 h 415290"/>
                  <a:gd name="connsiteX7" fmla="*/ 81915 w 85725"/>
                  <a:gd name="connsiteY7" fmla="*/ 38100 h 415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725" h="415290">
                    <a:moveTo>
                      <a:pt x="81915" y="38100"/>
                    </a:moveTo>
                    <a:lnTo>
                      <a:pt x="38100" y="28575"/>
                    </a:lnTo>
                    <a:lnTo>
                      <a:pt x="7620" y="0"/>
                    </a:lnTo>
                    <a:lnTo>
                      <a:pt x="0" y="369570"/>
                    </a:lnTo>
                    <a:lnTo>
                      <a:pt x="19050" y="396240"/>
                    </a:lnTo>
                    <a:lnTo>
                      <a:pt x="49530" y="411480"/>
                    </a:lnTo>
                    <a:lnTo>
                      <a:pt x="85725" y="415290"/>
                    </a:lnTo>
                    <a:lnTo>
                      <a:pt x="81915" y="38100"/>
                    </a:lnTo>
                    <a:close/>
                  </a:path>
                </a:pathLst>
              </a:custGeom>
              <a:gradFill>
                <a:gsLst>
                  <a:gs pos="0">
                    <a:srgbClr val="333399"/>
                  </a:gs>
                  <a:gs pos="100000">
                    <a:srgbClr val="5399FF"/>
                  </a:gs>
                </a:gsLst>
                <a:lin ang="10800000" scaled="0"/>
              </a:gradFill>
              <a:ln w="1905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Arc 319"/>
              <p:cNvSpPr/>
              <p:nvPr/>
            </p:nvSpPr>
            <p:spPr bwMode="auto">
              <a:xfrm rot="10800000">
                <a:off x="6551295" y="3994785"/>
                <a:ext cx="152400" cy="76200"/>
              </a:xfrm>
              <a:prstGeom prst="arc">
                <a:avLst>
                  <a:gd name="adj1" fmla="val 16200000"/>
                  <a:gd name="adj2" fmla="val 242570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Arc 320"/>
              <p:cNvSpPr/>
              <p:nvPr/>
            </p:nvSpPr>
            <p:spPr bwMode="auto">
              <a:xfrm rot="10800000">
                <a:off x="6551295" y="4375785"/>
                <a:ext cx="152400" cy="76200"/>
              </a:xfrm>
              <a:prstGeom prst="arc">
                <a:avLst>
                  <a:gd name="adj1" fmla="val 16200000"/>
                  <a:gd name="adj2" fmla="val 380339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2" name="Straight Connector 321"/>
              <p:cNvCxnSpPr/>
              <p:nvPr/>
            </p:nvCxnSpPr>
            <p:spPr bwMode="auto">
              <a:xfrm rot="5400000">
                <a:off x="6360795" y="4221480"/>
                <a:ext cx="381000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</p:grpSp>
        <p:grpSp>
          <p:nvGrpSpPr>
            <p:cNvPr id="36" name="Group 322"/>
            <p:cNvGrpSpPr/>
            <p:nvPr/>
          </p:nvGrpSpPr>
          <p:grpSpPr>
            <a:xfrm>
              <a:off x="6169660" y="1981200"/>
              <a:ext cx="405639" cy="381000"/>
              <a:chOff x="4343400" y="3962400"/>
              <a:chExt cx="1752600" cy="381000"/>
            </a:xfrm>
          </p:grpSpPr>
          <p:sp>
            <p:nvSpPr>
              <p:cNvPr id="324" name="Rectangle 74"/>
              <p:cNvSpPr>
                <a:spLocks noChangeArrowheads="1"/>
              </p:cNvSpPr>
              <p:nvPr/>
            </p:nvSpPr>
            <p:spPr bwMode="auto">
              <a:xfrm>
                <a:off x="4343400" y="3962400"/>
                <a:ext cx="1752600" cy="381000"/>
              </a:xfrm>
              <a:prstGeom prst="rect">
                <a:avLst/>
              </a:prstGeom>
              <a:gradFill>
                <a:gsLst>
                  <a:gs pos="0">
                    <a:srgbClr val="333399">
                      <a:alpha val="0"/>
                    </a:srgbClr>
                  </a:gs>
                  <a:gs pos="100000">
                    <a:srgbClr val="333399"/>
                  </a:gs>
                </a:gsLst>
                <a:lin ang="10800000" scaled="0"/>
              </a:gradFill>
              <a:ln w="317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" name="Line 10"/>
              <p:cNvSpPr>
                <a:spLocks noChangeShapeType="1"/>
              </p:cNvSpPr>
              <p:nvPr/>
            </p:nvSpPr>
            <p:spPr bwMode="auto">
              <a:xfrm flipH="1">
                <a:off x="4343400" y="3962400"/>
                <a:ext cx="1752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Line 10"/>
              <p:cNvSpPr>
                <a:spLocks noChangeShapeType="1"/>
              </p:cNvSpPr>
              <p:nvPr/>
            </p:nvSpPr>
            <p:spPr bwMode="auto">
              <a:xfrm flipH="1">
                <a:off x="4343400" y="4343400"/>
                <a:ext cx="1752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" name="Group 326"/>
            <p:cNvGrpSpPr/>
            <p:nvPr/>
          </p:nvGrpSpPr>
          <p:grpSpPr>
            <a:xfrm rot="10800000">
              <a:off x="4572000" y="1752600"/>
              <a:ext cx="228600" cy="381000"/>
              <a:chOff x="4343400" y="3962400"/>
              <a:chExt cx="1752600" cy="381000"/>
            </a:xfrm>
          </p:grpSpPr>
          <p:sp>
            <p:nvSpPr>
              <p:cNvPr id="328" name="Rectangle 74"/>
              <p:cNvSpPr>
                <a:spLocks noChangeArrowheads="1"/>
              </p:cNvSpPr>
              <p:nvPr/>
            </p:nvSpPr>
            <p:spPr bwMode="auto">
              <a:xfrm>
                <a:off x="4343400" y="3962400"/>
                <a:ext cx="1752600" cy="381000"/>
              </a:xfrm>
              <a:prstGeom prst="rect">
                <a:avLst/>
              </a:prstGeom>
              <a:gradFill>
                <a:gsLst>
                  <a:gs pos="0">
                    <a:srgbClr val="333399">
                      <a:alpha val="0"/>
                    </a:srgbClr>
                  </a:gs>
                  <a:gs pos="100000">
                    <a:srgbClr val="333399"/>
                  </a:gs>
                </a:gsLst>
                <a:lin ang="10800000" scaled="0"/>
              </a:gradFill>
              <a:ln w="317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" name="Line 10"/>
              <p:cNvSpPr>
                <a:spLocks noChangeShapeType="1"/>
              </p:cNvSpPr>
              <p:nvPr/>
            </p:nvSpPr>
            <p:spPr bwMode="auto">
              <a:xfrm flipH="1">
                <a:off x="4343400" y="3962400"/>
                <a:ext cx="1752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Line 10"/>
              <p:cNvSpPr>
                <a:spLocks noChangeShapeType="1"/>
              </p:cNvSpPr>
              <p:nvPr/>
            </p:nvSpPr>
            <p:spPr bwMode="auto">
              <a:xfrm flipH="1">
                <a:off x="4343400" y="4343400"/>
                <a:ext cx="1752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" name="Group 350"/>
            <p:cNvGrpSpPr/>
            <p:nvPr/>
          </p:nvGrpSpPr>
          <p:grpSpPr>
            <a:xfrm>
              <a:off x="6060440" y="1981200"/>
              <a:ext cx="111760" cy="381000"/>
              <a:chOff x="4343400" y="3962400"/>
              <a:chExt cx="1752600" cy="381000"/>
            </a:xfrm>
          </p:grpSpPr>
          <p:sp>
            <p:nvSpPr>
              <p:cNvPr id="352" name="Rectangle 74"/>
              <p:cNvSpPr>
                <a:spLocks noChangeArrowheads="1"/>
              </p:cNvSpPr>
              <p:nvPr/>
            </p:nvSpPr>
            <p:spPr bwMode="auto">
              <a:xfrm>
                <a:off x="4343400" y="3962400"/>
                <a:ext cx="1752600" cy="381000"/>
              </a:xfrm>
              <a:prstGeom prst="rect">
                <a:avLst/>
              </a:prstGeom>
              <a:solidFill>
                <a:srgbClr val="333399"/>
              </a:solidFill>
              <a:ln w="317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" name="Line 10"/>
              <p:cNvSpPr>
                <a:spLocks noChangeShapeType="1"/>
              </p:cNvSpPr>
              <p:nvPr/>
            </p:nvSpPr>
            <p:spPr bwMode="auto">
              <a:xfrm flipH="1">
                <a:off x="4343400" y="3962400"/>
                <a:ext cx="1752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Line 10"/>
              <p:cNvSpPr>
                <a:spLocks noChangeShapeType="1"/>
              </p:cNvSpPr>
              <p:nvPr/>
            </p:nvSpPr>
            <p:spPr bwMode="auto">
              <a:xfrm flipH="1">
                <a:off x="4343400" y="4343400"/>
                <a:ext cx="1752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1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0" name="Group 1409"/>
          <p:cNvGrpSpPr/>
          <p:nvPr/>
        </p:nvGrpSpPr>
        <p:grpSpPr>
          <a:xfrm>
            <a:off x="1219294" y="990600"/>
            <a:ext cx="3614588" cy="2016311"/>
            <a:chOff x="1598358" y="914399"/>
            <a:chExt cx="3614588" cy="2016311"/>
          </a:xfrm>
        </p:grpSpPr>
        <p:grpSp>
          <p:nvGrpSpPr>
            <p:cNvPr id="3124" name="Group 3123"/>
            <p:cNvGrpSpPr/>
            <p:nvPr/>
          </p:nvGrpSpPr>
          <p:grpSpPr>
            <a:xfrm>
              <a:off x="1598358" y="914399"/>
              <a:ext cx="3614588" cy="2016311"/>
              <a:chOff x="1598358" y="914399"/>
              <a:chExt cx="3278442" cy="1828800"/>
            </a:xfrm>
          </p:grpSpPr>
          <p:sp>
            <p:nvSpPr>
              <p:cNvPr id="335" name="Rectangle 19"/>
              <p:cNvSpPr>
                <a:spLocks noChangeArrowheads="1"/>
              </p:cNvSpPr>
              <p:nvPr/>
            </p:nvSpPr>
            <p:spPr bwMode="auto">
              <a:xfrm rot="16200000">
                <a:off x="1524000" y="1219198"/>
                <a:ext cx="1600201" cy="1447801"/>
              </a:xfrm>
              <a:prstGeom prst="rect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chemeClr val="bg1"/>
                  </a:gs>
                </a:gsLst>
                <a:lin ang="5400000" scaled="1"/>
              </a:gradFill>
              <a:ln w="19050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400">
                  <a:latin typeface="Arial Narrow" pitchFamily="34" charset="0"/>
                </a:endParaRPr>
              </a:p>
            </p:txBody>
          </p:sp>
          <p:grpSp>
            <p:nvGrpSpPr>
              <p:cNvPr id="1486" name="Group 154"/>
              <p:cNvGrpSpPr/>
              <p:nvPr/>
            </p:nvGrpSpPr>
            <p:grpSpPr>
              <a:xfrm>
                <a:off x="1600200" y="914399"/>
                <a:ext cx="3276600" cy="1828800"/>
                <a:chOff x="609600" y="789940"/>
                <a:chExt cx="3276600" cy="1828800"/>
              </a:xfrm>
            </p:grpSpPr>
            <p:grpSp>
              <p:nvGrpSpPr>
                <p:cNvPr id="1489" name="Group 155"/>
                <p:cNvGrpSpPr/>
                <p:nvPr/>
              </p:nvGrpSpPr>
              <p:grpSpPr>
                <a:xfrm>
                  <a:off x="609600" y="815342"/>
                  <a:ext cx="3276600" cy="1803398"/>
                  <a:chOff x="609600" y="762000"/>
                  <a:chExt cx="3810000" cy="2096968"/>
                </a:xfrm>
              </p:grpSpPr>
              <p:sp>
                <p:nvSpPr>
                  <p:cNvPr id="348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610483" y="972856"/>
                    <a:ext cx="3809117" cy="17014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tint val="15686"/>
                          <a:invGamma/>
                          <a:alpha val="0"/>
                        </a:srgbClr>
                      </a:gs>
                    </a:gsLst>
                    <a:lin ang="5400000" scaled="1"/>
                  </a:gradFill>
                  <a:ln w="19050">
                    <a:noFill/>
                    <a:miter lim="800000"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US" sz="1400">
                      <a:latin typeface="Arial Narrow" pitchFamily="34" charset="0"/>
                    </a:endParaRPr>
                  </a:p>
                </p:txBody>
              </p:sp>
              <p:sp>
                <p:nvSpPr>
                  <p:cNvPr id="349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652816" y="931333"/>
                    <a:ext cx="3761070" cy="45932"/>
                  </a:xfrm>
                  <a:prstGeom prst="rect">
                    <a:avLst/>
                  </a:prstGeom>
                  <a:solidFill>
                    <a:srgbClr val="FFFF99"/>
                  </a:solidFill>
                  <a:ln w="19050">
                    <a:noFill/>
                    <a:miter lim="800000"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 Narrow" pitchFamily="34" charset="0"/>
                    </a:endParaRPr>
                  </a:p>
                </p:txBody>
              </p:sp>
              <p:sp>
                <p:nvSpPr>
                  <p:cNvPr id="350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779815" y="762000"/>
                    <a:ext cx="1651000" cy="169333"/>
                  </a:xfrm>
                  <a:prstGeom prst="rect">
                    <a:avLst/>
                  </a:prstGeom>
                  <a:solidFill>
                    <a:srgbClr val="FFFF99"/>
                  </a:solidFill>
                  <a:ln w="25400">
                    <a:noFill/>
                    <a:miter lim="800000"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 Narrow" pitchFamily="34" charset="0"/>
                    </a:endParaRPr>
                  </a:p>
                </p:txBody>
              </p:sp>
              <p:sp>
                <p:nvSpPr>
                  <p:cNvPr id="351" name="Freeform 5"/>
                  <p:cNvSpPr>
                    <a:spLocks/>
                  </p:cNvSpPr>
                  <p:nvPr/>
                </p:nvSpPr>
                <p:spPr bwMode="auto">
                  <a:xfrm>
                    <a:off x="695149" y="762000"/>
                    <a:ext cx="84667" cy="169333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96" y="192"/>
                      </a:cxn>
                      <a:cxn ang="0">
                        <a:pos x="0" y="192"/>
                      </a:cxn>
                      <a:cxn ang="0">
                        <a:pos x="29" y="185"/>
                      </a:cxn>
                      <a:cxn ang="0">
                        <a:pos x="47" y="165"/>
                      </a:cxn>
                      <a:cxn ang="0">
                        <a:pos x="50" y="147"/>
                      </a:cxn>
                      <a:cxn ang="0">
                        <a:pos x="45" y="48"/>
                      </a:cxn>
                      <a:cxn ang="0">
                        <a:pos x="57" y="20"/>
                      </a:cxn>
                      <a:cxn ang="0">
                        <a:pos x="74" y="5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96" h="192">
                        <a:moveTo>
                          <a:pt x="96" y="0"/>
                        </a:moveTo>
                        <a:lnTo>
                          <a:pt x="96" y="192"/>
                        </a:lnTo>
                        <a:lnTo>
                          <a:pt x="0" y="192"/>
                        </a:lnTo>
                        <a:lnTo>
                          <a:pt x="29" y="185"/>
                        </a:lnTo>
                        <a:lnTo>
                          <a:pt x="47" y="165"/>
                        </a:lnTo>
                        <a:lnTo>
                          <a:pt x="50" y="147"/>
                        </a:lnTo>
                        <a:lnTo>
                          <a:pt x="45" y="48"/>
                        </a:lnTo>
                        <a:lnTo>
                          <a:pt x="57" y="20"/>
                        </a:lnTo>
                        <a:lnTo>
                          <a:pt x="74" y="5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19050" cap="flat" cmpd="sng">
                    <a:noFill/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en-US" sz="1400">
                      <a:latin typeface="Arial Narrow" pitchFamily="34" charset="0"/>
                    </a:endParaRPr>
                  </a:p>
                </p:txBody>
              </p:sp>
              <p:sp>
                <p:nvSpPr>
                  <p:cNvPr id="352" name="Freeform 11"/>
                  <p:cNvSpPr>
                    <a:spLocks/>
                  </p:cNvSpPr>
                  <p:nvPr/>
                </p:nvSpPr>
                <p:spPr bwMode="auto">
                  <a:xfrm flipH="1">
                    <a:off x="2430816" y="762000"/>
                    <a:ext cx="84667" cy="169333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96" y="192"/>
                      </a:cxn>
                      <a:cxn ang="0">
                        <a:pos x="0" y="192"/>
                      </a:cxn>
                      <a:cxn ang="0">
                        <a:pos x="29" y="185"/>
                      </a:cxn>
                      <a:cxn ang="0">
                        <a:pos x="47" y="165"/>
                      </a:cxn>
                      <a:cxn ang="0">
                        <a:pos x="50" y="147"/>
                      </a:cxn>
                      <a:cxn ang="0">
                        <a:pos x="45" y="48"/>
                      </a:cxn>
                      <a:cxn ang="0">
                        <a:pos x="57" y="20"/>
                      </a:cxn>
                      <a:cxn ang="0">
                        <a:pos x="74" y="5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96" h="192">
                        <a:moveTo>
                          <a:pt x="96" y="0"/>
                        </a:moveTo>
                        <a:lnTo>
                          <a:pt x="96" y="192"/>
                        </a:lnTo>
                        <a:lnTo>
                          <a:pt x="0" y="192"/>
                        </a:lnTo>
                        <a:lnTo>
                          <a:pt x="29" y="185"/>
                        </a:lnTo>
                        <a:lnTo>
                          <a:pt x="47" y="165"/>
                        </a:lnTo>
                        <a:lnTo>
                          <a:pt x="50" y="147"/>
                        </a:lnTo>
                        <a:lnTo>
                          <a:pt x="45" y="48"/>
                        </a:lnTo>
                        <a:lnTo>
                          <a:pt x="57" y="20"/>
                        </a:lnTo>
                        <a:lnTo>
                          <a:pt x="74" y="5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19050" cap="flat" cmpd="sng">
                    <a:noFill/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en-US" sz="1400">
                      <a:latin typeface="Arial Narrow" pitchFamily="34" charset="0"/>
                    </a:endParaRPr>
                  </a:p>
                </p:txBody>
              </p:sp>
              <p:grpSp>
                <p:nvGrpSpPr>
                  <p:cNvPr id="1494" name="Group 162"/>
                  <p:cNvGrpSpPr/>
                  <p:nvPr/>
                </p:nvGrpSpPr>
                <p:grpSpPr>
                  <a:xfrm>
                    <a:off x="609600" y="762000"/>
                    <a:ext cx="3810000" cy="2096968"/>
                    <a:chOff x="609600" y="762000"/>
                    <a:chExt cx="3810000" cy="2096968"/>
                  </a:xfrm>
                </p:grpSpPr>
                <p:sp>
                  <p:nvSpPr>
                    <p:cNvPr id="354" name="Line 2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09600" y="972785"/>
                      <a:ext cx="1" cy="1886183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355" name="Arc 6"/>
                    <p:cNvSpPr>
                      <a:spLocks/>
                    </p:cNvSpPr>
                    <p:nvPr/>
                  </p:nvSpPr>
                  <p:spPr bwMode="auto">
                    <a:xfrm flipH="1">
                      <a:off x="737482" y="762000"/>
                      <a:ext cx="42333" cy="42333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356" name="Arc 7"/>
                    <p:cNvSpPr>
                      <a:spLocks/>
                    </p:cNvSpPr>
                    <p:nvPr/>
                  </p:nvSpPr>
                  <p:spPr bwMode="auto">
                    <a:xfrm flipV="1">
                      <a:off x="695149" y="889000"/>
                      <a:ext cx="42333" cy="42333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357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7482" y="804333"/>
                      <a:ext cx="0" cy="846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358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9815" y="762000"/>
                      <a:ext cx="1651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359" name="Arc 12"/>
                    <p:cNvSpPr>
                      <a:spLocks/>
                    </p:cNvSpPr>
                    <p:nvPr/>
                  </p:nvSpPr>
                  <p:spPr bwMode="auto">
                    <a:xfrm>
                      <a:off x="2430816" y="762000"/>
                      <a:ext cx="42333" cy="42333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360" name="Arc 13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473149" y="889000"/>
                      <a:ext cx="42333" cy="42333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361" name="Line 1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73149" y="804333"/>
                      <a:ext cx="0" cy="846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362" name="Line 1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52815" y="931333"/>
                      <a:ext cx="4233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363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15482" y="931333"/>
                      <a:ext cx="190411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364" name="Arc 17"/>
                    <p:cNvSpPr>
                      <a:spLocks/>
                    </p:cNvSpPr>
                    <p:nvPr/>
                  </p:nvSpPr>
                  <p:spPr bwMode="auto">
                    <a:xfrm flipH="1">
                      <a:off x="610482" y="931333"/>
                      <a:ext cx="42333" cy="42333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</p:grpSp>
            </p:grpSp>
            <p:sp>
              <p:nvSpPr>
                <p:cNvPr id="34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72324" y="789940"/>
                  <a:ext cx="1664003" cy="257096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 type="none" w="lg" len="lg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5000"/>
                    </a:lnSpc>
                    <a:defRPr/>
                  </a:pPr>
                  <a:r>
                    <a:rPr lang="en-US" sz="1400" b="1" dirty="0" smtClean="0">
                      <a:latin typeface="Arial Narrow" pitchFamily="34" charset="0"/>
                    </a:rPr>
                    <a:t>Bio Science/Chemistry</a:t>
                  </a:r>
                  <a:endParaRPr lang="en-US" sz="1400" b="1" dirty="0">
                    <a:latin typeface="Arial Narrow" pitchFamily="34" charset="0"/>
                  </a:endParaRPr>
                </a:p>
              </p:txBody>
            </p:sp>
          </p:grpSp>
          <p:sp>
            <p:nvSpPr>
              <p:cNvPr id="966" name="TextBox 965"/>
              <p:cNvSpPr txBox="1"/>
              <p:nvPr/>
            </p:nvSpPr>
            <p:spPr>
              <a:xfrm>
                <a:off x="1598358" y="1142999"/>
                <a:ext cx="1622410" cy="1163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15888" indent="-115888">
                  <a:spcBef>
                    <a:spcPts val="600"/>
                  </a:spcBef>
                  <a:buFont typeface="Arial" pitchFamily="34" charset="0"/>
                  <a:buChar char="•"/>
                </a:pPr>
                <a:r>
                  <a:rPr 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itchFamily="34" charset="0"/>
                  </a:rPr>
                  <a:t>Licensed Technologies: 2</a:t>
                </a:r>
              </a:p>
              <a:p>
                <a:pPr marL="115888" indent="-115888">
                  <a:spcBef>
                    <a:spcPts val="600"/>
                  </a:spcBef>
                  <a:buFont typeface="Arial" pitchFamily="34" charset="0"/>
                  <a:buChar char="•"/>
                </a:pPr>
                <a:r>
                  <a:rPr 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itchFamily="34" charset="0"/>
                  </a:rPr>
                  <a:t>Issued Patents: 3</a:t>
                </a:r>
              </a:p>
              <a:p>
                <a:pPr marL="115888" indent="-115888">
                  <a:spcBef>
                    <a:spcPts val="600"/>
                  </a:spcBef>
                  <a:buFont typeface="Arial" pitchFamily="34" charset="0"/>
                  <a:buChar char="•"/>
                </a:pPr>
                <a:r>
                  <a:rPr 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itchFamily="34" charset="0"/>
                  </a:rPr>
                  <a:t>U.S. Applications: 10 </a:t>
                </a:r>
              </a:p>
              <a:p>
                <a:pPr marL="115888" indent="-115888">
                  <a:spcBef>
                    <a:spcPts val="600"/>
                  </a:spcBef>
                  <a:buFont typeface="Arial" pitchFamily="34" charset="0"/>
                  <a:buChar char="•"/>
                </a:pPr>
                <a:r>
                  <a:rPr 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itchFamily="34" charset="0"/>
                  </a:rPr>
                  <a:t>Intl’ Applications: 4</a:t>
                </a:r>
              </a:p>
              <a:p>
                <a:pPr marL="115888" indent="-115888">
                  <a:spcBef>
                    <a:spcPts val="600"/>
                  </a:spcBef>
                  <a:buFont typeface="Arial" pitchFamily="34" charset="0"/>
                  <a:buChar char="•"/>
                </a:pPr>
                <a:r>
                  <a:rPr 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itchFamily="34" charset="0"/>
                  </a:rPr>
                  <a:t>Related Catalyst Grants: 4</a:t>
                </a:r>
              </a:p>
            </p:txBody>
          </p:sp>
          <p:grpSp>
            <p:nvGrpSpPr>
              <p:cNvPr id="2119" name="Group 2118"/>
              <p:cNvGrpSpPr/>
              <p:nvPr/>
            </p:nvGrpSpPr>
            <p:grpSpPr>
              <a:xfrm>
                <a:off x="3167634" y="1219200"/>
                <a:ext cx="1175766" cy="1066799"/>
                <a:chOff x="3167634" y="1219200"/>
                <a:chExt cx="1175766" cy="1066799"/>
              </a:xfrm>
            </p:grpSpPr>
            <p:grpSp>
              <p:nvGrpSpPr>
                <p:cNvPr id="165" name="Group 370"/>
                <p:cNvGrpSpPr/>
                <p:nvPr/>
              </p:nvGrpSpPr>
              <p:grpSpPr>
                <a:xfrm>
                  <a:off x="3320034" y="1447800"/>
                  <a:ext cx="108857" cy="152400"/>
                  <a:chOff x="1905000" y="3276600"/>
                  <a:chExt cx="381000" cy="533400"/>
                </a:xfrm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410" name="Folded Corner 409"/>
                  <p:cNvSpPr/>
                  <p:nvPr/>
                </p:nvSpPr>
                <p:spPr>
                  <a:xfrm>
                    <a:off x="1905000" y="3276600"/>
                    <a:ext cx="381000" cy="533400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411" name="Parallelogram 410"/>
                  <p:cNvSpPr/>
                  <p:nvPr/>
                </p:nvSpPr>
                <p:spPr>
                  <a:xfrm>
                    <a:off x="1956434" y="3608070"/>
                    <a:ext cx="104775" cy="152400"/>
                  </a:xfrm>
                  <a:prstGeom prst="parallelogram">
                    <a:avLst>
                      <a:gd name="adj" fmla="val 50455"/>
                    </a:avLst>
                  </a:prstGeom>
                  <a:solidFill>
                    <a:srgbClr val="FF0000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412" name="Parallelogram 411"/>
                  <p:cNvSpPr/>
                  <p:nvPr/>
                </p:nvSpPr>
                <p:spPr>
                  <a:xfrm flipH="1">
                    <a:off x="2021205" y="3608070"/>
                    <a:ext cx="104775" cy="152400"/>
                  </a:xfrm>
                  <a:prstGeom prst="parallelogram">
                    <a:avLst>
                      <a:gd name="adj" fmla="val 50455"/>
                    </a:avLst>
                  </a:prstGeom>
                  <a:solidFill>
                    <a:srgbClr val="FF0000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413" name="10-Point Star 412"/>
                  <p:cNvSpPr/>
                  <p:nvPr/>
                </p:nvSpPr>
                <p:spPr>
                  <a:xfrm>
                    <a:off x="1960245" y="3484245"/>
                    <a:ext cx="152400" cy="152400"/>
                  </a:xfrm>
                  <a:prstGeom prst="star10">
                    <a:avLst/>
                  </a:prstGeom>
                  <a:solidFill>
                    <a:srgbClr val="CC99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</p:grpSp>
            <p:grpSp>
              <p:nvGrpSpPr>
                <p:cNvPr id="166" name="Group 370"/>
                <p:cNvGrpSpPr/>
                <p:nvPr/>
              </p:nvGrpSpPr>
              <p:grpSpPr>
                <a:xfrm>
                  <a:off x="3167634" y="1447800"/>
                  <a:ext cx="108857" cy="152400"/>
                  <a:chOff x="1905000" y="3276600"/>
                  <a:chExt cx="381000" cy="533400"/>
                </a:xfrm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415" name="Folded Corner 414"/>
                  <p:cNvSpPr/>
                  <p:nvPr/>
                </p:nvSpPr>
                <p:spPr>
                  <a:xfrm>
                    <a:off x="1905000" y="3276600"/>
                    <a:ext cx="381000" cy="533400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416" name="Parallelogram 415"/>
                  <p:cNvSpPr/>
                  <p:nvPr/>
                </p:nvSpPr>
                <p:spPr>
                  <a:xfrm>
                    <a:off x="1956434" y="3608070"/>
                    <a:ext cx="104775" cy="152400"/>
                  </a:xfrm>
                  <a:prstGeom prst="parallelogram">
                    <a:avLst>
                      <a:gd name="adj" fmla="val 50455"/>
                    </a:avLst>
                  </a:prstGeom>
                  <a:solidFill>
                    <a:srgbClr val="FF0000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417" name="Parallelogram 416"/>
                  <p:cNvSpPr/>
                  <p:nvPr/>
                </p:nvSpPr>
                <p:spPr>
                  <a:xfrm flipH="1">
                    <a:off x="2021205" y="3608070"/>
                    <a:ext cx="104775" cy="152400"/>
                  </a:xfrm>
                  <a:prstGeom prst="parallelogram">
                    <a:avLst>
                      <a:gd name="adj" fmla="val 50455"/>
                    </a:avLst>
                  </a:prstGeom>
                  <a:solidFill>
                    <a:srgbClr val="FF0000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418" name="10-Point Star 417"/>
                  <p:cNvSpPr/>
                  <p:nvPr/>
                </p:nvSpPr>
                <p:spPr>
                  <a:xfrm>
                    <a:off x="1960245" y="3484245"/>
                    <a:ext cx="152400" cy="152400"/>
                  </a:xfrm>
                  <a:prstGeom prst="star10">
                    <a:avLst/>
                  </a:prstGeom>
                  <a:solidFill>
                    <a:srgbClr val="CC99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</p:grpSp>
            <p:grpSp>
              <p:nvGrpSpPr>
                <p:cNvPr id="167" name="Group 370"/>
                <p:cNvGrpSpPr/>
                <p:nvPr/>
              </p:nvGrpSpPr>
              <p:grpSpPr>
                <a:xfrm>
                  <a:off x="3472434" y="1447800"/>
                  <a:ext cx="108857" cy="152400"/>
                  <a:chOff x="1905000" y="3276600"/>
                  <a:chExt cx="381000" cy="533400"/>
                </a:xfrm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968" name="Folded Corner 967"/>
                  <p:cNvSpPr/>
                  <p:nvPr/>
                </p:nvSpPr>
                <p:spPr>
                  <a:xfrm>
                    <a:off x="1905000" y="3276600"/>
                    <a:ext cx="381000" cy="533400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969" name="Parallelogram 968"/>
                  <p:cNvSpPr/>
                  <p:nvPr/>
                </p:nvSpPr>
                <p:spPr>
                  <a:xfrm>
                    <a:off x="1956434" y="3608070"/>
                    <a:ext cx="104775" cy="152400"/>
                  </a:xfrm>
                  <a:prstGeom prst="parallelogram">
                    <a:avLst>
                      <a:gd name="adj" fmla="val 50455"/>
                    </a:avLst>
                  </a:prstGeom>
                  <a:solidFill>
                    <a:srgbClr val="FF0000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970" name="Parallelogram 969"/>
                  <p:cNvSpPr/>
                  <p:nvPr/>
                </p:nvSpPr>
                <p:spPr>
                  <a:xfrm flipH="1">
                    <a:off x="2021205" y="3608070"/>
                    <a:ext cx="104775" cy="152400"/>
                  </a:xfrm>
                  <a:prstGeom prst="parallelogram">
                    <a:avLst>
                      <a:gd name="adj" fmla="val 50455"/>
                    </a:avLst>
                  </a:prstGeom>
                  <a:solidFill>
                    <a:srgbClr val="FF0000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971" name="10-Point Star 970"/>
                  <p:cNvSpPr/>
                  <p:nvPr/>
                </p:nvSpPr>
                <p:spPr>
                  <a:xfrm>
                    <a:off x="1960245" y="3484245"/>
                    <a:ext cx="152400" cy="152400"/>
                  </a:xfrm>
                  <a:prstGeom prst="star10">
                    <a:avLst/>
                  </a:prstGeom>
                  <a:solidFill>
                    <a:srgbClr val="CC99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</p:grpSp>
            <p:sp>
              <p:nvSpPr>
                <p:cNvPr id="1240" name="Can 1239"/>
                <p:cNvSpPr/>
                <p:nvPr/>
              </p:nvSpPr>
              <p:spPr>
                <a:xfrm>
                  <a:off x="3167634" y="2133599"/>
                  <a:ext cx="85859" cy="152400"/>
                </a:xfrm>
                <a:prstGeom prst="can">
                  <a:avLst/>
                </a:prstGeom>
                <a:gradFill>
                  <a:gsLst>
                    <a:gs pos="0">
                      <a:srgbClr val="FFCC00"/>
                    </a:gs>
                    <a:gs pos="50000">
                      <a:schemeClr val="bg1"/>
                    </a:gs>
                    <a:gs pos="100000">
                      <a:srgbClr val="FFCC00"/>
                    </a:gs>
                  </a:gsLst>
                  <a:lin ang="0" scaled="0"/>
                </a:gra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241" name="Can 1240"/>
                <p:cNvSpPr/>
                <p:nvPr/>
              </p:nvSpPr>
              <p:spPr>
                <a:xfrm>
                  <a:off x="3320034" y="2133599"/>
                  <a:ext cx="85859" cy="152400"/>
                </a:xfrm>
                <a:prstGeom prst="can">
                  <a:avLst/>
                </a:prstGeom>
                <a:gradFill>
                  <a:gsLst>
                    <a:gs pos="0">
                      <a:srgbClr val="FFCC00"/>
                    </a:gs>
                    <a:gs pos="50000">
                      <a:schemeClr val="bg1"/>
                    </a:gs>
                    <a:gs pos="100000">
                      <a:srgbClr val="FFCC00"/>
                    </a:gs>
                  </a:gsLst>
                  <a:lin ang="0" scaled="0"/>
                </a:gra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242" name="Can 1241"/>
                <p:cNvSpPr/>
                <p:nvPr/>
              </p:nvSpPr>
              <p:spPr>
                <a:xfrm>
                  <a:off x="3472434" y="2133599"/>
                  <a:ext cx="85859" cy="152400"/>
                </a:xfrm>
                <a:prstGeom prst="can">
                  <a:avLst/>
                </a:prstGeom>
                <a:gradFill>
                  <a:gsLst>
                    <a:gs pos="0">
                      <a:srgbClr val="FFCC00"/>
                    </a:gs>
                    <a:gs pos="50000">
                      <a:schemeClr val="bg1"/>
                    </a:gs>
                    <a:gs pos="100000">
                      <a:srgbClr val="FFCC00"/>
                    </a:gs>
                  </a:gsLst>
                  <a:lin ang="0" scaled="0"/>
                </a:gra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243" name="Can 1242"/>
                <p:cNvSpPr/>
                <p:nvPr/>
              </p:nvSpPr>
              <p:spPr>
                <a:xfrm>
                  <a:off x="3624834" y="2133599"/>
                  <a:ext cx="85859" cy="152400"/>
                </a:xfrm>
                <a:prstGeom prst="can">
                  <a:avLst/>
                </a:prstGeom>
                <a:gradFill>
                  <a:gsLst>
                    <a:gs pos="0">
                      <a:srgbClr val="FFCC00"/>
                    </a:gs>
                    <a:gs pos="50000">
                      <a:schemeClr val="bg1"/>
                    </a:gs>
                    <a:gs pos="100000">
                      <a:srgbClr val="FFCC00"/>
                    </a:gs>
                  </a:gsLst>
                  <a:lin ang="0" scaled="0"/>
                </a:gra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grpSp>
              <p:nvGrpSpPr>
                <p:cNvPr id="168" name="Group 1834"/>
                <p:cNvGrpSpPr/>
                <p:nvPr/>
              </p:nvGrpSpPr>
              <p:grpSpPr>
                <a:xfrm>
                  <a:off x="3167634" y="1219200"/>
                  <a:ext cx="108966" cy="152400"/>
                  <a:chOff x="152400" y="8229600"/>
                  <a:chExt cx="544830" cy="762000"/>
                </a:xfrm>
              </p:grpSpPr>
              <p:sp>
                <p:nvSpPr>
                  <p:cNvPr id="1245" name="Folded Corner 1244"/>
                  <p:cNvSpPr/>
                  <p:nvPr/>
                </p:nvSpPr>
                <p:spPr>
                  <a:xfrm>
                    <a:off x="152400" y="8229600"/>
                    <a:ext cx="544830" cy="762000"/>
                  </a:xfrm>
                  <a:prstGeom prst="foldedCorner">
                    <a:avLst/>
                  </a:prstGeom>
                  <a:solidFill>
                    <a:srgbClr val="CCFFCC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grpSp>
                <p:nvGrpSpPr>
                  <p:cNvPr id="169" name="Group 1836"/>
                  <p:cNvGrpSpPr/>
                  <p:nvPr/>
                </p:nvGrpSpPr>
                <p:grpSpPr>
                  <a:xfrm>
                    <a:off x="228600" y="8432800"/>
                    <a:ext cx="381000" cy="482600"/>
                    <a:chOff x="457200" y="8534400"/>
                    <a:chExt cx="228600" cy="304800"/>
                  </a:xfrm>
                </p:grpSpPr>
                <p:sp>
                  <p:nvSpPr>
                    <p:cNvPr id="1249" name="Rectangle 1248"/>
                    <p:cNvSpPr/>
                    <p:nvPr/>
                  </p:nvSpPr>
                  <p:spPr>
                    <a:xfrm>
                      <a:off x="457200" y="8686800"/>
                      <a:ext cx="228600" cy="152400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63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400"/>
                    </a:p>
                  </p:txBody>
                </p:sp>
                <p:sp>
                  <p:nvSpPr>
                    <p:cNvPr id="1250" name="Arc 1249"/>
                    <p:cNvSpPr/>
                    <p:nvPr/>
                  </p:nvSpPr>
                  <p:spPr>
                    <a:xfrm>
                      <a:off x="493395" y="8534400"/>
                      <a:ext cx="152400" cy="152400"/>
                    </a:xfrm>
                    <a:prstGeom prst="arc">
                      <a:avLst>
                        <a:gd name="adj1" fmla="val 10800000"/>
                        <a:gd name="adj2" fmla="val 0"/>
                      </a:avLst>
                    </a:prstGeom>
                    <a:ln w="635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400"/>
                    </a:p>
                  </p:txBody>
                </p:sp>
                <p:cxnSp>
                  <p:nvCxnSpPr>
                    <p:cNvPr id="1251" name="Straight Connector 1250"/>
                    <p:cNvCxnSpPr>
                      <a:stCxn id="1250" idx="0"/>
                    </p:cNvCxnSpPr>
                    <p:nvPr/>
                  </p:nvCxnSpPr>
                  <p:spPr>
                    <a:xfrm rot="5400000">
                      <a:off x="455295" y="8648700"/>
                      <a:ext cx="76200" cy="0"/>
                    </a:xfrm>
                    <a:prstGeom prst="line">
                      <a:avLst/>
                    </a:prstGeom>
                    <a:ln w="635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2" name="Straight Connector 1251"/>
                    <p:cNvCxnSpPr/>
                    <p:nvPr/>
                  </p:nvCxnSpPr>
                  <p:spPr>
                    <a:xfrm rot="5400000">
                      <a:off x="607695" y="8648700"/>
                      <a:ext cx="76200" cy="0"/>
                    </a:xfrm>
                    <a:prstGeom prst="line">
                      <a:avLst/>
                    </a:prstGeom>
                    <a:ln w="635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247" name="Straight Connector 1246"/>
                  <p:cNvCxnSpPr/>
                  <p:nvPr/>
                </p:nvCxnSpPr>
                <p:spPr>
                  <a:xfrm>
                    <a:off x="228600" y="8382000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8" name="Straight Connector 1247"/>
                  <p:cNvCxnSpPr/>
                  <p:nvPr/>
                </p:nvCxnSpPr>
                <p:spPr>
                  <a:xfrm>
                    <a:off x="228600" y="8305800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0" name="Group 2363"/>
                <p:cNvGrpSpPr/>
                <p:nvPr/>
              </p:nvGrpSpPr>
              <p:grpSpPr>
                <a:xfrm>
                  <a:off x="4005834" y="1676400"/>
                  <a:ext cx="108966" cy="152400"/>
                  <a:chOff x="762000" y="8229600"/>
                  <a:chExt cx="544830" cy="762000"/>
                </a:xfrm>
              </p:grpSpPr>
              <p:sp>
                <p:nvSpPr>
                  <p:cNvPr id="1254" name="Folded Corner 1253"/>
                  <p:cNvSpPr/>
                  <p:nvPr/>
                </p:nvSpPr>
                <p:spPr>
                  <a:xfrm>
                    <a:off x="762000" y="8229600"/>
                    <a:ext cx="544830" cy="762000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255" name="Rectangle 1254"/>
                  <p:cNvSpPr/>
                  <p:nvPr/>
                </p:nvSpPr>
                <p:spPr>
                  <a:xfrm>
                    <a:off x="838200" y="8416290"/>
                    <a:ext cx="381000" cy="49911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grpSp>
                <p:nvGrpSpPr>
                  <p:cNvPr id="171" name="Group 2320"/>
                  <p:cNvGrpSpPr/>
                  <p:nvPr/>
                </p:nvGrpSpPr>
                <p:grpSpPr>
                  <a:xfrm>
                    <a:off x="838200" y="8320315"/>
                    <a:ext cx="381000" cy="61685"/>
                    <a:chOff x="852714" y="8320315"/>
                    <a:chExt cx="362857" cy="61685"/>
                  </a:xfrm>
                </p:grpSpPr>
                <p:cxnSp>
                  <p:nvCxnSpPr>
                    <p:cNvPr id="1257" name="Straight Connector 1256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8" name="Straight Connector 1257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9" name="Straight Connector 1258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0" name="Straight Connector 1259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72" name="Group 2364"/>
                <p:cNvGrpSpPr/>
                <p:nvPr/>
              </p:nvGrpSpPr>
              <p:grpSpPr>
                <a:xfrm>
                  <a:off x="3167634" y="1905000"/>
                  <a:ext cx="108966" cy="152400"/>
                  <a:chOff x="1524000" y="8229600"/>
                  <a:chExt cx="544830" cy="762000"/>
                </a:xfrm>
              </p:grpSpPr>
              <p:sp>
                <p:nvSpPr>
                  <p:cNvPr id="1262" name="Folded Corner 1261"/>
                  <p:cNvSpPr/>
                  <p:nvPr/>
                </p:nvSpPr>
                <p:spPr>
                  <a:xfrm>
                    <a:off x="1524000" y="8229600"/>
                    <a:ext cx="544830" cy="762000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grpSp>
                <p:nvGrpSpPr>
                  <p:cNvPr id="173" name="Group 2337"/>
                  <p:cNvGrpSpPr/>
                  <p:nvPr/>
                </p:nvGrpSpPr>
                <p:grpSpPr>
                  <a:xfrm>
                    <a:off x="1614715" y="8320315"/>
                    <a:ext cx="137886" cy="61685"/>
                    <a:chOff x="852714" y="8320315"/>
                    <a:chExt cx="362857" cy="61685"/>
                  </a:xfrm>
                </p:grpSpPr>
                <p:cxnSp>
                  <p:nvCxnSpPr>
                    <p:cNvPr id="1284" name="Straight Connector 1283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5" name="Straight Connector 1284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6" name="Straight Connector 1285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7" name="Straight Connector 1286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4" name="Group 2342"/>
                  <p:cNvGrpSpPr/>
                  <p:nvPr/>
                </p:nvGrpSpPr>
                <p:grpSpPr>
                  <a:xfrm>
                    <a:off x="1614715" y="8396515"/>
                    <a:ext cx="137886" cy="61685"/>
                    <a:chOff x="852714" y="8320315"/>
                    <a:chExt cx="362857" cy="61685"/>
                  </a:xfrm>
                </p:grpSpPr>
                <p:cxnSp>
                  <p:nvCxnSpPr>
                    <p:cNvPr id="1280" name="Straight Connector 1279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1" name="Straight Connector 1280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2" name="Straight Connector 1281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3" name="Straight Connector 1282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65" name="Rectangle 1264"/>
                  <p:cNvSpPr/>
                  <p:nvPr/>
                </p:nvSpPr>
                <p:spPr>
                  <a:xfrm>
                    <a:off x="1809750" y="8416290"/>
                    <a:ext cx="171450" cy="11811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grpSp>
                <p:nvGrpSpPr>
                  <p:cNvPr id="175" name="Group 2348"/>
                  <p:cNvGrpSpPr/>
                  <p:nvPr/>
                </p:nvGrpSpPr>
                <p:grpSpPr>
                  <a:xfrm>
                    <a:off x="1809750" y="8320315"/>
                    <a:ext cx="171450" cy="61685"/>
                    <a:chOff x="852714" y="8320315"/>
                    <a:chExt cx="362857" cy="61685"/>
                  </a:xfrm>
                </p:grpSpPr>
                <p:cxnSp>
                  <p:nvCxnSpPr>
                    <p:cNvPr id="1276" name="Straight Connector 1275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7" name="Straight Connector 1276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8" name="Straight Connector 1277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9" name="Straight Connector 1278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6" name="Group 2353"/>
                  <p:cNvGrpSpPr/>
                  <p:nvPr/>
                </p:nvGrpSpPr>
                <p:grpSpPr>
                  <a:xfrm>
                    <a:off x="1614715" y="8458200"/>
                    <a:ext cx="137886" cy="61685"/>
                    <a:chOff x="852714" y="8320315"/>
                    <a:chExt cx="362857" cy="61685"/>
                  </a:xfrm>
                </p:grpSpPr>
                <p:cxnSp>
                  <p:nvCxnSpPr>
                    <p:cNvPr id="1272" name="Straight Connector 1271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3" name="Straight Connector 1272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4" name="Straight Connector 1273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5" name="Straight Connector 1274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68" name="Rectangle 1267"/>
                  <p:cNvSpPr/>
                  <p:nvPr/>
                </p:nvSpPr>
                <p:spPr>
                  <a:xfrm>
                    <a:off x="1600200" y="8610600"/>
                    <a:ext cx="152400" cy="762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269" name="Rectangle 1268"/>
                  <p:cNvSpPr/>
                  <p:nvPr/>
                </p:nvSpPr>
                <p:spPr>
                  <a:xfrm>
                    <a:off x="1600200" y="8717280"/>
                    <a:ext cx="152400" cy="762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270" name="Rectangle 1269"/>
                  <p:cNvSpPr/>
                  <p:nvPr/>
                </p:nvSpPr>
                <p:spPr>
                  <a:xfrm>
                    <a:off x="1838325" y="8644890"/>
                    <a:ext cx="152400" cy="762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271" name="Flowchart: Magnetic Disk 1270"/>
                  <p:cNvSpPr/>
                  <p:nvPr/>
                </p:nvSpPr>
                <p:spPr>
                  <a:xfrm>
                    <a:off x="1765934" y="8755380"/>
                    <a:ext cx="131445" cy="152400"/>
                  </a:xfrm>
                  <a:prstGeom prst="flowChartMagneticDisk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</p:grpSp>
            <p:grpSp>
              <p:nvGrpSpPr>
                <p:cNvPr id="179" name="Group 2364"/>
                <p:cNvGrpSpPr/>
                <p:nvPr/>
              </p:nvGrpSpPr>
              <p:grpSpPr>
                <a:xfrm>
                  <a:off x="3167634" y="1676400"/>
                  <a:ext cx="108966" cy="152400"/>
                  <a:chOff x="1524000" y="8229600"/>
                  <a:chExt cx="544830" cy="762000"/>
                </a:xfrm>
              </p:grpSpPr>
              <p:sp>
                <p:nvSpPr>
                  <p:cNvPr id="1298" name="Folded Corner 1297"/>
                  <p:cNvSpPr/>
                  <p:nvPr/>
                </p:nvSpPr>
                <p:spPr>
                  <a:xfrm>
                    <a:off x="1524000" y="8229600"/>
                    <a:ext cx="544830" cy="762000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grpSp>
                <p:nvGrpSpPr>
                  <p:cNvPr id="180" name="Group 2337"/>
                  <p:cNvGrpSpPr/>
                  <p:nvPr/>
                </p:nvGrpSpPr>
                <p:grpSpPr>
                  <a:xfrm>
                    <a:off x="1614715" y="8320315"/>
                    <a:ext cx="137886" cy="61685"/>
                    <a:chOff x="852714" y="8320315"/>
                    <a:chExt cx="362857" cy="61685"/>
                  </a:xfrm>
                </p:grpSpPr>
                <p:cxnSp>
                  <p:nvCxnSpPr>
                    <p:cNvPr id="1320" name="Straight Connector 1319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1" name="Straight Connector 1320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2" name="Straight Connector 1321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3" name="Straight Connector 1322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1" name="Group 2342"/>
                  <p:cNvGrpSpPr/>
                  <p:nvPr/>
                </p:nvGrpSpPr>
                <p:grpSpPr>
                  <a:xfrm>
                    <a:off x="1614715" y="8396515"/>
                    <a:ext cx="137886" cy="61685"/>
                    <a:chOff x="852714" y="8320315"/>
                    <a:chExt cx="362857" cy="61685"/>
                  </a:xfrm>
                </p:grpSpPr>
                <p:cxnSp>
                  <p:nvCxnSpPr>
                    <p:cNvPr id="1316" name="Straight Connector 1315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17" name="Straight Connector 1316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18" name="Straight Connector 1317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19" name="Straight Connector 1318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01" name="Rectangle 1300"/>
                  <p:cNvSpPr/>
                  <p:nvPr/>
                </p:nvSpPr>
                <p:spPr>
                  <a:xfrm>
                    <a:off x="1809750" y="8416290"/>
                    <a:ext cx="171450" cy="11811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grpSp>
                <p:nvGrpSpPr>
                  <p:cNvPr id="184" name="Group 2348"/>
                  <p:cNvGrpSpPr/>
                  <p:nvPr/>
                </p:nvGrpSpPr>
                <p:grpSpPr>
                  <a:xfrm>
                    <a:off x="1809750" y="8320315"/>
                    <a:ext cx="171450" cy="61685"/>
                    <a:chOff x="852714" y="8320315"/>
                    <a:chExt cx="362857" cy="61685"/>
                  </a:xfrm>
                </p:grpSpPr>
                <p:cxnSp>
                  <p:nvCxnSpPr>
                    <p:cNvPr id="1312" name="Straight Connector 1311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13" name="Straight Connector 1312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14" name="Straight Connector 1313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15" name="Straight Connector 1314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90" name="Group 2353"/>
                  <p:cNvGrpSpPr/>
                  <p:nvPr/>
                </p:nvGrpSpPr>
                <p:grpSpPr>
                  <a:xfrm>
                    <a:off x="1614715" y="8458200"/>
                    <a:ext cx="137886" cy="61685"/>
                    <a:chOff x="852714" y="8320315"/>
                    <a:chExt cx="362857" cy="61685"/>
                  </a:xfrm>
                </p:grpSpPr>
                <p:cxnSp>
                  <p:nvCxnSpPr>
                    <p:cNvPr id="1308" name="Straight Connector 1307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9" name="Straight Connector 1308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10" name="Straight Connector 1309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11" name="Straight Connector 1310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04" name="Rectangle 1303"/>
                  <p:cNvSpPr/>
                  <p:nvPr/>
                </p:nvSpPr>
                <p:spPr>
                  <a:xfrm>
                    <a:off x="1600200" y="8610600"/>
                    <a:ext cx="152400" cy="762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305" name="Rectangle 1304"/>
                  <p:cNvSpPr/>
                  <p:nvPr/>
                </p:nvSpPr>
                <p:spPr>
                  <a:xfrm>
                    <a:off x="1600200" y="8717280"/>
                    <a:ext cx="152400" cy="762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306" name="Rectangle 1305"/>
                  <p:cNvSpPr/>
                  <p:nvPr/>
                </p:nvSpPr>
                <p:spPr>
                  <a:xfrm>
                    <a:off x="1838325" y="8644890"/>
                    <a:ext cx="152400" cy="762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307" name="Flowchart: Magnetic Disk 1306"/>
                  <p:cNvSpPr/>
                  <p:nvPr/>
                </p:nvSpPr>
                <p:spPr>
                  <a:xfrm>
                    <a:off x="1765934" y="8755380"/>
                    <a:ext cx="131445" cy="152400"/>
                  </a:xfrm>
                  <a:prstGeom prst="flowChartMagneticDisk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</p:grpSp>
            <p:grpSp>
              <p:nvGrpSpPr>
                <p:cNvPr id="1504" name="Group 2364"/>
                <p:cNvGrpSpPr/>
                <p:nvPr/>
              </p:nvGrpSpPr>
              <p:grpSpPr>
                <a:xfrm>
                  <a:off x="3243834" y="1645920"/>
                  <a:ext cx="108966" cy="152400"/>
                  <a:chOff x="1524000" y="8229600"/>
                  <a:chExt cx="544830" cy="762000"/>
                </a:xfrm>
              </p:grpSpPr>
              <p:sp>
                <p:nvSpPr>
                  <p:cNvPr id="1325" name="Folded Corner 1324"/>
                  <p:cNvSpPr/>
                  <p:nvPr/>
                </p:nvSpPr>
                <p:spPr>
                  <a:xfrm>
                    <a:off x="1524000" y="8229600"/>
                    <a:ext cx="544830" cy="762000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grpSp>
                <p:nvGrpSpPr>
                  <p:cNvPr id="1505" name="Group 2337"/>
                  <p:cNvGrpSpPr/>
                  <p:nvPr/>
                </p:nvGrpSpPr>
                <p:grpSpPr>
                  <a:xfrm>
                    <a:off x="1614715" y="8320315"/>
                    <a:ext cx="137886" cy="61685"/>
                    <a:chOff x="852714" y="8320315"/>
                    <a:chExt cx="362857" cy="61685"/>
                  </a:xfrm>
                </p:grpSpPr>
                <p:cxnSp>
                  <p:nvCxnSpPr>
                    <p:cNvPr id="1347" name="Straight Connector 1346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8" name="Straight Connector 1347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9" name="Straight Connector 1348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0" name="Straight Connector 1349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07" name="Group 2342"/>
                  <p:cNvGrpSpPr/>
                  <p:nvPr/>
                </p:nvGrpSpPr>
                <p:grpSpPr>
                  <a:xfrm>
                    <a:off x="1614715" y="8396515"/>
                    <a:ext cx="137886" cy="61685"/>
                    <a:chOff x="852714" y="8320315"/>
                    <a:chExt cx="362857" cy="61685"/>
                  </a:xfrm>
                </p:grpSpPr>
                <p:cxnSp>
                  <p:nvCxnSpPr>
                    <p:cNvPr id="1343" name="Straight Connector 1342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4" name="Straight Connector 1343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5" name="Straight Connector 1344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6" name="Straight Connector 1345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28" name="Rectangle 1327"/>
                  <p:cNvSpPr/>
                  <p:nvPr/>
                </p:nvSpPr>
                <p:spPr>
                  <a:xfrm>
                    <a:off x="1809750" y="8416290"/>
                    <a:ext cx="171450" cy="11811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grpSp>
                <p:nvGrpSpPr>
                  <p:cNvPr id="1508" name="Group 2348"/>
                  <p:cNvGrpSpPr/>
                  <p:nvPr/>
                </p:nvGrpSpPr>
                <p:grpSpPr>
                  <a:xfrm>
                    <a:off x="1809750" y="8320315"/>
                    <a:ext cx="171450" cy="61685"/>
                    <a:chOff x="852714" y="8320315"/>
                    <a:chExt cx="362857" cy="61685"/>
                  </a:xfrm>
                </p:grpSpPr>
                <p:cxnSp>
                  <p:nvCxnSpPr>
                    <p:cNvPr id="1339" name="Straight Connector 1338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0" name="Straight Connector 1339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1" name="Straight Connector 1340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2" name="Straight Connector 1341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29" name="Group 2353"/>
                  <p:cNvGrpSpPr/>
                  <p:nvPr/>
                </p:nvGrpSpPr>
                <p:grpSpPr>
                  <a:xfrm>
                    <a:off x="1614715" y="8458200"/>
                    <a:ext cx="137886" cy="61685"/>
                    <a:chOff x="852714" y="8320315"/>
                    <a:chExt cx="362857" cy="61685"/>
                  </a:xfrm>
                </p:grpSpPr>
                <p:cxnSp>
                  <p:nvCxnSpPr>
                    <p:cNvPr id="1335" name="Straight Connector 1334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6" name="Straight Connector 1335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7" name="Straight Connector 1336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8" name="Straight Connector 1337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31" name="Rectangle 1330"/>
                  <p:cNvSpPr/>
                  <p:nvPr/>
                </p:nvSpPr>
                <p:spPr>
                  <a:xfrm>
                    <a:off x="1600200" y="8610600"/>
                    <a:ext cx="152400" cy="762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332" name="Rectangle 1331"/>
                  <p:cNvSpPr/>
                  <p:nvPr/>
                </p:nvSpPr>
                <p:spPr>
                  <a:xfrm>
                    <a:off x="1600200" y="8717280"/>
                    <a:ext cx="152400" cy="762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333" name="Rectangle 1332"/>
                  <p:cNvSpPr/>
                  <p:nvPr/>
                </p:nvSpPr>
                <p:spPr>
                  <a:xfrm>
                    <a:off x="1838325" y="8644890"/>
                    <a:ext cx="152400" cy="762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334" name="Flowchart: Magnetic Disk 1333"/>
                  <p:cNvSpPr/>
                  <p:nvPr/>
                </p:nvSpPr>
                <p:spPr>
                  <a:xfrm>
                    <a:off x="1765934" y="8755380"/>
                    <a:ext cx="131445" cy="152400"/>
                  </a:xfrm>
                  <a:prstGeom prst="flowChartMagneticDisk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</p:grpSp>
            <p:grpSp>
              <p:nvGrpSpPr>
                <p:cNvPr id="1531" name="Group 2364"/>
                <p:cNvGrpSpPr/>
                <p:nvPr/>
              </p:nvGrpSpPr>
              <p:grpSpPr>
                <a:xfrm>
                  <a:off x="3396234" y="1676400"/>
                  <a:ext cx="108966" cy="152400"/>
                  <a:chOff x="1524000" y="8229600"/>
                  <a:chExt cx="544830" cy="762000"/>
                </a:xfrm>
              </p:grpSpPr>
              <p:sp>
                <p:nvSpPr>
                  <p:cNvPr id="1352" name="Folded Corner 1351"/>
                  <p:cNvSpPr/>
                  <p:nvPr/>
                </p:nvSpPr>
                <p:spPr>
                  <a:xfrm>
                    <a:off x="1524000" y="8229600"/>
                    <a:ext cx="544830" cy="762000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grpSp>
                <p:nvGrpSpPr>
                  <p:cNvPr id="1532" name="Group 2337"/>
                  <p:cNvGrpSpPr/>
                  <p:nvPr/>
                </p:nvGrpSpPr>
                <p:grpSpPr>
                  <a:xfrm>
                    <a:off x="1614715" y="8320315"/>
                    <a:ext cx="137886" cy="61685"/>
                    <a:chOff x="852714" y="8320315"/>
                    <a:chExt cx="362857" cy="61685"/>
                  </a:xfrm>
                </p:grpSpPr>
                <p:cxnSp>
                  <p:nvCxnSpPr>
                    <p:cNvPr id="1374" name="Straight Connector 1373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5" name="Straight Connector 1374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6" name="Straight Connector 1375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7" name="Straight Connector 1376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34" name="Group 2342"/>
                  <p:cNvGrpSpPr/>
                  <p:nvPr/>
                </p:nvGrpSpPr>
                <p:grpSpPr>
                  <a:xfrm>
                    <a:off x="1614715" y="8396515"/>
                    <a:ext cx="137886" cy="61685"/>
                    <a:chOff x="852714" y="8320315"/>
                    <a:chExt cx="362857" cy="61685"/>
                  </a:xfrm>
                </p:grpSpPr>
                <p:cxnSp>
                  <p:nvCxnSpPr>
                    <p:cNvPr id="1370" name="Straight Connector 1369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1" name="Straight Connector 1370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2" name="Straight Connector 1371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3" name="Straight Connector 1372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55" name="Rectangle 1354"/>
                  <p:cNvSpPr/>
                  <p:nvPr/>
                </p:nvSpPr>
                <p:spPr>
                  <a:xfrm>
                    <a:off x="1809750" y="8416290"/>
                    <a:ext cx="171450" cy="11811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grpSp>
                <p:nvGrpSpPr>
                  <p:cNvPr id="1535" name="Group 2348"/>
                  <p:cNvGrpSpPr/>
                  <p:nvPr/>
                </p:nvGrpSpPr>
                <p:grpSpPr>
                  <a:xfrm>
                    <a:off x="1809750" y="8320315"/>
                    <a:ext cx="171450" cy="61685"/>
                    <a:chOff x="852714" y="8320315"/>
                    <a:chExt cx="362857" cy="61685"/>
                  </a:xfrm>
                </p:grpSpPr>
                <p:cxnSp>
                  <p:nvCxnSpPr>
                    <p:cNvPr id="1366" name="Straight Connector 1365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7" name="Straight Connector 1366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8" name="Straight Connector 1367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9" name="Straight Connector 1368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97" name="Group 2353"/>
                  <p:cNvGrpSpPr/>
                  <p:nvPr/>
                </p:nvGrpSpPr>
                <p:grpSpPr>
                  <a:xfrm>
                    <a:off x="1614715" y="8458200"/>
                    <a:ext cx="137886" cy="61685"/>
                    <a:chOff x="852714" y="8320315"/>
                    <a:chExt cx="362857" cy="61685"/>
                  </a:xfrm>
                </p:grpSpPr>
                <p:cxnSp>
                  <p:nvCxnSpPr>
                    <p:cNvPr id="1362" name="Straight Connector 1361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3" name="Straight Connector 1362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4" name="Straight Connector 1363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5" name="Straight Connector 1364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58" name="Rectangle 1357"/>
                  <p:cNvSpPr/>
                  <p:nvPr/>
                </p:nvSpPr>
                <p:spPr>
                  <a:xfrm>
                    <a:off x="1600200" y="8610600"/>
                    <a:ext cx="152400" cy="762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359" name="Rectangle 1358"/>
                  <p:cNvSpPr/>
                  <p:nvPr/>
                </p:nvSpPr>
                <p:spPr>
                  <a:xfrm>
                    <a:off x="1600200" y="8717280"/>
                    <a:ext cx="152400" cy="762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360" name="Rectangle 1359"/>
                  <p:cNvSpPr/>
                  <p:nvPr/>
                </p:nvSpPr>
                <p:spPr>
                  <a:xfrm>
                    <a:off x="1838325" y="8644890"/>
                    <a:ext cx="152400" cy="762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361" name="Flowchart: Magnetic Disk 1360"/>
                  <p:cNvSpPr/>
                  <p:nvPr/>
                </p:nvSpPr>
                <p:spPr>
                  <a:xfrm>
                    <a:off x="1765934" y="8755380"/>
                    <a:ext cx="131445" cy="152400"/>
                  </a:xfrm>
                  <a:prstGeom prst="flowChartMagneticDisk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</p:grpSp>
            <p:grpSp>
              <p:nvGrpSpPr>
                <p:cNvPr id="209" name="Group 2364"/>
                <p:cNvGrpSpPr/>
                <p:nvPr/>
              </p:nvGrpSpPr>
              <p:grpSpPr>
                <a:xfrm>
                  <a:off x="3472434" y="1645920"/>
                  <a:ext cx="108966" cy="152400"/>
                  <a:chOff x="1524000" y="8229600"/>
                  <a:chExt cx="544830" cy="762000"/>
                </a:xfrm>
              </p:grpSpPr>
              <p:sp>
                <p:nvSpPr>
                  <p:cNvPr id="1379" name="Folded Corner 1378"/>
                  <p:cNvSpPr/>
                  <p:nvPr/>
                </p:nvSpPr>
                <p:spPr>
                  <a:xfrm>
                    <a:off x="1524000" y="8229600"/>
                    <a:ext cx="544830" cy="762000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grpSp>
                <p:nvGrpSpPr>
                  <p:cNvPr id="210" name="Group 2337"/>
                  <p:cNvGrpSpPr/>
                  <p:nvPr/>
                </p:nvGrpSpPr>
                <p:grpSpPr>
                  <a:xfrm>
                    <a:off x="1614715" y="8320315"/>
                    <a:ext cx="137886" cy="61685"/>
                    <a:chOff x="852714" y="8320315"/>
                    <a:chExt cx="362857" cy="61685"/>
                  </a:xfrm>
                </p:grpSpPr>
                <p:cxnSp>
                  <p:nvCxnSpPr>
                    <p:cNvPr id="1401" name="Straight Connector 1400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2" name="Straight Connector 1401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3" name="Straight Connector 1402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4" name="Straight Connector 1403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1" name="Group 2342"/>
                  <p:cNvGrpSpPr/>
                  <p:nvPr/>
                </p:nvGrpSpPr>
                <p:grpSpPr>
                  <a:xfrm>
                    <a:off x="1614715" y="8396515"/>
                    <a:ext cx="137886" cy="61685"/>
                    <a:chOff x="852714" y="8320315"/>
                    <a:chExt cx="362857" cy="61685"/>
                  </a:xfrm>
                </p:grpSpPr>
                <p:cxnSp>
                  <p:nvCxnSpPr>
                    <p:cNvPr id="1397" name="Straight Connector 1396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8" name="Straight Connector 1397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9" name="Straight Connector 1398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0" name="Straight Connector 1399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82" name="Rectangle 1381"/>
                  <p:cNvSpPr/>
                  <p:nvPr/>
                </p:nvSpPr>
                <p:spPr>
                  <a:xfrm>
                    <a:off x="1809750" y="8416290"/>
                    <a:ext cx="171450" cy="11811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grpSp>
                <p:nvGrpSpPr>
                  <p:cNvPr id="212" name="Group 2348"/>
                  <p:cNvGrpSpPr/>
                  <p:nvPr/>
                </p:nvGrpSpPr>
                <p:grpSpPr>
                  <a:xfrm>
                    <a:off x="1809750" y="8320315"/>
                    <a:ext cx="171450" cy="61685"/>
                    <a:chOff x="852714" y="8320315"/>
                    <a:chExt cx="362857" cy="61685"/>
                  </a:xfrm>
                </p:grpSpPr>
                <p:cxnSp>
                  <p:nvCxnSpPr>
                    <p:cNvPr id="1393" name="Straight Connector 1392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4" name="Straight Connector 1393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5" name="Straight Connector 1394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6" name="Straight Connector 1395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3" name="Group 2353"/>
                  <p:cNvGrpSpPr/>
                  <p:nvPr/>
                </p:nvGrpSpPr>
                <p:grpSpPr>
                  <a:xfrm>
                    <a:off x="1614715" y="8458200"/>
                    <a:ext cx="137886" cy="61685"/>
                    <a:chOff x="852714" y="8320315"/>
                    <a:chExt cx="362857" cy="61685"/>
                  </a:xfrm>
                </p:grpSpPr>
                <p:cxnSp>
                  <p:nvCxnSpPr>
                    <p:cNvPr id="1389" name="Straight Connector 1388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0" name="Straight Connector 1389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1" name="Straight Connector 1390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2" name="Straight Connector 1391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85" name="Rectangle 1384"/>
                  <p:cNvSpPr/>
                  <p:nvPr/>
                </p:nvSpPr>
                <p:spPr>
                  <a:xfrm>
                    <a:off x="1600200" y="8610600"/>
                    <a:ext cx="152400" cy="762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386" name="Rectangle 1385"/>
                  <p:cNvSpPr/>
                  <p:nvPr/>
                </p:nvSpPr>
                <p:spPr>
                  <a:xfrm>
                    <a:off x="1600200" y="8717280"/>
                    <a:ext cx="152400" cy="762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387" name="Rectangle 1386"/>
                  <p:cNvSpPr/>
                  <p:nvPr/>
                </p:nvSpPr>
                <p:spPr>
                  <a:xfrm>
                    <a:off x="1838325" y="8644890"/>
                    <a:ext cx="152400" cy="762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388" name="Flowchart: Magnetic Disk 1387"/>
                  <p:cNvSpPr/>
                  <p:nvPr/>
                </p:nvSpPr>
                <p:spPr>
                  <a:xfrm>
                    <a:off x="1765934" y="8755380"/>
                    <a:ext cx="131445" cy="152400"/>
                  </a:xfrm>
                  <a:prstGeom prst="flowChartMagneticDisk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</p:grpSp>
            <p:grpSp>
              <p:nvGrpSpPr>
                <p:cNvPr id="214" name="Group 2364"/>
                <p:cNvGrpSpPr/>
                <p:nvPr/>
              </p:nvGrpSpPr>
              <p:grpSpPr>
                <a:xfrm>
                  <a:off x="3624834" y="1676400"/>
                  <a:ext cx="108966" cy="152400"/>
                  <a:chOff x="1524000" y="8229600"/>
                  <a:chExt cx="544830" cy="762000"/>
                </a:xfrm>
              </p:grpSpPr>
              <p:sp>
                <p:nvSpPr>
                  <p:cNvPr id="1406" name="Folded Corner 1405"/>
                  <p:cNvSpPr/>
                  <p:nvPr/>
                </p:nvSpPr>
                <p:spPr>
                  <a:xfrm>
                    <a:off x="1524000" y="8229600"/>
                    <a:ext cx="544830" cy="762000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grpSp>
                <p:nvGrpSpPr>
                  <p:cNvPr id="215" name="Group 2337"/>
                  <p:cNvGrpSpPr/>
                  <p:nvPr/>
                </p:nvGrpSpPr>
                <p:grpSpPr>
                  <a:xfrm>
                    <a:off x="1614715" y="8320315"/>
                    <a:ext cx="137886" cy="61685"/>
                    <a:chOff x="852714" y="8320315"/>
                    <a:chExt cx="362857" cy="61685"/>
                  </a:xfrm>
                </p:grpSpPr>
                <p:cxnSp>
                  <p:nvCxnSpPr>
                    <p:cNvPr id="1428" name="Straight Connector 1427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9" name="Straight Connector 1428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0" name="Straight Connector 1429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1" name="Straight Connector 1430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6" name="Group 2342"/>
                  <p:cNvGrpSpPr/>
                  <p:nvPr/>
                </p:nvGrpSpPr>
                <p:grpSpPr>
                  <a:xfrm>
                    <a:off x="1614715" y="8396515"/>
                    <a:ext cx="137886" cy="61685"/>
                    <a:chOff x="852714" y="8320315"/>
                    <a:chExt cx="362857" cy="61685"/>
                  </a:xfrm>
                </p:grpSpPr>
                <p:cxnSp>
                  <p:nvCxnSpPr>
                    <p:cNvPr id="1424" name="Straight Connector 1423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5" name="Straight Connector 1424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6" name="Straight Connector 1425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7" name="Straight Connector 1426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409" name="Rectangle 1408"/>
                  <p:cNvSpPr/>
                  <p:nvPr/>
                </p:nvSpPr>
                <p:spPr>
                  <a:xfrm>
                    <a:off x="1809750" y="8416290"/>
                    <a:ext cx="171450" cy="11811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grpSp>
                <p:nvGrpSpPr>
                  <p:cNvPr id="217" name="Group 2348"/>
                  <p:cNvGrpSpPr/>
                  <p:nvPr/>
                </p:nvGrpSpPr>
                <p:grpSpPr>
                  <a:xfrm>
                    <a:off x="1809750" y="8320315"/>
                    <a:ext cx="171450" cy="61685"/>
                    <a:chOff x="852714" y="8320315"/>
                    <a:chExt cx="362857" cy="61685"/>
                  </a:xfrm>
                </p:grpSpPr>
                <p:cxnSp>
                  <p:nvCxnSpPr>
                    <p:cNvPr id="1420" name="Straight Connector 1419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1" name="Straight Connector 1420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2" name="Straight Connector 1421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3" name="Straight Connector 1422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9" name="Group 2353"/>
                  <p:cNvGrpSpPr/>
                  <p:nvPr/>
                </p:nvGrpSpPr>
                <p:grpSpPr>
                  <a:xfrm>
                    <a:off x="1614715" y="8458200"/>
                    <a:ext cx="137886" cy="61685"/>
                    <a:chOff x="852714" y="8320315"/>
                    <a:chExt cx="362857" cy="61685"/>
                  </a:xfrm>
                </p:grpSpPr>
                <p:cxnSp>
                  <p:nvCxnSpPr>
                    <p:cNvPr id="1416" name="Straight Connector 1415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7" name="Straight Connector 1416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8" name="Straight Connector 1417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9" name="Straight Connector 1418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412" name="Rectangle 1411"/>
                  <p:cNvSpPr/>
                  <p:nvPr/>
                </p:nvSpPr>
                <p:spPr>
                  <a:xfrm>
                    <a:off x="1600200" y="8610600"/>
                    <a:ext cx="152400" cy="762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413" name="Rectangle 1412"/>
                  <p:cNvSpPr/>
                  <p:nvPr/>
                </p:nvSpPr>
                <p:spPr>
                  <a:xfrm>
                    <a:off x="1600200" y="8717280"/>
                    <a:ext cx="152400" cy="762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414" name="Rectangle 1413"/>
                  <p:cNvSpPr/>
                  <p:nvPr/>
                </p:nvSpPr>
                <p:spPr>
                  <a:xfrm>
                    <a:off x="1838325" y="8644890"/>
                    <a:ext cx="152400" cy="762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415" name="Flowchart: Magnetic Disk 1414"/>
                  <p:cNvSpPr/>
                  <p:nvPr/>
                </p:nvSpPr>
                <p:spPr>
                  <a:xfrm>
                    <a:off x="1765934" y="8755380"/>
                    <a:ext cx="131445" cy="152400"/>
                  </a:xfrm>
                  <a:prstGeom prst="flowChartMagneticDisk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</p:grpSp>
            <p:grpSp>
              <p:nvGrpSpPr>
                <p:cNvPr id="220" name="Group 2364"/>
                <p:cNvGrpSpPr/>
                <p:nvPr/>
              </p:nvGrpSpPr>
              <p:grpSpPr>
                <a:xfrm>
                  <a:off x="3701034" y="1645920"/>
                  <a:ext cx="108966" cy="152400"/>
                  <a:chOff x="1524000" y="8229600"/>
                  <a:chExt cx="544830" cy="762000"/>
                </a:xfrm>
              </p:grpSpPr>
              <p:sp>
                <p:nvSpPr>
                  <p:cNvPr id="1433" name="Folded Corner 1432"/>
                  <p:cNvSpPr/>
                  <p:nvPr/>
                </p:nvSpPr>
                <p:spPr>
                  <a:xfrm>
                    <a:off x="1524000" y="8229600"/>
                    <a:ext cx="544830" cy="762000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grpSp>
                <p:nvGrpSpPr>
                  <p:cNvPr id="221" name="Group 2337"/>
                  <p:cNvGrpSpPr/>
                  <p:nvPr/>
                </p:nvGrpSpPr>
                <p:grpSpPr>
                  <a:xfrm>
                    <a:off x="1614715" y="8320315"/>
                    <a:ext cx="137886" cy="61685"/>
                    <a:chOff x="852714" y="8320315"/>
                    <a:chExt cx="362857" cy="61685"/>
                  </a:xfrm>
                </p:grpSpPr>
                <p:cxnSp>
                  <p:nvCxnSpPr>
                    <p:cNvPr id="1455" name="Straight Connector 1454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6" name="Straight Connector 1455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7" name="Straight Connector 1456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8" name="Straight Connector 1457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2" name="Group 2342"/>
                  <p:cNvGrpSpPr/>
                  <p:nvPr/>
                </p:nvGrpSpPr>
                <p:grpSpPr>
                  <a:xfrm>
                    <a:off x="1614715" y="8396515"/>
                    <a:ext cx="137886" cy="61685"/>
                    <a:chOff x="852714" y="8320315"/>
                    <a:chExt cx="362857" cy="61685"/>
                  </a:xfrm>
                </p:grpSpPr>
                <p:cxnSp>
                  <p:nvCxnSpPr>
                    <p:cNvPr id="1451" name="Straight Connector 1450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2" name="Straight Connector 1451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3" name="Straight Connector 1452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4" name="Straight Connector 1453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436" name="Rectangle 1435"/>
                  <p:cNvSpPr/>
                  <p:nvPr/>
                </p:nvSpPr>
                <p:spPr>
                  <a:xfrm>
                    <a:off x="1809750" y="8416290"/>
                    <a:ext cx="171450" cy="11811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grpSp>
                <p:nvGrpSpPr>
                  <p:cNvPr id="223" name="Group 2348"/>
                  <p:cNvGrpSpPr/>
                  <p:nvPr/>
                </p:nvGrpSpPr>
                <p:grpSpPr>
                  <a:xfrm>
                    <a:off x="1809750" y="8320315"/>
                    <a:ext cx="171450" cy="61685"/>
                    <a:chOff x="852714" y="8320315"/>
                    <a:chExt cx="362857" cy="61685"/>
                  </a:xfrm>
                </p:grpSpPr>
                <p:cxnSp>
                  <p:nvCxnSpPr>
                    <p:cNvPr id="1447" name="Straight Connector 1446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8" name="Straight Connector 1447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9" name="Straight Connector 1448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0" name="Straight Connector 1449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56" name="Group 2353"/>
                  <p:cNvGrpSpPr/>
                  <p:nvPr/>
                </p:nvGrpSpPr>
                <p:grpSpPr>
                  <a:xfrm>
                    <a:off x="1614715" y="8458200"/>
                    <a:ext cx="137886" cy="61685"/>
                    <a:chOff x="852714" y="8320315"/>
                    <a:chExt cx="362857" cy="61685"/>
                  </a:xfrm>
                </p:grpSpPr>
                <p:cxnSp>
                  <p:nvCxnSpPr>
                    <p:cNvPr id="1443" name="Straight Connector 1442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4" name="Straight Connector 1443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5" name="Straight Connector 1444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6" name="Straight Connector 1445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439" name="Rectangle 1438"/>
                  <p:cNvSpPr/>
                  <p:nvPr/>
                </p:nvSpPr>
                <p:spPr>
                  <a:xfrm>
                    <a:off x="1600200" y="8610600"/>
                    <a:ext cx="152400" cy="762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440" name="Rectangle 1439"/>
                  <p:cNvSpPr/>
                  <p:nvPr/>
                </p:nvSpPr>
                <p:spPr>
                  <a:xfrm>
                    <a:off x="1600200" y="8717280"/>
                    <a:ext cx="152400" cy="762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441" name="Rectangle 1440"/>
                  <p:cNvSpPr/>
                  <p:nvPr/>
                </p:nvSpPr>
                <p:spPr>
                  <a:xfrm>
                    <a:off x="1838325" y="8644890"/>
                    <a:ext cx="152400" cy="762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442" name="Flowchart: Magnetic Disk 1441"/>
                  <p:cNvSpPr/>
                  <p:nvPr/>
                </p:nvSpPr>
                <p:spPr>
                  <a:xfrm>
                    <a:off x="1765934" y="8755380"/>
                    <a:ext cx="131445" cy="152400"/>
                  </a:xfrm>
                  <a:prstGeom prst="flowChartMagneticDisk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</p:grpSp>
            <p:grpSp>
              <p:nvGrpSpPr>
                <p:cNvPr id="1558" name="Group 2364"/>
                <p:cNvGrpSpPr/>
                <p:nvPr/>
              </p:nvGrpSpPr>
              <p:grpSpPr>
                <a:xfrm>
                  <a:off x="3853434" y="1676400"/>
                  <a:ext cx="108966" cy="152400"/>
                  <a:chOff x="1524000" y="8229600"/>
                  <a:chExt cx="544830" cy="762000"/>
                </a:xfrm>
              </p:grpSpPr>
              <p:sp>
                <p:nvSpPr>
                  <p:cNvPr id="1460" name="Folded Corner 1459"/>
                  <p:cNvSpPr/>
                  <p:nvPr/>
                </p:nvSpPr>
                <p:spPr>
                  <a:xfrm>
                    <a:off x="1524000" y="8229600"/>
                    <a:ext cx="544830" cy="762000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grpSp>
                <p:nvGrpSpPr>
                  <p:cNvPr id="1559" name="Group 2337"/>
                  <p:cNvGrpSpPr/>
                  <p:nvPr/>
                </p:nvGrpSpPr>
                <p:grpSpPr>
                  <a:xfrm>
                    <a:off x="1614715" y="8320315"/>
                    <a:ext cx="137886" cy="61685"/>
                    <a:chOff x="852714" y="8320315"/>
                    <a:chExt cx="362857" cy="61685"/>
                  </a:xfrm>
                </p:grpSpPr>
                <p:cxnSp>
                  <p:nvCxnSpPr>
                    <p:cNvPr id="1482" name="Straight Connector 1481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" name="Straight Connector 1482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4" name="Straight Connector 1483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5" name="Straight Connector 1484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61" name="Group 2342"/>
                  <p:cNvGrpSpPr/>
                  <p:nvPr/>
                </p:nvGrpSpPr>
                <p:grpSpPr>
                  <a:xfrm>
                    <a:off x="1614715" y="8396515"/>
                    <a:ext cx="137886" cy="61685"/>
                    <a:chOff x="852714" y="8320315"/>
                    <a:chExt cx="362857" cy="61685"/>
                  </a:xfrm>
                </p:grpSpPr>
                <p:cxnSp>
                  <p:nvCxnSpPr>
                    <p:cNvPr id="1478" name="Straight Connector 1477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9" name="Straight Connector 1478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0" name="Straight Connector 1479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1" name="Straight Connector 1480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463" name="Rectangle 1462"/>
                  <p:cNvSpPr/>
                  <p:nvPr/>
                </p:nvSpPr>
                <p:spPr>
                  <a:xfrm>
                    <a:off x="1809750" y="8416290"/>
                    <a:ext cx="171450" cy="11811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grpSp>
                <p:nvGrpSpPr>
                  <p:cNvPr id="1562" name="Group 2348"/>
                  <p:cNvGrpSpPr/>
                  <p:nvPr/>
                </p:nvGrpSpPr>
                <p:grpSpPr>
                  <a:xfrm>
                    <a:off x="1809750" y="8320315"/>
                    <a:ext cx="171450" cy="61685"/>
                    <a:chOff x="852714" y="8320315"/>
                    <a:chExt cx="362857" cy="61685"/>
                  </a:xfrm>
                </p:grpSpPr>
                <p:cxnSp>
                  <p:nvCxnSpPr>
                    <p:cNvPr id="1474" name="Straight Connector 1473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5" name="Straight Connector 1474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6" name="Straight Connector 1475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7" name="Straight Connector 1476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4" name="Group 2353"/>
                  <p:cNvGrpSpPr/>
                  <p:nvPr/>
                </p:nvGrpSpPr>
                <p:grpSpPr>
                  <a:xfrm>
                    <a:off x="1614715" y="8458200"/>
                    <a:ext cx="137886" cy="61685"/>
                    <a:chOff x="852714" y="8320315"/>
                    <a:chExt cx="362857" cy="61685"/>
                  </a:xfrm>
                </p:grpSpPr>
                <p:cxnSp>
                  <p:nvCxnSpPr>
                    <p:cNvPr id="1470" name="Straight Connector 1469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1" name="Straight Connector 1470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2" name="Straight Connector 1471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3" name="Straight Connector 1472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466" name="Rectangle 1465"/>
                  <p:cNvSpPr/>
                  <p:nvPr/>
                </p:nvSpPr>
                <p:spPr>
                  <a:xfrm>
                    <a:off x="1600200" y="8610600"/>
                    <a:ext cx="152400" cy="762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467" name="Rectangle 1466"/>
                  <p:cNvSpPr/>
                  <p:nvPr/>
                </p:nvSpPr>
                <p:spPr>
                  <a:xfrm>
                    <a:off x="1600200" y="8717280"/>
                    <a:ext cx="152400" cy="762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468" name="Rectangle 1467"/>
                  <p:cNvSpPr/>
                  <p:nvPr/>
                </p:nvSpPr>
                <p:spPr>
                  <a:xfrm>
                    <a:off x="1838325" y="8644890"/>
                    <a:ext cx="152400" cy="762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469" name="Flowchart: Magnetic Disk 1468"/>
                  <p:cNvSpPr/>
                  <p:nvPr/>
                </p:nvSpPr>
                <p:spPr>
                  <a:xfrm>
                    <a:off x="1765934" y="8755380"/>
                    <a:ext cx="131445" cy="152400"/>
                  </a:xfrm>
                  <a:prstGeom prst="flowChartMagneticDisk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</p:grpSp>
            <p:grpSp>
              <p:nvGrpSpPr>
                <p:cNvPr id="225" name="Group 2363"/>
                <p:cNvGrpSpPr/>
                <p:nvPr/>
              </p:nvGrpSpPr>
              <p:grpSpPr>
                <a:xfrm>
                  <a:off x="4082034" y="1645920"/>
                  <a:ext cx="108966" cy="152400"/>
                  <a:chOff x="762000" y="8229600"/>
                  <a:chExt cx="544830" cy="762000"/>
                </a:xfrm>
              </p:grpSpPr>
              <p:sp>
                <p:nvSpPr>
                  <p:cNvPr id="1487" name="Folded Corner 1486"/>
                  <p:cNvSpPr/>
                  <p:nvPr/>
                </p:nvSpPr>
                <p:spPr>
                  <a:xfrm>
                    <a:off x="762000" y="8229600"/>
                    <a:ext cx="544830" cy="762000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488" name="Rectangle 1487"/>
                  <p:cNvSpPr/>
                  <p:nvPr/>
                </p:nvSpPr>
                <p:spPr>
                  <a:xfrm>
                    <a:off x="838200" y="8416290"/>
                    <a:ext cx="381000" cy="49911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grpSp>
                <p:nvGrpSpPr>
                  <p:cNvPr id="226" name="Group 2320"/>
                  <p:cNvGrpSpPr/>
                  <p:nvPr/>
                </p:nvGrpSpPr>
                <p:grpSpPr>
                  <a:xfrm>
                    <a:off x="838200" y="8320315"/>
                    <a:ext cx="381000" cy="61685"/>
                    <a:chOff x="852714" y="8320315"/>
                    <a:chExt cx="362857" cy="61685"/>
                  </a:xfrm>
                </p:grpSpPr>
                <p:cxnSp>
                  <p:nvCxnSpPr>
                    <p:cNvPr id="1490" name="Straight Connector 1489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1" name="Straight Connector 1490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2" name="Straight Connector 1491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3" name="Straight Connector 1492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27" name="Group 2363"/>
                <p:cNvGrpSpPr/>
                <p:nvPr/>
              </p:nvGrpSpPr>
              <p:grpSpPr>
                <a:xfrm>
                  <a:off x="4234434" y="1676400"/>
                  <a:ext cx="108966" cy="152400"/>
                  <a:chOff x="762000" y="8229600"/>
                  <a:chExt cx="544830" cy="762000"/>
                </a:xfrm>
              </p:grpSpPr>
              <p:sp>
                <p:nvSpPr>
                  <p:cNvPr id="1495" name="Folded Corner 1494"/>
                  <p:cNvSpPr/>
                  <p:nvPr/>
                </p:nvSpPr>
                <p:spPr>
                  <a:xfrm>
                    <a:off x="762000" y="8229600"/>
                    <a:ext cx="544830" cy="762000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496" name="Rectangle 1495"/>
                  <p:cNvSpPr/>
                  <p:nvPr/>
                </p:nvSpPr>
                <p:spPr>
                  <a:xfrm>
                    <a:off x="838200" y="8416290"/>
                    <a:ext cx="381000" cy="49911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grpSp>
                <p:nvGrpSpPr>
                  <p:cNvPr id="228" name="Group 2320"/>
                  <p:cNvGrpSpPr/>
                  <p:nvPr/>
                </p:nvGrpSpPr>
                <p:grpSpPr>
                  <a:xfrm>
                    <a:off x="838200" y="8320315"/>
                    <a:ext cx="381000" cy="61685"/>
                    <a:chOff x="852714" y="8320315"/>
                    <a:chExt cx="362857" cy="61685"/>
                  </a:xfrm>
                </p:grpSpPr>
                <p:cxnSp>
                  <p:nvCxnSpPr>
                    <p:cNvPr id="1498" name="Straight Connector 1497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9" name="Straight Connector 1498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0" name="Straight Connector 1499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1" name="Straight Connector 1500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29" name="Group 2364"/>
                <p:cNvGrpSpPr/>
                <p:nvPr/>
              </p:nvGrpSpPr>
              <p:grpSpPr>
                <a:xfrm>
                  <a:off x="3320034" y="1905000"/>
                  <a:ext cx="108966" cy="152400"/>
                  <a:chOff x="1524000" y="8229600"/>
                  <a:chExt cx="544830" cy="762000"/>
                </a:xfrm>
              </p:grpSpPr>
              <p:sp>
                <p:nvSpPr>
                  <p:cNvPr id="1503" name="Folded Corner 1502"/>
                  <p:cNvSpPr/>
                  <p:nvPr/>
                </p:nvSpPr>
                <p:spPr>
                  <a:xfrm>
                    <a:off x="1524000" y="8229600"/>
                    <a:ext cx="544830" cy="762000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grpSp>
                <p:nvGrpSpPr>
                  <p:cNvPr id="234" name="Group 2337"/>
                  <p:cNvGrpSpPr/>
                  <p:nvPr/>
                </p:nvGrpSpPr>
                <p:grpSpPr>
                  <a:xfrm>
                    <a:off x="1614715" y="8320315"/>
                    <a:ext cx="137886" cy="61685"/>
                    <a:chOff x="852714" y="8320315"/>
                    <a:chExt cx="362857" cy="61685"/>
                  </a:xfrm>
                </p:grpSpPr>
                <p:cxnSp>
                  <p:nvCxnSpPr>
                    <p:cNvPr id="1525" name="Straight Connector 1524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6" name="Straight Connector 1525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7" name="Straight Connector 1526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8" name="Straight Connector 1527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1" name="Group 2342"/>
                  <p:cNvGrpSpPr/>
                  <p:nvPr/>
                </p:nvGrpSpPr>
                <p:grpSpPr>
                  <a:xfrm>
                    <a:off x="1614715" y="8396515"/>
                    <a:ext cx="137886" cy="61685"/>
                    <a:chOff x="852714" y="8320315"/>
                    <a:chExt cx="362857" cy="61685"/>
                  </a:xfrm>
                </p:grpSpPr>
                <p:cxnSp>
                  <p:nvCxnSpPr>
                    <p:cNvPr id="1521" name="Straight Connector 1520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2" name="Straight Connector 1521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3" name="Straight Connector 1522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4" name="Straight Connector 1523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06" name="Rectangle 1505"/>
                  <p:cNvSpPr/>
                  <p:nvPr/>
                </p:nvSpPr>
                <p:spPr>
                  <a:xfrm>
                    <a:off x="1809750" y="8416290"/>
                    <a:ext cx="171450" cy="11811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grpSp>
                <p:nvGrpSpPr>
                  <p:cNvPr id="248" name="Group 2348"/>
                  <p:cNvGrpSpPr/>
                  <p:nvPr/>
                </p:nvGrpSpPr>
                <p:grpSpPr>
                  <a:xfrm>
                    <a:off x="1809750" y="8320315"/>
                    <a:ext cx="171450" cy="61685"/>
                    <a:chOff x="852714" y="8320315"/>
                    <a:chExt cx="362857" cy="61685"/>
                  </a:xfrm>
                </p:grpSpPr>
                <p:cxnSp>
                  <p:nvCxnSpPr>
                    <p:cNvPr id="1517" name="Straight Connector 1516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8" name="Straight Connector 1517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9" name="Straight Connector 1518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0" name="Straight Connector 1519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83" name="Group 2353"/>
                  <p:cNvGrpSpPr/>
                  <p:nvPr/>
                </p:nvGrpSpPr>
                <p:grpSpPr>
                  <a:xfrm>
                    <a:off x="1614715" y="8458200"/>
                    <a:ext cx="137886" cy="61685"/>
                    <a:chOff x="852714" y="8320315"/>
                    <a:chExt cx="362857" cy="61685"/>
                  </a:xfrm>
                </p:grpSpPr>
                <p:cxnSp>
                  <p:nvCxnSpPr>
                    <p:cNvPr id="1513" name="Straight Connector 1512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4" name="Straight Connector 1513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5" name="Straight Connector 1514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6" name="Straight Connector 1515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09" name="Rectangle 1508"/>
                  <p:cNvSpPr/>
                  <p:nvPr/>
                </p:nvSpPr>
                <p:spPr>
                  <a:xfrm>
                    <a:off x="1600200" y="8610600"/>
                    <a:ext cx="152400" cy="762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510" name="Rectangle 1509"/>
                  <p:cNvSpPr/>
                  <p:nvPr/>
                </p:nvSpPr>
                <p:spPr>
                  <a:xfrm>
                    <a:off x="1600200" y="8717280"/>
                    <a:ext cx="152400" cy="762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511" name="Rectangle 1510"/>
                  <p:cNvSpPr/>
                  <p:nvPr/>
                </p:nvSpPr>
                <p:spPr>
                  <a:xfrm>
                    <a:off x="1838325" y="8644890"/>
                    <a:ext cx="152400" cy="762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512" name="Flowchart: Magnetic Disk 1511"/>
                  <p:cNvSpPr/>
                  <p:nvPr/>
                </p:nvSpPr>
                <p:spPr>
                  <a:xfrm>
                    <a:off x="1765934" y="8755380"/>
                    <a:ext cx="131445" cy="152400"/>
                  </a:xfrm>
                  <a:prstGeom prst="flowChartMagneticDisk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</p:grpSp>
            <p:grpSp>
              <p:nvGrpSpPr>
                <p:cNvPr id="1584" name="Group 2364"/>
                <p:cNvGrpSpPr/>
                <p:nvPr/>
              </p:nvGrpSpPr>
              <p:grpSpPr>
                <a:xfrm>
                  <a:off x="3472434" y="1905000"/>
                  <a:ext cx="108966" cy="152400"/>
                  <a:chOff x="1524000" y="8229600"/>
                  <a:chExt cx="544830" cy="762000"/>
                </a:xfrm>
              </p:grpSpPr>
              <p:sp>
                <p:nvSpPr>
                  <p:cNvPr id="1530" name="Folded Corner 1529"/>
                  <p:cNvSpPr/>
                  <p:nvPr/>
                </p:nvSpPr>
                <p:spPr>
                  <a:xfrm>
                    <a:off x="1524000" y="8229600"/>
                    <a:ext cx="544830" cy="762000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grpSp>
                <p:nvGrpSpPr>
                  <p:cNvPr id="1585" name="Group 2337"/>
                  <p:cNvGrpSpPr/>
                  <p:nvPr/>
                </p:nvGrpSpPr>
                <p:grpSpPr>
                  <a:xfrm>
                    <a:off x="1614715" y="8320315"/>
                    <a:ext cx="137886" cy="61685"/>
                    <a:chOff x="852714" y="8320315"/>
                    <a:chExt cx="362857" cy="61685"/>
                  </a:xfrm>
                </p:grpSpPr>
                <p:cxnSp>
                  <p:nvCxnSpPr>
                    <p:cNvPr id="1552" name="Straight Connector 1551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3" name="Straight Connector 1552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4" name="Straight Connector 1553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5" name="Straight Connector 1554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86" name="Group 2342"/>
                  <p:cNvGrpSpPr/>
                  <p:nvPr/>
                </p:nvGrpSpPr>
                <p:grpSpPr>
                  <a:xfrm>
                    <a:off x="1614715" y="8396515"/>
                    <a:ext cx="137886" cy="61685"/>
                    <a:chOff x="852714" y="8320315"/>
                    <a:chExt cx="362857" cy="61685"/>
                  </a:xfrm>
                </p:grpSpPr>
                <p:cxnSp>
                  <p:nvCxnSpPr>
                    <p:cNvPr id="1548" name="Straight Connector 1547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9" name="Straight Connector 1548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0" name="Straight Connector 1549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1" name="Straight Connector 1550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33" name="Rectangle 1532"/>
                  <p:cNvSpPr/>
                  <p:nvPr/>
                </p:nvSpPr>
                <p:spPr>
                  <a:xfrm>
                    <a:off x="1809750" y="8416290"/>
                    <a:ext cx="171450" cy="11811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grpSp>
                <p:nvGrpSpPr>
                  <p:cNvPr id="1587" name="Group 2348"/>
                  <p:cNvGrpSpPr/>
                  <p:nvPr/>
                </p:nvGrpSpPr>
                <p:grpSpPr>
                  <a:xfrm>
                    <a:off x="1809750" y="8320315"/>
                    <a:ext cx="171450" cy="61685"/>
                    <a:chOff x="852714" y="8320315"/>
                    <a:chExt cx="362857" cy="61685"/>
                  </a:xfrm>
                </p:grpSpPr>
                <p:cxnSp>
                  <p:nvCxnSpPr>
                    <p:cNvPr id="1544" name="Straight Connector 1543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5" name="Straight Connector 1544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6" name="Straight Connector 1545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7" name="Straight Connector 1546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88" name="Group 2353"/>
                  <p:cNvGrpSpPr/>
                  <p:nvPr/>
                </p:nvGrpSpPr>
                <p:grpSpPr>
                  <a:xfrm>
                    <a:off x="1614715" y="8458200"/>
                    <a:ext cx="137886" cy="61685"/>
                    <a:chOff x="852714" y="8320315"/>
                    <a:chExt cx="362857" cy="61685"/>
                  </a:xfrm>
                </p:grpSpPr>
                <p:cxnSp>
                  <p:nvCxnSpPr>
                    <p:cNvPr id="1540" name="Straight Connector 1539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" name="Straight Connector 1540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2" name="Straight Connector 1541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3" name="Straight Connector 1542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36" name="Rectangle 1535"/>
                  <p:cNvSpPr/>
                  <p:nvPr/>
                </p:nvSpPr>
                <p:spPr>
                  <a:xfrm>
                    <a:off x="1600200" y="8610600"/>
                    <a:ext cx="152400" cy="762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537" name="Rectangle 1536"/>
                  <p:cNvSpPr/>
                  <p:nvPr/>
                </p:nvSpPr>
                <p:spPr>
                  <a:xfrm>
                    <a:off x="1600200" y="8717280"/>
                    <a:ext cx="152400" cy="762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538" name="Rectangle 1537"/>
                  <p:cNvSpPr/>
                  <p:nvPr/>
                </p:nvSpPr>
                <p:spPr>
                  <a:xfrm>
                    <a:off x="1838325" y="8644890"/>
                    <a:ext cx="152400" cy="762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539" name="Flowchart: Magnetic Disk 1538"/>
                  <p:cNvSpPr/>
                  <p:nvPr/>
                </p:nvSpPr>
                <p:spPr>
                  <a:xfrm>
                    <a:off x="1765934" y="8755380"/>
                    <a:ext cx="131445" cy="152400"/>
                  </a:xfrm>
                  <a:prstGeom prst="flowChartMagneticDisk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</p:grpSp>
            <p:grpSp>
              <p:nvGrpSpPr>
                <p:cNvPr id="1589" name="Group 2364"/>
                <p:cNvGrpSpPr/>
                <p:nvPr/>
              </p:nvGrpSpPr>
              <p:grpSpPr>
                <a:xfrm>
                  <a:off x="3624834" y="1905000"/>
                  <a:ext cx="108966" cy="152400"/>
                  <a:chOff x="1524000" y="8229600"/>
                  <a:chExt cx="544830" cy="762000"/>
                </a:xfrm>
              </p:grpSpPr>
              <p:sp>
                <p:nvSpPr>
                  <p:cNvPr id="1557" name="Folded Corner 1556"/>
                  <p:cNvSpPr/>
                  <p:nvPr/>
                </p:nvSpPr>
                <p:spPr>
                  <a:xfrm>
                    <a:off x="1524000" y="8229600"/>
                    <a:ext cx="544830" cy="762000"/>
                  </a:xfrm>
                  <a:prstGeom prst="foldedCorner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grpSp>
                <p:nvGrpSpPr>
                  <p:cNvPr id="1590" name="Group 2337"/>
                  <p:cNvGrpSpPr/>
                  <p:nvPr/>
                </p:nvGrpSpPr>
                <p:grpSpPr>
                  <a:xfrm>
                    <a:off x="1614715" y="8320315"/>
                    <a:ext cx="137886" cy="61685"/>
                    <a:chOff x="852714" y="8320315"/>
                    <a:chExt cx="362857" cy="61685"/>
                  </a:xfrm>
                </p:grpSpPr>
                <p:cxnSp>
                  <p:nvCxnSpPr>
                    <p:cNvPr id="1579" name="Straight Connector 1578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0" name="Straight Connector 1579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1" name="Straight Connector 1580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2" name="Straight Connector 1581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91" name="Group 2342"/>
                  <p:cNvGrpSpPr/>
                  <p:nvPr/>
                </p:nvGrpSpPr>
                <p:grpSpPr>
                  <a:xfrm>
                    <a:off x="1614715" y="8396515"/>
                    <a:ext cx="137886" cy="61685"/>
                    <a:chOff x="852714" y="8320315"/>
                    <a:chExt cx="362857" cy="61685"/>
                  </a:xfrm>
                </p:grpSpPr>
                <p:cxnSp>
                  <p:nvCxnSpPr>
                    <p:cNvPr id="1575" name="Straight Connector 1574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6" name="Straight Connector 1575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7" name="Straight Connector 1576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8" name="Straight Connector 1577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60" name="Rectangle 1559"/>
                  <p:cNvSpPr/>
                  <p:nvPr/>
                </p:nvSpPr>
                <p:spPr>
                  <a:xfrm>
                    <a:off x="1809750" y="8416290"/>
                    <a:ext cx="171450" cy="11811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grpSp>
                <p:nvGrpSpPr>
                  <p:cNvPr id="1592" name="Group 2348"/>
                  <p:cNvGrpSpPr/>
                  <p:nvPr/>
                </p:nvGrpSpPr>
                <p:grpSpPr>
                  <a:xfrm>
                    <a:off x="1809750" y="8320315"/>
                    <a:ext cx="171450" cy="61685"/>
                    <a:chOff x="852714" y="8320315"/>
                    <a:chExt cx="362857" cy="61685"/>
                  </a:xfrm>
                </p:grpSpPr>
                <p:cxnSp>
                  <p:nvCxnSpPr>
                    <p:cNvPr id="1571" name="Straight Connector 1570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2" name="Straight Connector 1571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3" name="Straight Connector 1572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4" name="Straight Connector 1573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93" name="Group 2353"/>
                  <p:cNvGrpSpPr/>
                  <p:nvPr/>
                </p:nvGrpSpPr>
                <p:grpSpPr>
                  <a:xfrm>
                    <a:off x="1614715" y="8458200"/>
                    <a:ext cx="137886" cy="61685"/>
                    <a:chOff x="852714" y="8320315"/>
                    <a:chExt cx="362857" cy="61685"/>
                  </a:xfrm>
                </p:grpSpPr>
                <p:cxnSp>
                  <p:nvCxnSpPr>
                    <p:cNvPr id="1567" name="Straight Connector 1566"/>
                    <p:cNvCxnSpPr/>
                    <p:nvPr/>
                  </p:nvCxnSpPr>
                  <p:spPr>
                    <a:xfrm>
                      <a:off x="852714" y="8320315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8" name="Straight Connector 1567"/>
                    <p:cNvCxnSpPr/>
                    <p:nvPr/>
                  </p:nvCxnSpPr>
                  <p:spPr>
                    <a:xfrm>
                      <a:off x="852714" y="8340877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9" name="Straight Connector 1568"/>
                    <p:cNvCxnSpPr/>
                    <p:nvPr/>
                  </p:nvCxnSpPr>
                  <p:spPr>
                    <a:xfrm>
                      <a:off x="852714" y="8382000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0" name="Straight Connector 1569"/>
                    <p:cNvCxnSpPr/>
                    <p:nvPr/>
                  </p:nvCxnSpPr>
                  <p:spPr>
                    <a:xfrm>
                      <a:off x="852714" y="8361439"/>
                      <a:ext cx="362857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63" name="Rectangle 1562"/>
                  <p:cNvSpPr/>
                  <p:nvPr/>
                </p:nvSpPr>
                <p:spPr>
                  <a:xfrm>
                    <a:off x="1600200" y="8610600"/>
                    <a:ext cx="152400" cy="762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564" name="Rectangle 1563"/>
                  <p:cNvSpPr/>
                  <p:nvPr/>
                </p:nvSpPr>
                <p:spPr>
                  <a:xfrm>
                    <a:off x="1600200" y="8717280"/>
                    <a:ext cx="152400" cy="762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565" name="Rectangle 1564"/>
                  <p:cNvSpPr/>
                  <p:nvPr/>
                </p:nvSpPr>
                <p:spPr>
                  <a:xfrm>
                    <a:off x="1838325" y="8644890"/>
                    <a:ext cx="152400" cy="762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566" name="Flowchart: Magnetic Disk 1565"/>
                  <p:cNvSpPr/>
                  <p:nvPr/>
                </p:nvSpPr>
                <p:spPr>
                  <a:xfrm>
                    <a:off x="1765934" y="8755380"/>
                    <a:ext cx="131445" cy="152400"/>
                  </a:xfrm>
                  <a:prstGeom prst="flowChartMagneticDisk">
                    <a:avLst/>
                  </a:prstGeom>
                  <a:noFill/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</p:grpSp>
            <p:grpSp>
              <p:nvGrpSpPr>
                <p:cNvPr id="1856" name="Group 1834"/>
                <p:cNvGrpSpPr/>
                <p:nvPr/>
              </p:nvGrpSpPr>
              <p:grpSpPr>
                <a:xfrm>
                  <a:off x="3320034" y="1219200"/>
                  <a:ext cx="108966" cy="152400"/>
                  <a:chOff x="152400" y="8229600"/>
                  <a:chExt cx="544830" cy="762000"/>
                </a:xfrm>
              </p:grpSpPr>
              <p:sp>
                <p:nvSpPr>
                  <p:cNvPr id="1857" name="Folded Corner 1856"/>
                  <p:cNvSpPr/>
                  <p:nvPr/>
                </p:nvSpPr>
                <p:spPr>
                  <a:xfrm>
                    <a:off x="152400" y="8229600"/>
                    <a:ext cx="544830" cy="762000"/>
                  </a:xfrm>
                  <a:prstGeom prst="foldedCorner">
                    <a:avLst/>
                  </a:prstGeom>
                  <a:solidFill>
                    <a:srgbClr val="CCFFCC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grpSp>
                <p:nvGrpSpPr>
                  <p:cNvPr id="1858" name="Group 1836"/>
                  <p:cNvGrpSpPr/>
                  <p:nvPr/>
                </p:nvGrpSpPr>
                <p:grpSpPr>
                  <a:xfrm>
                    <a:off x="228600" y="8432800"/>
                    <a:ext cx="381000" cy="482600"/>
                    <a:chOff x="457200" y="8534400"/>
                    <a:chExt cx="228600" cy="304800"/>
                  </a:xfrm>
                </p:grpSpPr>
                <p:sp>
                  <p:nvSpPr>
                    <p:cNvPr id="1861" name="Rectangle 1860"/>
                    <p:cNvSpPr/>
                    <p:nvPr/>
                  </p:nvSpPr>
                  <p:spPr>
                    <a:xfrm>
                      <a:off x="457200" y="8686800"/>
                      <a:ext cx="228600" cy="152400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63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400"/>
                    </a:p>
                  </p:txBody>
                </p:sp>
                <p:sp>
                  <p:nvSpPr>
                    <p:cNvPr id="1862" name="Arc 1861"/>
                    <p:cNvSpPr/>
                    <p:nvPr/>
                  </p:nvSpPr>
                  <p:spPr>
                    <a:xfrm>
                      <a:off x="493395" y="8534400"/>
                      <a:ext cx="152400" cy="152400"/>
                    </a:xfrm>
                    <a:prstGeom prst="arc">
                      <a:avLst>
                        <a:gd name="adj1" fmla="val 10800000"/>
                        <a:gd name="adj2" fmla="val 0"/>
                      </a:avLst>
                    </a:prstGeom>
                    <a:ln w="635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400"/>
                    </a:p>
                  </p:txBody>
                </p:sp>
                <p:cxnSp>
                  <p:nvCxnSpPr>
                    <p:cNvPr id="1863" name="Straight Connector 1862"/>
                    <p:cNvCxnSpPr>
                      <a:stCxn id="1862" idx="0"/>
                    </p:cNvCxnSpPr>
                    <p:nvPr/>
                  </p:nvCxnSpPr>
                  <p:spPr>
                    <a:xfrm rot="5400000">
                      <a:off x="455295" y="8648700"/>
                      <a:ext cx="76200" cy="0"/>
                    </a:xfrm>
                    <a:prstGeom prst="line">
                      <a:avLst/>
                    </a:prstGeom>
                    <a:ln w="635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64" name="Straight Connector 1863"/>
                    <p:cNvCxnSpPr/>
                    <p:nvPr/>
                  </p:nvCxnSpPr>
                  <p:spPr>
                    <a:xfrm rot="5400000">
                      <a:off x="607695" y="8648700"/>
                      <a:ext cx="76200" cy="0"/>
                    </a:xfrm>
                    <a:prstGeom prst="line">
                      <a:avLst/>
                    </a:prstGeom>
                    <a:ln w="635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859" name="Straight Connector 1858"/>
                  <p:cNvCxnSpPr/>
                  <p:nvPr/>
                </p:nvCxnSpPr>
                <p:spPr>
                  <a:xfrm>
                    <a:off x="228600" y="8382000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0" name="Straight Connector 1859"/>
                  <p:cNvCxnSpPr/>
                  <p:nvPr/>
                </p:nvCxnSpPr>
                <p:spPr>
                  <a:xfrm>
                    <a:off x="228600" y="8305800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24375" t="31000" r="38125" b="16000"/>
            <a:stretch>
              <a:fillRect/>
            </a:stretch>
          </p:blipFill>
          <p:spPr bwMode="auto">
            <a:xfrm>
              <a:off x="4120778" y="2006569"/>
              <a:ext cx="661008" cy="583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32" name="Group 1431"/>
          <p:cNvGrpSpPr/>
          <p:nvPr/>
        </p:nvGrpSpPr>
        <p:grpSpPr>
          <a:xfrm>
            <a:off x="1614078" y="2586847"/>
            <a:ext cx="3614588" cy="1596246"/>
            <a:chOff x="1766384" y="2510646"/>
            <a:chExt cx="3614588" cy="1596246"/>
          </a:xfrm>
        </p:grpSpPr>
        <p:grpSp>
          <p:nvGrpSpPr>
            <p:cNvPr id="874" name="Group 873"/>
            <p:cNvGrpSpPr/>
            <p:nvPr/>
          </p:nvGrpSpPr>
          <p:grpSpPr>
            <a:xfrm>
              <a:off x="1768415" y="2510646"/>
              <a:ext cx="3612557" cy="1596246"/>
              <a:chOff x="1714498" y="2742405"/>
              <a:chExt cx="3276600" cy="1447800"/>
            </a:xfrm>
          </p:grpSpPr>
          <p:sp>
            <p:nvSpPr>
              <p:cNvPr id="421" name="Rectangle 19"/>
              <p:cNvSpPr>
                <a:spLocks noChangeArrowheads="1"/>
              </p:cNvSpPr>
              <p:nvPr/>
            </p:nvSpPr>
            <p:spPr bwMode="auto">
              <a:xfrm rot="16200000">
                <a:off x="1829197" y="2857101"/>
                <a:ext cx="1218405" cy="1447801"/>
              </a:xfrm>
              <a:prstGeom prst="rect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tint val="15686"/>
                      <a:invGamma/>
                    </a:srgbClr>
                  </a:gs>
                </a:gsLst>
                <a:lin ang="5400000" scaled="1"/>
              </a:gradFill>
              <a:ln w="19050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400">
                  <a:latin typeface="Arial Narrow" pitchFamily="34" charset="0"/>
                </a:endParaRPr>
              </a:p>
            </p:txBody>
          </p:sp>
          <p:grpSp>
            <p:nvGrpSpPr>
              <p:cNvPr id="17" name="Group 73"/>
              <p:cNvGrpSpPr/>
              <p:nvPr/>
            </p:nvGrpSpPr>
            <p:grpSpPr>
              <a:xfrm>
                <a:off x="1714498" y="2742405"/>
                <a:ext cx="3276600" cy="1447800"/>
                <a:chOff x="609600" y="789940"/>
                <a:chExt cx="3276600" cy="1447800"/>
              </a:xfrm>
            </p:grpSpPr>
            <p:grpSp>
              <p:nvGrpSpPr>
                <p:cNvPr id="18" name="Group 74"/>
                <p:cNvGrpSpPr/>
                <p:nvPr/>
              </p:nvGrpSpPr>
              <p:grpSpPr>
                <a:xfrm>
                  <a:off x="609600" y="815342"/>
                  <a:ext cx="3276600" cy="1422398"/>
                  <a:chOff x="609600" y="762000"/>
                  <a:chExt cx="3810000" cy="1653946"/>
                </a:xfrm>
              </p:grpSpPr>
              <p:sp>
                <p:nvSpPr>
                  <p:cNvPr id="434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610483" y="972856"/>
                    <a:ext cx="3809117" cy="17014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tint val="15686"/>
                          <a:invGamma/>
                          <a:alpha val="0"/>
                        </a:srgbClr>
                      </a:gs>
                    </a:gsLst>
                    <a:lin ang="5400000" scaled="1"/>
                  </a:gradFill>
                  <a:ln w="19050">
                    <a:noFill/>
                    <a:miter lim="800000"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US" sz="1400">
                      <a:latin typeface="Arial Narrow" pitchFamily="34" charset="0"/>
                    </a:endParaRPr>
                  </a:p>
                </p:txBody>
              </p:sp>
              <p:sp>
                <p:nvSpPr>
                  <p:cNvPr id="435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652816" y="931333"/>
                    <a:ext cx="3761070" cy="45932"/>
                  </a:xfrm>
                  <a:prstGeom prst="rect">
                    <a:avLst/>
                  </a:prstGeom>
                  <a:solidFill>
                    <a:srgbClr val="FFFF99"/>
                  </a:solidFill>
                  <a:ln w="19050">
                    <a:noFill/>
                    <a:miter lim="800000"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 Narrow" pitchFamily="34" charset="0"/>
                    </a:endParaRPr>
                  </a:p>
                </p:txBody>
              </p:sp>
              <p:sp>
                <p:nvSpPr>
                  <p:cNvPr id="436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779815" y="762000"/>
                    <a:ext cx="1651000" cy="169333"/>
                  </a:xfrm>
                  <a:prstGeom prst="rect">
                    <a:avLst/>
                  </a:prstGeom>
                  <a:solidFill>
                    <a:srgbClr val="FFFF99"/>
                  </a:solidFill>
                  <a:ln w="25400">
                    <a:noFill/>
                    <a:miter lim="800000"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 Narrow" pitchFamily="34" charset="0"/>
                    </a:endParaRPr>
                  </a:p>
                </p:txBody>
              </p:sp>
              <p:sp>
                <p:nvSpPr>
                  <p:cNvPr id="437" name="Freeform 5"/>
                  <p:cNvSpPr>
                    <a:spLocks/>
                  </p:cNvSpPr>
                  <p:nvPr/>
                </p:nvSpPr>
                <p:spPr bwMode="auto">
                  <a:xfrm>
                    <a:off x="695149" y="762000"/>
                    <a:ext cx="84667" cy="169333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96" y="192"/>
                      </a:cxn>
                      <a:cxn ang="0">
                        <a:pos x="0" y="192"/>
                      </a:cxn>
                      <a:cxn ang="0">
                        <a:pos x="29" y="185"/>
                      </a:cxn>
                      <a:cxn ang="0">
                        <a:pos x="47" y="165"/>
                      </a:cxn>
                      <a:cxn ang="0">
                        <a:pos x="50" y="147"/>
                      </a:cxn>
                      <a:cxn ang="0">
                        <a:pos x="45" y="48"/>
                      </a:cxn>
                      <a:cxn ang="0">
                        <a:pos x="57" y="20"/>
                      </a:cxn>
                      <a:cxn ang="0">
                        <a:pos x="74" y="5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96" h="192">
                        <a:moveTo>
                          <a:pt x="96" y="0"/>
                        </a:moveTo>
                        <a:lnTo>
                          <a:pt x="96" y="192"/>
                        </a:lnTo>
                        <a:lnTo>
                          <a:pt x="0" y="192"/>
                        </a:lnTo>
                        <a:lnTo>
                          <a:pt x="29" y="185"/>
                        </a:lnTo>
                        <a:lnTo>
                          <a:pt x="47" y="165"/>
                        </a:lnTo>
                        <a:lnTo>
                          <a:pt x="50" y="147"/>
                        </a:lnTo>
                        <a:lnTo>
                          <a:pt x="45" y="48"/>
                        </a:lnTo>
                        <a:lnTo>
                          <a:pt x="57" y="20"/>
                        </a:lnTo>
                        <a:lnTo>
                          <a:pt x="74" y="5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19050" cap="flat" cmpd="sng">
                    <a:noFill/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en-US" sz="1400">
                      <a:latin typeface="Arial Narrow" pitchFamily="34" charset="0"/>
                    </a:endParaRPr>
                  </a:p>
                </p:txBody>
              </p:sp>
              <p:sp>
                <p:nvSpPr>
                  <p:cNvPr id="438" name="Freeform 11"/>
                  <p:cNvSpPr>
                    <a:spLocks/>
                  </p:cNvSpPr>
                  <p:nvPr/>
                </p:nvSpPr>
                <p:spPr bwMode="auto">
                  <a:xfrm flipH="1">
                    <a:off x="2430816" y="762000"/>
                    <a:ext cx="84667" cy="169333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96" y="192"/>
                      </a:cxn>
                      <a:cxn ang="0">
                        <a:pos x="0" y="192"/>
                      </a:cxn>
                      <a:cxn ang="0">
                        <a:pos x="29" y="185"/>
                      </a:cxn>
                      <a:cxn ang="0">
                        <a:pos x="47" y="165"/>
                      </a:cxn>
                      <a:cxn ang="0">
                        <a:pos x="50" y="147"/>
                      </a:cxn>
                      <a:cxn ang="0">
                        <a:pos x="45" y="48"/>
                      </a:cxn>
                      <a:cxn ang="0">
                        <a:pos x="57" y="20"/>
                      </a:cxn>
                      <a:cxn ang="0">
                        <a:pos x="74" y="5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96" h="192">
                        <a:moveTo>
                          <a:pt x="96" y="0"/>
                        </a:moveTo>
                        <a:lnTo>
                          <a:pt x="96" y="192"/>
                        </a:lnTo>
                        <a:lnTo>
                          <a:pt x="0" y="192"/>
                        </a:lnTo>
                        <a:lnTo>
                          <a:pt x="29" y="185"/>
                        </a:lnTo>
                        <a:lnTo>
                          <a:pt x="47" y="165"/>
                        </a:lnTo>
                        <a:lnTo>
                          <a:pt x="50" y="147"/>
                        </a:lnTo>
                        <a:lnTo>
                          <a:pt x="45" y="48"/>
                        </a:lnTo>
                        <a:lnTo>
                          <a:pt x="57" y="20"/>
                        </a:lnTo>
                        <a:lnTo>
                          <a:pt x="74" y="5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19050" cap="flat" cmpd="sng">
                    <a:noFill/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en-US" sz="1400">
                      <a:latin typeface="Arial Narrow" pitchFamily="34" charset="0"/>
                    </a:endParaRPr>
                  </a:p>
                </p:txBody>
              </p:sp>
              <p:grpSp>
                <p:nvGrpSpPr>
                  <p:cNvPr id="19" name="Group 81"/>
                  <p:cNvGrpSpPr/>
                  <p:nvPr/>
                </p:nvGrpSpPr>
                <p:grpSpPr>
                  <a:xfrm>
                    <a:off x="609600" y="762000"/>
                    <a:ext cx="3810000" cy="1653946"/>
                    <a:chOff x="609600" y="762000"/>
                    <a:chExt cx="3810000" cy="1653946"/>
                  </a:xfrm>
                </p:grpSpPr>
                <p:sp>
                  <p:nvSpPr>
                    <p:cNvPr id="440" name="Line 2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09600" y="972785"/>
                      <a:ext cx="0" cy="144316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441" name="Arc 6"/>
                    <p:cNvSpPr>
                      <a:spLocks/>
                    </p:cNvSpPr>
                    <p:nvPr/>
                  </p:nvSpPr>
                  <p:spPr bwMode="auto">
                    <a:xfrm flipH="1">
                      <a:off x="737482" y="762000"/>
                      <a:ext cx="42333" cy="42333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442" name="Arc 7"/>
                    <p:cNvSpPr>
                      <a:spLocks/>
                    </p:cNvSpPr>
                    <p:nvPr/>
                  </p:nvSpPr>
                  <p:spPr bwMode="auto">
                    <a:xfrm flipV="1">
                      <a:off x="695149" y="889000"/>
                      <a:ext cx="42333" cy="42333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443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7482" y="804333"/>
                      <a:ext cx="0" cy="846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444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9815" y="762000"/>
                      <a:ext cx="1651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445" name="Arc 12"/>
                    <p:cNvSpPr>
                      <a:spLocks/>
                    </p:cNvSpPr>
                    <p:nvPr/>
                  </p:nvSpPr>
                  <p:spPr bwMode="auto">
                    <a:xfrm>
                      <a:off x="2430816" y="762000"/>
                      <a:ext cx="42333" cy="42333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446" name="Arc 13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473149" y="889000"/>
                      <a:ext cx="42333" cy="42333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447" name="Line 1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73149" y="804333"/>
                      <a:ext cx="0" cy="846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448" name="Line 1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52815" y="931333"/>
                      <a:ext cx="4233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449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15482" y="931333"/>
                      <a:ext cx="190411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450" name="Arc 17"/>
                    <p:cNvSpPr>
                      <a:spLocks/>
                    </p:cNvSpPr>
                    <p:nvPr/>
                  </p:nvSpPr>
                  <p:spPr bwMode="auto">
                    <a:xfrm flipH="1">
                      <a:off x="610482" y="931333"/>
                      <a:ext cx="42333" cy="42333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</p:grpSp>
            </p:grpSp>
            <p:sp>
              <p:nvSpPr>
                <p:cNvPr id="433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72324" y="789940"/>
                  <a:ext cx="1527854" cy="257096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 type="none" w="lg" len="lg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5000"/>
                    </a:lnSpc>
                    <a:defRPr/>
                  </a:pPr>
                  <a:r>
                    <a:rPr lang="en-US" sz="1400" b="1" dirty="0" smtClean="0">
                      <a:latin typeface="Arial Narrow" pitchFamily="34" charset="0"/>
                    </a:rPr>
                    <a:t>Imaging/Instruments</a:t>
                  </a:r>
                  <a:endParaRPr lang="en-US" sz="1400" b="1" dirty="0"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1854" name="TextBox 1853"/>
            <p:cNvSpPr txBox="1"/>
            <p:nvPr/>
          </p:nvSpPr>
          <p:spPr>
            <a:xfrm>
              <a:off x="1766384" y="2790055"/>
              <a:ext cx="1788759" cy="1029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15888" indent="-115888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Allowed Patents: 1</a:t>
              </a:r>
            </a:p>
            <a:p>
              <a:pPr marL="115888" indent="-115888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U.S. Applications: 12 </a:t>
              </a:r>
            </a:p>
            <a:p>
              <a:pPr marL="115888" indent="-115888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Intl’ Applications: 2</a:t>
              </a:r>
            </a:p>
            <a:p>
              <a:pPr marL="115888" indent="-115888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Related Catalyst Grants: 4</a:t>
              </a:r>
            </a:p>
          </p:txBody>
        </p:sp>
        <p:grpSp>
          <p:nvGrpSpPr>
            <p:cNvPr id="903" name="Group 370"/>
            <p:cNvGrpSpPr/>
            <p:nvPr/>
          </p:nvGrpSpPr>
          <p:grpSpPr>
            <a:xfrm>
              <a:off x="3496561" y="2846698"/>
              <a:ext cx="120018" cy="168026"/>
              <a:chOff x="1905000" y="3276600"/>
              <a:chExt cx="381000" cy="533400"/>
            </a:xfrm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45" name="Folded Corner 1844"/>
              <p:cNvSpPr/>
              <p:nvPr/>
            </p:nvSpPr>
            <p:spPr>
              <a:xfrm>
                <a:off x="1905000" y="3276600"/>
                <a:ext cx="381000" cy="533400"/>
              </a:xfrm>
              <a:prstGeom prst="foldedCorner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46" name="Parallelogram 1845"/>
              <p:cNvSpPr/>
              <p:nvPr/>
            </p:nvSpPr>
            <p:spPr>
              <a:xfrm>
                <a:off x="1956434" y="3608070"/>
                <a:ext cx="104775" cy="152400"/>
              </a:xfrm>
              <a:prstGeom prst="parallelogram">
                <a:avLst>
                  <a:gd name="adj" fmla="val 50455"/>
                </a:avLst>
              </a:prstGeom>
              <a:solidFill>
                <a:srgbClr val="FF000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47" name="Parallelogram 1846"/>
              <p:cNvSpPr/>
              <p:nvPr/>
            </p:nvSpPr>
            <p:spPr>
              <a:xfrm flipH="1">
                <a:off x="2021205" y="3608070"/>
                <a:ext cx="104775" cy="152400"/>
              </a:xfrm>
              <a:prstGeom prst="parallelogram">
                <a:avLst>
                  <a:gd name="adj" fmla="val 50455"/>
                </a:avLst>
              </a:prstGeom>
              <a:solidFill>
                <a:srgbClr val="FF000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48" name="10-Point Star 1847"/>
              <p:cNvSpPr/>
              <p:nvPr/>
            </p:nvSpPr>
            <p:spPr>
              <a:xfrm>
                <a:off x="1960245" y="3484245"/>
                <a:ext cx="152400" cy="152400"/>
              </a:xfrm>
              <a:prstGeom prst="star10">
                <a:avLst/>
              </a:prstGeom>
              <a:solidFill>
                <a:srgbClr val="CC99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905" name="Can 904"/>
            <p:cNvSpPr/>
            <p:nvPr/>
          </p:nvSpPr>
          <p:spPr>
            <a:xfrm>
              <a:off x="3496561" y="3602815"/>
              <a:ext cx="94662" cy="168026"/>
            </a:xfrm>
            <a:prstGeom prst="can">
              <a:avLst/>
            </a:prstGeom>
            <a:gradFill>
              <a:gsLst>
                <a:gs pos="0">
                  <a:srgbClr val="FFCC00"/>
                </a:gs>
                <a:gs pos="50000">
                  <a:schemeClr val="bg1"/>
                </a:gs>
                <a:gs pos="100000">
                  <a:srgbClr val="FFCC00"/>
                </a:gs>
              </a:gsLst>
              <a:lin ang="0" scaled="0"/>
            </a:gra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06" name="Can 905"/>
            <p:cNvSpPr/>
            <p:nvPr/>
          </p:nvSpPr>
          <p:spPr>
            <a:xfrm>
              <a:off x="3664587" y="3602815"/>
              <a:ext cx="94662" cy="168026"/>
            </a:xfrm>
            <a:prstGeom prst="can">
              <a:avLst/>
            </a:prstGeom>
            <a:gradFill>
              <a:gsLst>
                <a:gs pos="0">
                  <a:srgbClr val="FFCC00"/>
                </a:gs>
                <a:gs pos="50000">
                  <a:schemeClr val="bg1"/>
                </a:gs>
                <a:gs pos="100000">
                  <a:srgbClr val="FFCC00"/>
                </a:gs>
              </a:gsLst>
              <a:lin ang="0" scaled="0"/>
            </a:gra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07" name="Can 906"/>
            <p:cNvSpPr/>
            <p:nvPr/>
          </p:nvSpPr>
          <p:spPr>
            <a:xfrm>
              <a:off x="3832613" y="3602815"/>
              <a:ext cx="94662" cy="168026"/>
            </a:xfrm>
            <a:prstGeom prst="can">
              <a:avLst/>
            </a:prstGeom>
            <a:gradFill>
              <a:gsLst>
                <a:gs pos="0">
                  <a:srgbClr val="FFCC00"/>
                </a:gs>
                <a:gs pos="50000">
                  <a:schemeClr val="bg1"/>
                </a:gs>
                <a:gs pos="100000">
                  <a:srgbClr val="FFCC00"/>
                </a:gs>
              </a:gsLst>
              <a:lin ang="0" scaled="0"/>
            </a:gra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08" name="Can 907"/>
            <p:cNvSpPr/>
            <p:nvPr/>
          </p:nvSpPr>
          <p:spPr>
            <a:xfrm>
              <a:off x="4000639" y="3602815"/>
              <a:ext cx="94662" cy="168026"/>
            </a:xfrm>
            <a:prstGeom prst="can">
              <a:avLst/>
            </a:prstGeom>
            <a:gradFill>
              <a:gsLst>
                <a:gs pos="0">
                  <a:srgbClr val="FFCC00"/>
                </a:gs>
                <a:gs pos="50000">
                  <a:schemeClr val="bg1"/>
                </a:gs>
                <a:gs pos="100000">
                  <a:srgbClr val="FFCC00"/>
                </a:gs>
              </a:gsLst>
              <a:lin ang="0" scaled="0"/>
            </a:gra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913" name="Group 2364"/>
            <p:cNvGrpSpPr/>
            <p:nvPr/>
          </p:nvGrpSpPr>
          <p:grpSpPr>
            <a:xfrm>
              <a:off x="3496561" y="3350776"/>
              <a:ext cx="120139" cy="168026"/>
              <a:chOff x="1524000" y="8229600"/>
              <a:chExt cx="544830" cy="762000"/>
            </a:xfrm>
          </p:grpSpPr>
          <p:sp>
            <p:nvSpPr>
              <p:cNvPr id="1800" name="Folded Corner 1799"/>
              <p:cNvSpPr/>
              <p:nvPr/>
            </p:nvSpPr>
            <p:spPr>
              <a:xfrm>
                <a:off x="1524000" y="8229600"/>
                <a:ext cx="544830" cy="762000"/>
              </a:xfrm>
              <a:prstGeom prst="foldedCorner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1801" name="Group 2337"/>
              <p:cNvGrpSpPr/>
              <p:nvPr/>
            </p:nvGrpSpPr>
            <p:grpSpPr>
              <a:xfrm>
                <a:off x="1614715" y="83203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822" name="Straight Connector 1821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3" name="Straight Connector 1822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4" name="Straight Connector 1823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5" name="Straight Connector 1824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02" name="Group 2342"/>
              <p:cNvGrpSpPr/>
              <p:nvPr/>
            </p:nvGrpSpPr>
            <p:grpSpPr>
              <a:xfrm>
                <a:off x="1614715" y="83965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818" name="Straight Connector 1817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9" name="Straight Connector 1818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0" name="Straight Connector 1819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1" name="Straight Connector 1820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03" name="Rectangle 1802"/>
              <p:cNvSpPr/>
              <p:nvPr/>
            </p:nvSpPr>
            <p:spPr>
              <a:xfrm>
                <a:off x="1809750" y="8416290"/>
                <a:ext cx="171450" cy="1181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1804" name="Group 2348"/>
              <p:cNvGrpSpPr/>
              <p:nvPr/>
            </p:nvGrpSpPr>
            <p:grpSpPr>
              <a:xfrm>
                <a:off x="1809750" y="8320315"/>
                <a:ext cx="171450" cy="61685"/>
                <a:chOff x="852714" y="8320315"/>
                <a:chExt cx="362857" cy="61685"/>
              </a:xfrm>
            </p:grpSpPr>
            <p:cxnSp>
              <p:nvCxnSpPr>
                <p:cNvPr id="1814" name="Straight Connector 1813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5" name="Straight Connector 1814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6" name="Straight Connector 1815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7" name="Straight Connector 1816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05" name="Group 2353"/>
              <p:cNvGrpSpPr/>
              <p:nvPr/>
            </p:nvGrpSpPr>
            <p:grpSpPr>
              <a:xfrm>
                <a:off x="1614715" y="8458200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810" name="Straight Connector 1809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1" name="Straight Connector 1810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2" name="Straight Connector 1811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3" name="Straight Connector 1812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06" name="Rectangle 1805"/>
              <p:cNvSpPr/>
              <p:nvPr/>
            </p:nvSpPr>
            <p:spPr>
              <a:xfrm>
                <a:off x="1600200" y="8610600"/>
                <a:ext cx="152400" cy="762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07" name="Rectangle 1806"/>
              <p:cNvSpPr/>
              <p:nvPr/>
            </p:nvSpPr>
            <p:spPr>
              <a:xfrm>
                <a:off x="1600200" y="8717280"/>
                <a:ext cx="152400" cy="762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08" name="Rectangle 1807"/>
              <p:cNvSpPr/>
              <p:nvPr/>
            </p:nvSpPr>
            <p:spPr>
              <a:xfrm>
                <a:off x="1838325" y="8644890"/>
                <a:ext cx="152400" cy="762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09" name="Flowchart: Magnetic Disk 1808"/>
              <p:cNvSpPr/>
              <p:nvPr/>
            </p:nvSpPr>
            <p:spPr>
              <a:xfrm>
                <a:off x="1765934" y="8755380"/>
                <a:ext cx="131445" cy="152400"/>
              </a:xfrm>
              <a:prstGeom prst="flowChartMagneticDisk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916" name="Group 2364"/>
            <p:cNvGrpSpPr/>
            <p:nvPr/>
          </p:nvGrpSpPr>
          <p:grpSpPr>
            <a:xfrm>
              <a:off x="3496561" y="3098737"/>
              <a:ext cx="120139" cy="168026"/>
              <a:chOff x="1524000" y="8229600"/>
              <a:chExt cx="544830" cy="762000"/>
            </a:xfrm>
          </p:grpSpPr>
          <p:sp>
            <p:nvSpPr>
              <p:cNvPr id="1766" name="Folded Corner 1765"/>
              <p:cNvSpPr/>
              <p:nvPr/>
            </p:nvSpPr>
            <p:spPr>
              <a:xfrm>
                <a:off x="1524000" y="8229600"/>
                <a:ext cx="544830" cy="762000"/>
              </a:xfrm>
              <a:prstGeom prst="foldedCorner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1767" name="Group 2337"/>
              <p:cNvGrpSpPr/>
              <p:nvPr/>
            </p:nvGrpSpPr>
            <p:grpSpPr>
              <a:xfrm>
                <a:off x="1614715" y="83203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788" name="Straight Connector 1787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9" name="Straight Connector 1788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0" name="Straight Connector 1789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1" name="Straight Connector 1790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68" name="Group 2342"/>
              <p:cNvGrpSpPr/>
              <p:nvPr/>
            </p:nvGrpSpPr>
            <p:grpSpPr>
              <a:xfrm>
                <a:off x="1614715" y="83965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784" name="Straight Connector 1783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5" name="Straight Connector 1784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6" name="Straight Connector 1785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7" name="Straight Connector 1786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69" name="Rectangle 1768"/>
              <p:cNvSpPr/>
              <p:nvPr/>
            </p:nvSpPr>
            <p:spPr>
              <a:xfrm>
                <a:off x="1809750" y="8416290"/>
                <a:ext cx="171450" cy="1181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1770" name="Group 2348"/>
              <p:cNvGrpSpPr/>
              <p:nvPr/>
            </p:nvGrpSpPr>
            <p:grpSpPr>
              <a:xfrm>
                <a:off x="1809750" y="8320315"/>
                <a:ext cx="171450" cy="61685"/>
                <a:chOff x="852714" y="8320315"/>
                <a:chExt cx="362857" cy="61685"/>
              </a:xfrm>
            </p:grpSpPr>
            <p:cxnSp>
              <p:nvCxnSpPr>
                <p:cNvPr id="1780" name="Straight Connector 1779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1" name="Straight Connector 1780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2" name="Straight Connector 1781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3" name="Straight Connector 1782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71" name="Group 2353"/>
              <p:cNvGrpSpPr/>
              <p:nvPr/>
            </p:nvGrpSpPr>
            <p:grpSpPr>
              <a:xfrm>
                <a:off x="1614715" y="8458200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776" name="Straight Connector 1775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7" name="Straight Connector 1776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8" name="Straight Connector 1777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9" name="Straight Connector 1778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72" name="Rectangle 1771"/>
              <p:cNvSpPr/>
              <p:nvPr/>
            </p:nvSpPr>
            <p:spPr>
              <a:xfrm>
                <a:off x="1600200" y="8610600"/>
                <a:ext cx="152400" cy="762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73" name="Rectangle 1772"/>
              <p:cNvSpPr/>
              <p:nvPr/>
            </p:nvSpPr>
            <p:spPr>
              <a:xfrm>
                <a:off x="1600200" y="8717280"/>
                <a:ext cx="152400" cy="762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74" name="Rectangle 1773"/>
              <p:cNvSpPr/>
              <p:nvPr/>
            </p:nvSpPr>
            <p:spPr>
              <a:xfrm>
                <a:off x="1838325" y="8644890"/>
                <a:ext cx="152400" cy="762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75" name="Flowchart: Magnetic Disk 1774"/>
              <p:cNvSpPr/>
              <p:nvPr/>
            </p:nvSpPr>
            <p:spPr>
              <a:xfrm>
                <a:off x="1765934" y="8755380"/>
                <a:ext cx="131445" cy="152400"/>
              </a:xfrm>
              <a:prstGeom prst="flowChartMagneticDisk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925" name="Group 2364"/>
            <p:cNvGrpSpPr/>
            <p:nvPr/>
          </p:nvGrpSpPr>
          <p:grpSpPr>
            <a:xfrm>
              <a:off x="3664587" y="3350776"/>
              <a:ext cx="120139" cy="168026"/>
              <a:chOff x="1524000" y="8229600"/>
              <a:chExt cx="544830" cy="762000"/>
            </a:xfrm>
          </p:grpSpPr>
          <p:sp>
            <p:nvSpPr>
              <p:cNvPr id="1188" name="Folded Corner 1187"/>
              <p:cNvSpPr/>
              <p:nvPr/>
            </p:nvSpPr>
            <p:spPr>
              <a:xfrm>
                <a:off x="1524000" y="8229600"/>
                <a:ext cx="544830" cy="762000"/>
              </a:xfrm>
              <a:prstGeom prst="foldedCorner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1189" name="Group 2337"/>
              <p:cNvGrpSpPr/>
              <p:nvPr/>
            </p:nvGrpSpPr>
            <p:grpSpPr>
              <a:xfrm>
                <a:off x="1614715" y="83203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300" name="Straight Connector 1299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2" name="Straight Connector 1301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3" name="Straight Connector 1302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4" name="Straight Connector 1593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1" name="Group 2342"/>
              <p:cNvGrpSpPr/>
              <p:nvPr/>
            </p:nvGrpSpPr>
            <p:grpSpPr>
              <a:xfrm>
                <a:off x="1614715" y="83965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288" name="Straight Connector 1287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0" name="Straight Connector 1289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7" name="Straight Connector 1296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9" name="Straight Connector 1298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92" name="Rectangle 1191"/>
              <p:cNvSpPr/>
              <p:nvPr/>
            </p:nvSpPr>
            <p:spPr>
              <a:xfrm>
                <a:off x="1809750" y="8416290"/>
                <a:ext cx="171450" cy="1181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1218" name="Group 2348"/>
              <p:cNvGrpSpPr/>
              <p:nvPr/>
            </p:nvGrpSpPr>
            <p:grpSpPr>
              <a:xfrm>
                <a:off x="1809750" y="8320315"/>
                <a:ext cx="171450" cy="61685"/>
                <a:chOff x="852714" y="8320315"/>
                <a:chExt cx="362857" cy="61685"/>
              </a:xfrm>
            </p:grpSpPr>
            <p:cxnSp>
              <p:nvCxnSpPr>
                <p:cNvPr id="1263" name="Straight Connector 1262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4" name="Straight Connector 1263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6" name="Straight Connector 1265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7" name="Straight Connector 1266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3" name="Group 2353"/>
              <p:cNvGrpSpPr/>
              <p:nvPr/>
            </p:nvGrpSpPr>
            <p:grpSpPr>
              <a:xfrm>
                <a:off x="1614715" y="8458200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246" name="Straight Connector 1245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3" name="Straight Connector 1252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6" name="Straight Connector 1255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1" name="Straight Connector 1260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29" name="Rectangle 1228"/>
              <p:cNvSpPr/>
              <p:nvPr/>
            </p:nvSpPr>
            <p:spPr>
              <a:xfrm>
                <a:off x="1600200" y="8610600"/>
                <a:ext cx="152400" cy="762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34" name="Rectangle 1233"/>
              <p:cNvSpPr/>
              <p:nvPr/>
            </p:nvSpPr>
            <p:spPr>
              <a:xfrm>
                <a:off x="1600200" y="8717280"/>
                <a:ext cx="152400" cy="762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35" name="Rectangle 1234"/>
              <p:cNvSpPr/>
              <p:nvPr/>
            </p:nvSpPr>
            <p:spPr>
              <a:xfrm>
                <a:off x="1838325" y="8644890"/>
                <a:ext cx="152400" cy="762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44" name="Flowchart: Magnetic Disk 1243"/>
              <p:cNvSpPr/>
              <p:nvPr/>
            </p:nvSpPr>
            <p:spPr>
              <a:xfrm>
                <a:off x="1765934" y="8755380"/>
                <a:ext cx="131445" cy="152400"/>
              </a:xfrm>
              <a:prstGeom prst="flowChartMagneticDisk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1892" name="Group 2364"/>
            <p:cNvGrpSpPr/>
            <p:nvPr/>
          </p:nvGrpSpPr>
          <p:grpSpPr>
            <a:xfrm>
              <a:off x="3580574" y="3065132"/>
              <a:ext cx="120139" cy="168026"/>
              <a:chOff x="1524000" y="8229600"/>
              <a:chExt cx="544830" cy="762000"/>
            </a:xfrm>
          </p:grpSpPr>
          <p:sp>
            <p:nvSpPr>
              <p:cNvPr id="1893" name="Folded Corner 1892"/>
              <p:cNvSpPr/>
              <p:nvPr/>
            </p:nvSpPr>
            <p:spPr>
              <a:xfrm>
                <a:off x="1524000" y="8229600"/>
                <a:ext cx="544830" cy="762000"/>
              </a:xfrm>
              <a:prstGeom prst="foldedCorner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1894" name="Group 2337"/>
              <p:cNvGrpSpPr/>
              <p:nvPr/>
            </p:nvGrpSpPr>
            <p:grpSpPr>
              <a:xfrm>
                <a:off x="1614715" y="83203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915" name="Straight Connector 1914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6" name="Straight Connector 1915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7" name="Straight Connector 1916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8" name="Straight Connector 1917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95" name="Group 2342"/>
              <p:cNvGrpSpPr/>
              <p:nvPr/>
            </p:nvGrpSpPr>
            <p:grpSpPr>
              <a:xfrm>
                <a:off x="1614715" y="83965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911" name="Straight Connector 1910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2" name="Straight Connector 1911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3" name="Straight Connector 1912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4" name="Straight Connector 1913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96" name="Rectangle 1895"/>
              <p:cNvSpPr/>
              <p:nvPr/>
            </p:nvSpPr>
            <p:spPr>
              <a:xfrm>
                <a:off x="1809750" y="8416290"/>
                <a:ext cx="171450" cy="1181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1897" name="Group 2348"/>
              <p:cNvGrpSpPr/>
              <p:nvPr/>
            </p:nvGrpSpPr>
            <p:grpSpPr>
              <a:xfrm>
                <a:off x="1809750" y="8320315"/>
                <a:ext cx="171450" cy="61685"/>
                <a:chOff x="852714" y="8320315"/>
                <a:chExt cx="362857" cy="61685"/>
              </a:xfrm>
            </p:grpSpPr>
            <p:cxnSp>
              <p:nvCxnSpPr>
                <p:cNvPr id="1907" name="Straight Connector 1906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8" name="Straight Connector 1907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9" name="Straight Connector 1908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0" name="Straight Connector 1909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98" name="Group 2353"/>
              <p:cNvGrpSpPr/>
              <p:nvPr/>
            </p:nvGrpSpPr>
            <p:grpSpPr>
              <a:xfrm>
                <a:off x="1614715" y="8458200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903" name="Straight Connector 1902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4" name="Straight Connector 1903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5" name="Straight Connector 1904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6" name="Straight Connector 1905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99" name="Rectangle 1898"/>
              <p:cNvSpPr/>
              <p:nvPr/>
            </p:nvSpPr>
            <p:spPr>
              <a:xfrm>
                <a:off x="1600200" y="8610600"/>
                <a:ext cx="152400" cy="762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00" name="Rectangle 1899"/>
              <p:cNvSpPr/>
              <p:nvPr/>
            </p:nvSpPr>
            <p:spPr>
              <a:xfrm>
                <a:off x="1600200" y="8717280"/>
                <a:ext cx="152400" cy="762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01" name="Rectangle 1900"/>
              <p:cNvSpPr/>
              <p:nvPr/>
            </p:nvSpPr>
            <p:spPr>
              <a:xfrm>
                <a:off x="1838325" y="8644890"/>
                <a:ext cx="152400" cy="762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02" name="Flowchart: Magnetic Disk 1901"/>
              <p:cNvSpPr/>
              <p:nvPr/>
            </p:nvSpPr>
            <p:spPr>
              <a:xfrm>
                <a:off x="1765934" y="8755380"/>
                <a:ext cx="131445" cy="152400"/>
              </a:xfrm>
              <a:prstGeom prst="flowChartMagneticDisk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1919" name="Group 2364"/>
            <p:cNvGrpSpPr/>
            <p:nvPr/>
          </p:nvGrpSpPr>
          <p:grpSpPr>
            <a:xfrm>
              <a:off x="3748600" y="3098737"/>
              <a:ext cx="120139" cy="168026"/>
              <a:chOff x="1524000" y="8229600"/>
              <a:chExt cx="544830" cy="762000"/>
            </a:xfrm>
          </p:grpSpPr>
          <p:sp>
            <p:nvSpPr>
              <p:cNvPr id="1920" name="Folded Corner 1919"/>
              <p:cNvSpPr/>
              <p:nvPr/>
            </p:nvSpPr>
            <p:spPr>
              <a:xfrm>
                <a:off x="1524000" y="8229600"/>
                <a:ext cx="544830" cy="762000"/>
              </a:xfrm>
              <a:prstGeom prst="foldedCorner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1921" name="Group 2337"/>
              <p:cNvGrpSpPr/>
              <p:nvPr/>
            </p:nvGrpSpPr>
            <p:grpSpPr>
              <a:xfrm>
                <a:off x="1614715" y="83203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942" name="Straight Connector 1941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3" name="Straight Connector 1942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4" name="Straight Connector 1943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5" name="Straight Connector 1944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22" name="Group 2342"/>
              <p:cNvGrpSpPr/>
              <p:nvPr/>
            </p:nvGrpSpPr>
            <p:grpSpPr>
              <a:xfrm>
                <a:off x="1614715" y="83965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938" name="Straight Connector 1937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9" name="Straight Connector 1938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0" name="Straight Connector 1939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1" name="Straight Connector 1940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23" name="Rectangle 1922"/>
              <p:cNvSpPr/>
              <p:nvPr/>
            </p:nvSpPr>
            <p:spPr>
              <a:xfrm>
                <a:off x="1809750" y="8416290"/>
                <a:ext cx="171450" cy="1181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1924" name="Group 2348"/>
              <p:cNvGrpSpPr/>
              <p:nvPr/>
            </p:nvGrpSpPr>
            <p:grpSpPr>
              <a:xfrm>
                <a:off x="1809750" y="8320315"/>
                <a:ext cx="171450" cy="61685"/>
                <a:chOff x="852714" y="8320315"/>
                <a:chExt cx="362857" cy="61685"/>
              </a:xfrm>
            </p:grpSpPr>
            <p:cxnSp>
              <p:nvCxnSpPr>
                <p:cNvPr id="1934" name="Straight Connector 1933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5" name="Straight Connector 1934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6" name="Straight Connector 1935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7" name="Straight Connector 1936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25" name="Group 2353"/>
              <p:cNvGrpSpPr/>
              <p:nvPr/>
            </p:nvGrpSpPr>
            <p:grpSpPr>
              <a:xfrm>
                <a:off x="1614715" y="8458200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930" name="Straight Connector 1929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1" name="Straight Connector 1930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2" name="Straight Connector 1931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3" name="Straight Connector 1932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26" name="Rectangle 1925"/>
              <p:cNvSpPr/>
              <p:nvPr/>
            </p:nvSpPr>
            <p:spPr>
              <a:xfrm>
                <a:off x="1600200" y="8610600"/>
                <a:ext cx="152400" cy="762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27" name="Rectangle 1926"/>
              <p:cNvSpPr/>
              <p:nvPr/>
            </p:nvSpPr>
            <p:spPr>
              <a:xfrm>
                <a:off x="1600200" y="8717280"/>
                <a:ext cx="152400" cy="762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28" name="Rectangle 1927"/>
              <p:cNvSpPr/>
              <p:nvPr/>
            </p:nvSpPr>
            <p:spPr>
              <a:xfrm>
                <a:off x="1838325" y="8644890"/>
                <a:ext cx="152400" cy="762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29" name="Flowchart: Magnetic Disk 1928"/>
              <p:cNvSpPr/>
              <p:nvPr/>
            </p:nvSpPr>
            <p:spPr>
              <a:xfrm>
                <a:off x="1765934" y="8755380"/>
                <a:ext cx="131445" cy="152400"/>
              </a:xfrm>
              <a:prstGeom prst="flowChartMagneticDisk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1946" name="Group 2364"/>
            <p:cNvGrpSpPr/>
            <p:nvPr/>
          </p:nvGrpSpPr>
          <p:grpSpPr>
            <a:xfrm>
              <a:off x="3832613" y="3065132"/>
              <a:ext cx="120139" cy="168026"/>
              <a:chOff x="1524000" y="8229600"/>
              <a:chExt cx="544830" cy="762000"/>
            </a:xfrm>
          </p:grpSpPr>
          <p:sp>
            <p:nvSpPr>
              <p:cNvPr id="1947" name="Folded Corner 1946"/>
              <p:cNvSpPr/>
              <p:nvPr/>
            </p:nvSpPr>
            <p:spPr>
              <a:xfrm>
                <a:off x="1524000" y="8229600"/>
                <a:ext cx="544830" cy="762000"/>
              </a:xfrm>
              <a:prstGeom prst="foldedCorner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1948" name="Group 2337"/>
              <p:cNvGrpSpPr/>
              <p:nvPr/>
            </p:nvGrpSpPr>
            <p:grpSpPr>
              <a:xfrm>
                <a:off x="1614715" y="83203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969" name="Straight Connector 1968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0" name="Straight Connector 1969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1" name="Straight Connector 1970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2" name="Straight Connector 1971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49" name="Group 2342"/>
              <p:cNvGrpSpPr/>
              <p:nvPr/>
            </p:nvGrpSpPr>
            <p:grpSpPr>
              <a:xfrm>
                <a:off x="1614715" y="83965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965" name="Straight Connector 1964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6" name="Straight Connector 1965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7" name="Straight Connector 1966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8" name="Straight Connector 1967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50" name="Rectangle 1949"/>
              <p:cNvSpPr/>
              <p:nvPr/>
            </p:nvSpPr>
            <p:spPr>
              <a:xfrm>
                <a:off x="1809750" y="8416290"/>
                <a:ext cx="171450" cy="1181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1951" name="Group 2348"/>
              <p:cNvGrpSpPr/>
              <p:nvPr/>
            </p:nvGrpSpPr>
            <p:grpSpPr>
              <a:xfrm>
                <a:off x="1809750" y="8320315"/>
                <a:ext cx="171450" cy="61685"/>
                <a:chOff x="852714" y="8320315"/>
                <a:chExt cx="362857" cy="61685"/>
              </a:xfrm>
            </p:grpSpPr>
            <p:cxnSp>
              <p:nvCxnSpPr>
                <p:cNvPr id="1961" name="Straight Connector 1960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2" name="Straight Connector 1961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3" name="Straight Connector 1962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4" name="Straight Connector 1963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52" name="Group 2353"/>
              <p:cNvGrpSpPr/>
              <p:nvPr/>
            </p:nvGrpSpPr>
            <p:grpSpPr>
              <a:xfrm>
                <a:off x="1614715" y="8458200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957" name="Straight Connector 1956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8" name="Straight Connector 1957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9" name="Straight Connector 1958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0" name="Straight Connector 1959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53" name="Rectangle 1952"/>
              <p:cNvSpPr/>
              <p:nvPr/>
            </p:nvSpPr>
            <p:spPr>
              <a:xfrm>
                <a:off x="1600200" y="8610600"/>
                <a:ext cx="152400" cy="762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54" name="Rectangle 1953"/>
              <p:cNvSpPr/>
              <p:nvPr/>
            </p:nvSpPr>
            <p:spPr>
              <a:xfrm>
                <a:off x="1600200" y="8717280"/>
                <a:ext cx="152400" cy="762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55" name="Rectangle 1954"/>
              <p:cNvSpPr/>
              <p:nvPr/>
            </p:nvSpPr>
            <p:spPr>
              <a:xfrm>
                <a:off x="1838325" y="8644890"/>
                <a:ext cx="152400" cy="762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56" name="Flowchart: Magnetic Disk 1955"/>
              <p:cNvSpPr/>
              <p:nvPr/>
            </p:nvSpPr>
            <p:spPr>
              <a:xfrm>
                <a:off x="1765934" y="8755380"/>
                <a:ext cx="131445" cy="152400"/>
              </a:xfrm>
              <a:prstGeom prst="flowChartMagneticDisk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1973" name="Group 2364"/>
            <p:cNvGrpSpPr/>
            <p:nvPr/>
          </p:nvGrpSpPr>
          <p:grpSpPr>
            <a:xfrm>
              <a:off x="4000639" y="3098737"/>
              <a:ext cx="120139" cy="168026"/>
              <a:chOff x="1524000" y="8229600"/>
              <a:chExt cx="544830" cy="762000"/>
            </a:xfrm>
          </p:grpSpPr>
          <p:sp>
            <p:nvSpPr>
              <p:cNvPr id="1974" name="Folded Corner 1973"/>
              <p:cNvSpPr/>
              <p:nvPr/>
            </p:nvSpPr>
            <p:spPr>
              <a:xfrm>
                <a:off x="1524000" y="8229600"/>
                <a:ext cx="544830" cy="762000"/>
              </a:xfrm>
              <a:prstGeom prst="foldedCorner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1975" name="Group 2337"/>
              <p:cNvGrpSpPr/>
              <p:nvPr/>
            </p:nvGrpSpPr>
            <p:grpSpPr>
              <a:xfrm>
                <a:off x="1614715" y="83203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996" name="Straight Connector 1995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7" name="Straight Connector 1996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8" name="Straight Connector 1997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9" name="Straight Connector 1998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76" name="Group 2342"/>
              <p:cNvGrpSpPr/>
              <p:nvPr/>
            </p:nvGrpSpPr>
            <p:grpSpPr>
              <a:xfrm>
                <a:off x="1614715" y="83965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992" name="Straight Connector 1991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3" name="Straight Connector 1992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4" name="Straight Connector 1993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5" name="Straight Connector 1994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77" name="Rectangle 1976"/>
              <p:cNvSpPr/>
              <p:nvPr/>
            </p:nvSpPr>
            <p:spPr>
              <a:xfrm>
                <a:off x="1809750" y="8416290"/>
                <a:ext cx="171450" cy="1181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1978" name="Group 2348"/>
              <p:cNvGrpSpPr/>
              <p:nvPr/>
            </p:nvGrpSpPr>
            <p:grpSpPr>
              <a:xfrm>
                <a:off x="1809750" y="8320315"/>
                <a:ext cx="171450" cy="61685"/>
                <a:chOff x="852714" y="8320315"/>
                <a:chExt cx="362857" cy="61685"/>
              </a:xfrm>
            </p:grpSpPr>
            <p:cxnSp>
              <p:nvCxnSpPr>
                <p:cNvPr id="1988" name="Straight Connector 1987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9" name="Straight Connector 1988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0" name="Straight Connector 1989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1" name="Straight Connector 1990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79" name="Group 2353"/>
              <p:cNvGrpSpPr/>
              <p:nvPr/>
            </p:nvGrpSpPr>
            <p:grpSpPr>
              <a:xfrm>
                <a:off x="1614715" y="8458200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984" name="Straight Connector 1983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5" name="Straight Connector 1984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6" name="Straight Connector 1985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7" name="Straight Connector 1986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80" name="Rectangle 1979"/>
              <p:cNvSpPr/>
              <p:nvPr/>
            </p:nvSpPr>
            <p:spPr>
              <a:xfrm>
                <a:off x="1600200" y="8610600"/>
                <a:ext cx="152400" cy="762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81" name="Rectangle 1980"/>
              <p:cNvSpPr/>
              <p:nvPr/>
            </p:nvSpPr>
            <p:spPr>
              <a:xfrm>
                <a:off x="1600200" y="8717280"/>
                <a:ext cx="152400" cy="762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82" name="Rectangle 1981"/>
              <p:cNvSpPr/>
              <p:nvPr/>
            </p:nvSpPr>
            <p:spPr>
              <a:xfrm>
                <a:off x="1838325" y="8644890"/>
                <a:ext cx="152400" cy="762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83" name="Flowchart: Magnetic Disk 1982"/>
              <p:cNvSpPr/>
              <p:nvPr/>
            </p:nvSpPr>
            <p:spPr>
              <a:xfrm>
                <a:off x="1765934" y="8755380"/>
                <a:ext cx="131445" cy="152400"/>
              </a:xfrm>
              <a:prstGeom prst="flowChartMagneticDisk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2000" name="Group 2364"/>
            <p:cNvGrpSpPr/>
            <p:nvPr/>
          </p:nvGrpSpPr>
          <p:grpSpPr>
            <a:xfrm>
              <a:off x="4084652" y="3065132"/>
              <a:ext cx="120139" cy="168026"/>
              <a:chOff x="1524000" y="8229600"/>
              <a:chExt cx="544830" cy="762000"/>
            </a:xfrm>
          </p:grpSpPr>
          <p:sp>
            <p:nvSpPr>
              <p:cNvPr id="2001" name="Folded Corner 2000"/>
              <p:cNvSpPr/>
              <p:nvPr/>
            </p:nvSpPr>
            <p:spPr>
              <a:xfrm>
                <a:off x="1524000" y="8229600"/>
                <a:ext cx="544830" cy="762000"/>
              </a:xfrm>
              <a:prstGeom prst="foldedCorner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2002" name="Group 2337"/>
              <p:cNvGrpSpPr/>
              <p:nvPr/>
            </p:nvGrpSpPr>
            <p:grpSpPr>
              <a:xfrm>
                <a:off x="1614715" y="83203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2023" name="Straight Connector 2022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4" name="Straight Connector 2023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5" name="Straight Connector 2024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6" name="Straight Connector 2025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03" name="Group 2342"/>
              <p:cNvGrpSpPr/>
              <p:nvPr/>
            </p:nvGrpSpPr>
            <p:grpSpPr>
              <a:xfrm>
                <a:off x="1614715" y="83965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2019" name="Straight Connector 2018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0" name="Straight Connector 2019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1" name="Straight Connector 2020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2" name="Straight Connector 2021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04" name="Rectangle 2003"/>
              <p:cNvSpPr/>
              <p:nvPr/>
            </p:nvSpPr>
            <p:spPr>
              <a:xfrm>
                <a:off x="1809750" y="8416290"/>
                <a:ext cx="171450" cy="1181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2005" name="Group 2348"/>
              <p:cNvGrpSpPr/>
              <p:nvPr/>
            </p:nvGrpSpPr>
            <p:grpSpPr>
              <a:xfrm>
                <a:off x="1809750" y="8320315"/>
                <a:ext cx="171450" cy="61685"/>
                <a:chOff x="852714" y="8320315"/>
                <a:chExt cx="362857" cy="61685"/>
              </a:xfrm>
            </p:grpSpPr>
            <p:cxnSp>
              <p:nvCxnSpPr>
                <p:cNvPr id="2015" name="Straight Connector 2014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6" name="Straight Connector 2015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7" name="Straight Connector 2016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8" name="Straight Connector 2017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06" name="Group 2353"/>
              <p:cNvGrpSpPr/>
              <p:nvPr/>
            </p:nvGrpSpPr>
            <p:grpSpPr>
              <a:xfrm>
                <a:off x="1614715" y="8458200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2011" name="Straight Connector 2010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2" name="Straight Connector 2011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3" name="Straight Connector 2012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4" name="Straight Connector 2013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07" name="Rectangle 2006"/>
              <p:cNvSpPr/>
              <p:nvPr/>
            </p:nvSpPr>
            <p:spPr>
              <a:xfrm>
                <a:off x="1600200" y="8610600"/>
                <a:ext cx="152400" cy="762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08" name="Rectangle 2007"/>
              <p:cNvSpPr/>
              <p:nvPr/>
            </p:nvSpPr>
            <p:spPr>
              <a:xfrm>
                <a:off x="1600200" y="8717280"/>
                <a:ext cx="152400" cy="762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09" name="Rectangle 2008"/>
              <p:cNvSpPr/>
              <p:nvPr/>
            </p:nvSpPr>
            <p:spPr>
              <a:xfrm>
                <a:off x="1838325" y="8644890"/>
                <a:ext cx="152400" cy="762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10" name="Flowchart: Magnetic Disk 2009"/>
              <p:cNvSpPr/>
              <p:nvPr/>
            </p:nvSpPr>
            <p:spPr>
              <a:xfrm>
                <a:off x="1765934" y="8755380"/>
                <a:ext cx="131445" cy="152400"/>
              </a:xfrm>
              <a:prstGeom prst="flowChartMagneticDisk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2027" name="Group 2364"/>
            <p:cNvGrpSpPr/>
            <p:nvPr/>
          </p:nvGrpSpPr>
          <p:grpSpPr>
            <a:xfrm>
              <a:off x="4252678" y="3098737"/>
              <a:ext cx="120139" cy="168026"/>
              <a:chOff x="1524000" y="8229600"/>
              <a:chExt cx="544830" cy="762000"/>
            </a:xfrm>
          </p:grpSpPr>
          <p:sp>
            <p:nvSpPr>
              <p:cNvPr id="2028" name="Folded Corner 2027"/>
              <p:cNvSpPr/>
              <p:nvPr/>
            </p:nvSpPr>
            <p:spPr>
              <a:xfrm>
                <a:off x="1524000" y="8229600"/>
                <a:ext cx="544830" cy="762000"/>
              </a:xfrm>
              <a:prstGeom prst="foldedCorner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2029" name="Group 2337"/>
              <p:cNvGrpSpPr/>
              <p:nvPr/>
            </p:nvGrpSpPr>
            <p:grpSpPr>
              <a:xfrm>
                <a:off x="1614715" y="83203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2050" name="Straight Connector 2049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1" name="Straight Connector 2050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2" name="Straight Connector 2051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3" name="Straight Connector 2052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30" name="Group 2342"/>
              <p:cNvGrpSpPr/>
              <p:nvPr/>
            </p:nvGrpSpPr>
            <p:grpSpPr>
              <a:xfrm>
                <a:off x="1614715" y="83965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2046" name="Straight Connector 2045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7" name="Straight Connector 2046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8" name="Straight Connector 2047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9" name="Straight Connector 2048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31" name="Rectangle 2030"/>
              <p:cNvSpPr/>
              <p:nvPr/>
            </p:nvSpPr>
            <p:spPr>
              <a:xfrm>
                <a:off x="1809750" y="8416290"/>
                <a:ext cx="171450" cy="1181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2032" name="Group 2348"/>
              <p:cNvGrpSpPr/>
              <p:nvPr/>
            </p:nvGrpSpPr>
            <p:grpSpPr>
              <a:xfrm>
                <a:off x="1809750" y="8320315"/>
                <a:ext cx="171450" cy="61685"/>
                <a:chOff x="852714" y="8320315"/>
                <a:chExt cx="362857" cy="61685"/>
              </a:xfrm>
            </p:grpSpPr>
            <p:cxnSp>
              <p:nvCxnSpPr>
                <p:cNvPr id="2042" name="Straight Connector 2041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3" name="Straight Connector 2042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4" name="Straight Connector 2043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5" name="Straight Connector 2044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33" name="Group 2353"/>
              <p:cNvGrpSpPr/>
              <p:nvPr/>
            </p:nvGrpSpPr>
            <p:grpSpPr>
              <a:xfrm>
                <a:off x="1614715" y="8458200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2038" name="Straight Connector 2037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9" name="Straight Connector 2038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0" name="Straight Connector 2039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1" name="Straight Connector 2040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34" name="Rectangle 2033"/>
              <p:cNvSpPr/>
              <p:nvPr/>
            </p:nvSpPr>
            <p:spPr>
              <a:xfrm>
                <a:off x="1600200" y="8610600"/>
                <a:ext cx="152400" cy="762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35" name="Rectangle 2034"/>
              <p:cNvSpPr/>
              <p:nvPr/>
            </p:nvSpPr>
            <p:spPr>
              <a:xfrm>
                <a:off x="1600200" y="8717280"/>
                <a:ext cx="152400" cy="762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36" name="Rectangle 2035"/>
              <p:cNvSpPr/>
              <p:nvPr/>
            </p:nvSpPr>
            <p:spPr>
              <a:xfrm>
                <a:off x="1838325" y="8644890"/>
                <a:ext cx="152400" cy="762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37" name="Flowchart: Magnetic Disk 2036"/>
              <p:cNvSpPr/>
              <p:nvPr/>
            </p:nvSpPr>
            <p:spPr>
              <a:xfrm>
                <a:off x="1765934" y="8755380"/>
                <a:ext cx="131445" cy="152400"/>
              </a:xfrm>
              <a:prstGeom prst="flowChartMagneticDisk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2054" name="Group 2364"/>
            <p:cNvGrpSpPr/>
            <p:nvPr/>
          </p:nvGrpSpPr>
          <p:grpSpPr>
            <a:xfrm>
              <a:off x="4336691" y="3065132"/>
              <a:ext cx="120139" cy="168026"/>
              <a:chOff x="1524000" y="8229600"/>
              <a:chExt cx="544830" cy="762000"/>
            </a:xfrm>
          </p:grpSpPr>
          <p:sp>
            <p:nvSpPr>
              <p:cNvPr id="2055" name="Folded Corner 2054"/>
              <p:cNvSpPr/>
              <p:nvPr/>
            </p:nvSpPr>
            <p:spPr>
              <a:xfrm>
                <a:off x="1524000" y="8229600"/>
                <a:ext cx="544830" cy="762000"/>
              </a:xfrm>
              <a:prstGeom prst="foldedCorner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2056" name="Group 2337"/>
              <p:cNvGrpSpPr/>
              <p:nvPr/>
            </p:nvGrpSpPr>
            <p:grpSpPr>
              <a:xfrm>
                <a:off x="1614715" y="83203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2077" name="Straight Connector 2076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8" name="Straight Connector 2077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9" name="Straight Connector 2078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0" name="Straight Connector 2079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" name="Group 2342"/>
              <p:cNvGrpSpPr/>
              <p:nvPr/>
            </p:nvGrpSpPr>
            <p:grpSpPr>
              <a:xfrm>
                <a:off x="1614715" y="83965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2073" name="Straight Connector 2072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4" name="Straight Connector 2073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5" name="Straight Connector 2074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6" name="Straight Connector 2075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58" name="Rectangle 2057"/>
              <p:cNvSpPr/>
              <p:nvPr/>
            </p:nvSpPr>
            <p:spPr>
              <a:xfrm>
                <a:off x="1809750" y="8416290"/>
                <a:ext cx="171450" cy="1181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2059" name="Group 2348"/>
              <p:cNvGrpSpPr/>
              <p:nvPr/>
            </p:nvGrpSpPr>
            <p:grpSpPr>
              <a:xfrm>
                <a:off x="1809750" y="8320315"/>
                <a:ext cx="171450" cy="61685"/>
                <a:chOff x="852714" y="8320315"/>
                <a:chExt cx="362857" cy="61685"/>
              </a:xfrm>
            </p:grpSpPr>
            <p:cxnSp>
              <p:nvCxnSpPr>
                <p:cNvPr id="2069" name="Straight Connector 2068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0" name="Straight Connector 2069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1" name="Straight Connector 2070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2" name="Straight Connector 2071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60" name="Group 2353"/>
              <p:cNvGrpSpPr/>
              <p:nvPr/>
            </p:nvGrpSpPr>
            <p:grpSpPr>
              <a:xfrm>
                <a:off x="1614715" y="8458200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2065" name="Straight Connector 2064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6" name="Straight Connector 2065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7" name="Straight Connector 2066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8" name="Straight Connector 2067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61" name="Rectangle 2060"/>
              <p:cNvSpPr/>
              <p:nvPr/>
            </p:nvSpPr>
            <p:spPr>
              <a:xfrm>
                <a:off x="1600200" y="8610600"/>
                <a:ext cx="152400" cy="762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62" name="Rectangle 2061"/>
              <p:cNvSpPr/>
              <p:nvPr/>
            </p:nvSpPr>
            <p:spPr>
              <a:xfrm>
                <a:off x="1600200" y="8717280"/>
                <a:ext cx="152400" cy="762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63" name="Rectangle 2062"/>
              <p:cNvSpPr/>
              <p:nvPr/>
            </p:nvSpPr>
            <p:spPr>
              <a:xfrm>
                <a:off x="1838325" y="8644890"/>
                <a:ext cx="152400" cy="762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64" name="Flowchart: Magnetic Disk 2063"/>
              <p:cNvSpPr/>
              <p:nvPr/>
            </p:nvSpPr>
            <p:spPr>
              <a:xfrm>
                <a:off x="1765934" y="8755380"/>
                <a:ext cx="131445" cy="152400"/>
              </a:xfrm>
              <a:prstGeom prst="flowChartMagneticDisk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2081" name="Group 2363"/>
            <p:cNvGrpSpPr/>
            <p:nvPr/>
          </p:nvGrpSpPr>
          <p:grpSpPr>
            <a:xfrm>
              <a:off x="4504717" y="3098737"/>
              <a:ext cx="120139" cy="168026"/>
              <a:chOff x="762000" y="8229600"/>
              <a:chExt cx="544830" cy="762000"/>
            </a:xfrm>
          </p:grpSpPr>
          <p:sp>
            <p:nvSpPr>
              <p:cNvPr id="2082" name="Folded Corner 2081"/>
              <p:cNvSpPr/>
              <p:nvPr/>
            </p:nvSpPr>
            <p:spPr>
              <a:xfrm>
                <a:off x="762000" y="8229600"/>
                <a:ext cx="544830" cy="762000"/>
              </a:xfrm>
              <a:prstGeom prst="foldedCorner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83" name="Rectangle 2082"/>
              <p:cNvSpPr/>
              <p:nvPr/>
            </p:nvSpPr>
            <p:spPr>
              <a:xfrm>
                <a:off x="838200" y="8416290"/>
                <a:ext cx="381000" cy="4991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2084" name="Group 2320"/>
              <p:cNvGrpSpPr/>
              <p:nvPr/>
            </p:nvGrpSpPr>
            <p:grpSpPr>
              <a:xfrm>
                <a:off x="838200" y="8320315"/>
                <a:ext cx="381000" cy="61685"/>
                <a:chOff x="852714" y="8320315"/>
                <a:chExt cx="362857" cy="61685"/>
              </a:xfrm>
            </p:grpSpPr>
            <p:cxnSp>
              <p:nvCxnSpPr>
                <p:cNvPr id="2085" name="Straight Connector 2084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6" name="Straight Connector 2085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7" name="Straight Connector 2086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8" name="Straight Connector 2087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89" name="Group 2363"/>
            <p:cNvGrpSpPr/>
            <p:nvPr/>
          </p:nvGrpSpPr>
          <p:grpSpPr>
            <a:xfrm>
              <a:off x="4588730" y="3065132"/>
              <a:ext cx="120139" cy="168026"/>
              <a:chOff x="762000" y="8229600"/>
              <a:chExt cx="544830" cy="762000"/>
            </a:xfrm>
          </p:grpSpPr>
          <p:sp>
            <p:nvSpPr>
              <p:cNvPr id="2090" name="Folded Corner 2089"/>
              <p:cNvSpPr/>
              <p:nvPr/>
            </p:nvSpPr>
            <p:spPr>
              <a:xfrm>
                <a:off x="762000" y="8229600"/>
                <a:ext cx="544830" cy="762000"/>
              </a:xfrm>
              <a:prstGeom prst="foldedCorner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91" name="Rectangle 2090"/>
              <p:cNvSpPr/>
              <p:nvPr/>
            </p:nvSpPr>
            <p:spPr>
              <a:xfrm>
                <a:off x="838200" y="8416290"/>
                <a:ext cx="381000" cy="4991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2092" name="Group 2320"/>
              <p:cNvGrpSpPr/>
              <p:nvPr/>
            </p:nvGrpSpPr>
            <p:grpSpPr>
              <a:xfrm>
                <a:off x="838200" y="8320315"/>
                <a:ext cx="381000" cy="61685"/>
                <a:chOff x="852714" y="8320315"/>
                <a:chExt cx="362857" cy="61685"/>
              </a:xfrm>
            </p:grpSpPr>
            <p:cxnSp>
              <p:nvCxnSpPr>
                <p:cNvPr id="2093" name="Straight Connector 2092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4" name="Straight Connector 2093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5" name="Straight Connector 2094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6" name="Straight Connector 2095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97" name="Group 2363"/>
            <p:cNvGrpSpPr/>
            <p:nvPr/>
          </p:nvGrpSpPr>
          <p:grpSpPr>
            <a:xfrm>
              <a:off x="4756756" y="3098737"/>
              <a:ext cx="120139" cy="168026"/>
              <a:chOff x="762000" y="8229600"/>
              <a:chExt cx="544830" cy="762000"/>
            </a:xfrm>
          </p:grpSpPr>
          <p:sp>
            <p:nvSpPr>
              <p:cNvPr id="2098" name="Folded Corner 2097"/>
              <p:cNvSpPr/>
              <p:nvPr/>
            </p:nvSpPr>
            <p:spPr>
              <a:xfrm>
                <a:off x="762000" y="8229600"/>
                <a:ext cx="544830" cy="762000"/>
              </a:xfrm>
              <a:prstGeom prst="foldedCorner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99" name="Rectangle 2098"/>
              <p:cNvSpPr/>
              <p:nvPr/>
            </p:nvSpPr>
            <p:spPr>
              <a:xfrm>
                <a:off x="838200" y="8416290"/>
                <a:ext cx="381000" cy="4991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2100" name="Group 2320"/>
              <p:cNvGrpSpPr/>
              <p:nvPr/>
            </p:nvGrpSpPr>
            <p:grpSpPr>
              <a:xfrm>
                <a:off x="838200" y="8320315"/>
                <a:ext cx="381000" cy="61685"/>
                <a:chOff x="852714" y="8320315"/>
                <a:chExt cx="362857" cy="61685"/>
              </a:xfrm>
            </p:grpSpPr>
            <p:cxnSp>
              <p:nvCxnSpPr>
                <p:cNvPr id="2101" name="Straight Connector 2100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2" name="Straight Connector 2101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3" name="Straight Connector 2102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4" name="Straight Connector 2103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05" name="Group 2363"/>
            <p:cNvGrpSpPr/>
            <p:nvPr/>
          </p:nvGrpSpPr>
          <p:grpSpPr>
            <a:xfrm>
              <a:off x="4840769" y="3065132"/>
              <a:ext cx="120139" cy="168026"/>
              <a:chOff x="762000" y="8229600"/>
              <a:chExt cx="544830" cy="762000"/>
            </a:xfrm>
          </p:grpSpPr>
          <p:sp>
            <p:nvSpPr>
              <p:cNvPr id="2106" name="Folded Corner 2105"/>
              <p:cNvSpPr/>
              <p:nvPr/>
            </p:nvSpPr>
            <p:spPr>
              <a:xfrm>
                <a:off x="762000" y="8229600"/>
                <a:ext cx="544830" cy="762000"/>
              </a:xfrm>
              <a:prstGeom prst="foldedCorner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07" name="Rectangle 2106"/>
              <p:cNvSpPr/>
              <p:nvPr/>
            </p:nvSpPr>
            <p:spPr>
              <a:xfrm>
                <a:off x="838200" y="8416290"/>
                <a:ext cx="381000" cy="4991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2108" name="Group 2320"/>
              <p:cNvGrpSpPr/>
              <p:nvPr/>
            </p:nvGrpSpPr>
            <p:grpSpPr>
              <a:xfrm>
                <a:off x="838200" y="8320315"/>
                <a:ext cx="381000" cy="61685"/>
                <a:chOff x="852714" y="8320315"/>
                <a:chExt cx="362857" cy="61685"/>
              </a:xfrm>
            </p:grpSpPr>
            <p:cxnSp>
              <p:nvCxnSpPr>
                <p:cNvPr id="2109" name="Straight Connector 2108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0" name="Straight Connector 2109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1" name="Straight Connector 2110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2" name="Straight Connector 2111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9807" y="3434789"/>
              <a:ext cx="567088" cy="567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2" y="312738"/>
            <a:ext cx="7177087" cy="914400"/>
          </a:xfrm>
        </p:spPr>
        <p:txBody>
          <a:bodyPr/>
          <a:lstStyle/>
          <a:p>
            <a:r>
              <a:rPr lang="en-US" dirty="0" smtClean="0"/>
              <a:t>Intellectual Property Portfolio</a:t>
            </a:r>
            <a:endParaRPr lang="en-US" dirty="0"/>
          </a:p>
        </p:txBody>
      </p:sp>
      <p:sp>
        <p:nvSpPr>
          <p:cNvPr id="668" name="Rectangle 19"/>
          <p:cNvSpPr>
            <a:spLocks noChangeArrowheads="1"/>
          </p:cNvSpPr>
          <p:nvPr/>
        </p:nvSpPr>
        <p:spPr bwMode="auto">
          <a:xfrm rot="16200000">
            <a:off x="4740125" y="1158627"/>
            <a:ext cx="1260192" cy="1596247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tint val="15686"/>
                  <a:invGamma/>
                </a:srgbClr>
              </a:gs>
            </a:gsLst>
            <a:lin ang="5400000" scaled="1"/>
          </a:gradFill>
          <a:ln w="19050">
            <a:noFill/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 algn="ctr"/>
            <a:endParaRPr lang="en-US" sz="1400">
              <a:latin typeface="Arial Narrow" pitchFamily="34" charset="0"/>
            </a:endParaRPr>
          </a:p>
        </p:txBody>
      </p:sp>
      <p:sp>
        <p:nvSpPr>
          <p:cNvPr id="2113" name="TextBox 2112"/>
          <p:cNvSpPr txBox="1"/>
          <p:nvPr/>
        </p:nvSpPr>
        <p:spPr>
          <a:xfrm>
            <a:off x="4572094" y="1326653"/>
            <a:ext cx="1788759" cy="1029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5888" indent="-115888">
              <a:spcBef>
                <a:spcPts val="600"/>
              </a:spcBef>
              <a:buFont typeface="Arial" pitchFamily="34" charset="0"/>
              <a:buChar char="•"/>
            </a:pPr>
            <a:r>
              <a:rPr lang="en-U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Licensed Technologies: 1</a:t>
            </a:r>
          </a:p>
          <a:p>
            <a:pPr marL="115888" indent="-115888">
              <a:spcBef>
                <a:spcPts val="600"/>
              </a:spcBef>
              <a:buFont typeface="Arial" pitchFamily="34" charset="0"/>
              <a:buChar char="•"/>
            </a:pPr>
            <a:r>
              <a:rPr lang="en-U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Issued Patents: 1</a:t>
            </a:r>
          </a:p>
          <a:p>
            <a:pPr marL="115888" indent="-115888">
              <a:spcBef>
                <a:spcPts val="600"/>
              </a:spcBef>
              <a:buFont typeface="Arial" pitchFamily="34" charset="0"/>
              <a:buChar char="•"/>
            </a:pPr>
            <a:r>
              <a:rPr lang="en-U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U.S. Applications: 4 </a:t>
            </a:r>
          </a:p>
          <a:p>
            <a:pPr marL="115888" indent="-115888">
              <a:spcBef>
                <a:spcPts val="600"/>
              </a:spcBef>
              <a:buFont typeface="Arial" pitchFamily="34" charset="0"/>
              <a:buChar char="•"/>
            </a:pPr>
            <a:r>
              <a:rPr lang="en-U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Related Catalyst Grants: 5</a:t>
            </a:r>
          </a:p>
        </p:txBody>
      </p:sp>
      <p:grpSp>
        <p:nvGrpSpPr>
          <p:cNvPr id="2480" name="Group 2479"/>
          <p:cNvGrpSpPr/>
          <p:nvPr/>
        </p:nvGrpSpPr>
        <p:grpSpPr>
          <a:xfrm>
            <a:off x="2012736" y="4014181"/>
            <a:ext cx="3612556" cy="1681146"/>
            <a:chOff x="1752600" y="3809196"/>
            <a:chExt cx="3276599" cy="1524804"/>
          </a:xfrm>
        </p:grpSpPr>
        <p:grpSp>
          <p:nvGrpSpPr>
            <p:cNvPr id="880" name="Group 879"/>
            <p:cNvGrpSpPr/>
            <p:nvPr/>
          </p:nvGrpSpPr>
          <p:grpSpPr>
            <a:xfrm>
              <a:off x="1752600" y="3809196"/>
              <a:ext cx="3276599" cy="1524804"/>
              <a:chOff x="2590800" y="7086600"/>
              <a:chExt cx="3276599" cy="1524804"/>
            </a:xfrm>
          </p:grpSpPr>
          <p:sp>
            <p:nvSpPr>
              <p:cNvPr id="140" name="Rectangle 19"/>
              <p:cNvSpPr>
                <a:spLocks noChangeArrowheads="1"/>
              </p:cNvSpPr>
              <p:nvPr/>
            </p:nvSpPr>
            <p:spPr bwMode="auto">
              <a:xfrm rot="16200000">
                <a:off x="2667002" y="7239797"/>
                <a:ext cx="1295398" cy="1447801"/>
              </a:xfrm>
              <a:prstGeom prst="rect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tint val="15686"/>
                      <a:invGamma/>
                    </a:srgbClr>
                  </a:gs>
                </a:gsLst>
                <a:lin ang="5400000" scaled="1"/>
              </a:gradFill>
              <a:ln w="19050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400">
                  <a:latin typeface="Arial Narrow" pitchFamily="34" charset="0"/>
                </a:endParaRPr>
              </a:p>
            </p:txBody>
          </p:sp>
          <p:grpSp>
            <p:nvGrpSpPr>
              <p:cNvPr id="2" name="Group 72"/>
              <p:cNvGrpSpPr/>
              <p:nvPr/>
            </p:nvGrpSpPr>
            <p:grpSpPr>
              <a:xfrm>
                <a:off x="2590800" y="7086600"/>
                <a:ext cx="3276599" cy="1524804"/>
                <a:chOff x="609601" y="789940"/>
                <a:chExt cx="3276599" cy="1524804"/>
              </a:xfrm>
            </p:grpSpPr>
            <p:grpSp>
              <p:nvGrpSpPr>
                <p:cNvPr id="3" name="Group 71"/>
                <p:cNvGrpSpPr/>
                <p:nvPr/>
              </p:nvGrpSpPr>
              <p:grpSpPr>
                <a:xfrm>
                  <a:off x="609601" y="815342"/>
                  <a:ext cx="3276599" cy="1499402"/>
                  <a:chOff x="609601" y="762000"/>
                  <a:chExt cx="3809999" cy="1743485"/>
                </a:xfrm>
              </p:grpSpPr>
              <p:sp>
                <p:nvSpPr>
                  <p:cNvPr id="192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610483" y="972856"/>
                    <a:ext cx="3809117" cy="17014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tint val="15686"/>
                          <a:invGamma/>
                          <a:alpha val="0"/>
                        </a:srgbClr>
                      </a:gs>
                    </a:gsLst>
                    <a:lin ang="5400000" scaled="1"/>
                  </a:gradFill>
                  <a:ln w="19050">
                    <a:noFill/>
                    <a:miter lim="800000"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US" sz="1400">
                      <a:latin typeface="Arial Narrow" pitchFamily="34" charset="0"/>
                    </a:endParaRPr>
                  </a:p>
                </p:txBody>
              </p:sp>
              <p:sp>
                <p:nvSpPr>
                  <p:cNvPr id="193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652816" y="931333"/>
                    <a:ext cx="3761070" cy="45932"/>
                  </a:xfrm>
                  <a:prstGeom prst="rect">
                    <a:avLst/>
                  </a:prstGeom>
                  <a:solidFill>
                    <a:srgbClr val="FFFF99"/>
                  </a:solidFill>
                  <a:ln w="19050">
                    <a:noFill/>
                    <a:miter lim="800000"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 Narrow" pitchFamily="34" charset="0"/>
                    </a:endParaRPr>
                  </a:p>
                </p:txBody>
              </p:sp>
              <p:sp>
                <p:nvSpPr>
                  <p:cNvPr id="194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779815" y="762000"/>
                    <a:ext cx="1651000" cy="169333"/>
                  </a:xfrm>
                  <a:prstGeom prst="rect">
                    <a:avLst/>
                  </a:prstGeom>
                  <a:solidFill>
                    <a:srgbClr val="FFFF99"/>
                  </a:solidFill>
                  <a:ln w="25400">
                    <a:noFill/>
                    <a:miter lim="800000"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 Narrow" pitchFamily="34" charset="0"/>
                    </a:endParaRPr>
                  </a:p>
                </p:txBody>
              </p:sp>
              <p:sp>
                <p:nvSpPr>
                  <p:cNvPr id="195" name="Freeform 5"/>
                  <p:cNvSpPr>
                    <a:spLocks/>
                  </p:cNvSpPr>
                  <p:nvPr/>
                </p:nvSpPr>
                <p:spPr bwMode="auto">
                  <a:xfrm>
                    <a:off x="695149" y="762000"/>
                    <a:ext cx="84667" cy="169333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96" y="192"/>
                      </a:cxn>
                      <a:cxn ang="0">
                        <a:pos x="0" y="192"/>
                      </a:cxn>
                      <a:cxn ang="0">
                        <a:pos x="29" y="185"/>
                      </a:cxn>
                      <a:cxn ang="0">
                        <a:pos x="47" y="165"/>
                      </a:cxn>
                      <a:cxn ang="0">
                        <a:pos x="50" y="147"/>
                      </a:cxn>
                      <a:cxn ang="0">
                        <a:pos x="45" y="48"/>
                      </a:cxn>
                      <a:cxn ang="0">
                        <a:pos x="57" y="20"/>
                      </a:cxn>
                      <a:cxn ang="0">
                        <a:pos x="74" y="5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96" h="192">
                        <a:moveTo>
                          <a:pt x="96" y="0"/>
                        </a:moveTo>
                        <a:lnTo>
                          <a:pt x="96" y="192"/>
                        </a:lnTo>
                        <a:lnTo>
                          <a:pt x="0" y="192"/>
                        </a:lnTo>
                        <a:lnTo>
                          <a:pt x="29" y="185"/>
                        </a:lnTo>
                        <a:lnTo>
                          <a:pt x="47" y="165"/>
                        </a:lnTo>
                        <a:lnTo>
                          <a:pt x="50" y="147"/>
                        </a:lnTo>
                        <a:lnTo>
                          <a:pt x="45" y="48"/>
                        </a:lnTo>
                        <a:lnTo>
                          <a:pt x="57" y="20"/>
                        </a:lnTo>
                        <a:lnTo>
                          <a:pt x="74" y="5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19050" cap="flat" cmpd="sng">
                    <a:noFill/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en-US" sz="1400">
                      <a:latin typeface="Arial Narrow" pitchFamily="34" charset="0"/>
                    </a:endParaRPr>
                  </a:p>
                </p:txBody>
              </p:sp>
              <p:sp>
                <p:nvSpPr>
                  <p:cNvPr id="196" name="Freeform 11"/>
                  <p:cNvSpPr>
                    <a:spLocks/>
                  </p:cNvSpPr>
                  <p:nvPr/>
                </p:nvSpPr>
                <p:spPr bwMode="auto">
                  <a:xfrm flipH="1">
                    <a:off x="2430816" y="762000"/>
                    <a:ext cx="84667" cy="169333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96" y="192"/>
                      </a:cxn>
                      <a:cxn ang="0">
                        <a:pos x="0" y="192"/>
                      </a:cxn>
                      <a:cxn ang="0">
                        <a:pos x="29" y="185"/>
                      </a:cxn>
                      <a:cxn ang="0">
                        <a:pos x="47" y="165"/>
                      </a:cxn>
                      <a:cxn ang="0">
                        <a:pos x="50" y="147"/>
                      </a:cxn>
                      <a:cxn ang="0">
                        <a:pos x="45" y="48"/>
                      </a:cxn>
                      <a:cxn ang="0">
                        <a:pos x="57" y="20"/>
                      </a:cxn>
                      <a:cxn ang="0">
                        <a:pos x="74" y="5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96" h="192">
                        <a:moveTo>
                          <a:pt x="96" y="0"/>
                        </a:moveTo>
                        <a:lnTo>
                          <a:pt x="96" y="192"/>
                        </a:lnTo>
                        <a:lnTo>
                          <a:pt x="0" y="192"/>
                        </a:lnTo>
                        <a:lnTo>
                          <a:pt x="29" y="185"/>
                        </a:lnTo>
                        <a:lnTo>
                          <a:pt x="47" y="165"/>
                        </a:lnTo>
                        <a:lnTo>
                          <a:pt x="50" y="147"/>
                        </a:lnTo>
                        <a:lnTo>
                          <a:pt x="45" y="48"/>
                        </a:lnTo>
                        <a:lnTo>
                          <a:pt x="57" y="20"/>
                        </a:lnTo>
                        <a:lnTo>
                          <a:pt x="74" y="5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19050" cap="flat" cmpd="sng">
                    <a:noFill/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en-US" sz="1400">
                      <a:latin typeface="Arial Narrow" pitchFamily="34" charset="0"/>
                    </a:endParaRPr>
                  </a:p>
                </p:txBody>
              </p:sp>
              <p:grpSp>
                <p:nvGrpSpPr>
                  <p:cNvPr id="4" name="Group 70"/>
                  <p:cNvGrpSpPr/>
                  <p:nvPr/>
                </p:nvGrpSpPr>
                <p:grpSpPr>
                  <a:xfrm>
                    <a:off x="609601" y="762000"/>
                    <a:ext cx="3809999" cy="1743485"/>
                    <a:chOff x="609601" y="762000"/>
                    <a:chExt cx="3809999" cy="1743485"/>
                  </a:xfrm>
                </p:grpSpPr>
                <p:sp>
                  <p:nvSpPr>
                    <p:cNvPr id="198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09601" y="972785"/>
                      <a:ext cx="0" cy="15327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199" name="Arc 6"/>
                    <p:cNvSpPr>
                      <a:spLocks/>
                    </p:cNvSpPr>
                    <p:nvPr/>
                  </p:nvSpPr>
                  <p:spPr bwMode="auto">
                    <a:xfrm flipH="1">
                      <a:off x="737482" y="762000"/>
                      <a:ext cx="42333" cy="42333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200" name="Arc 7"/>
                    <p:cNvSpPr>
                      <a:spLocks/>
                    </p:cNvSpPr>
                    <p:nvPr/>
                  </p:nvSpPr>
                  <p:spPr bwMode="auto">
                    <a:xfrm flipV="1">
                      <a:off x="695149" y="889000"/>
                      <a:ext cx="42333" cy="42333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201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7482" y="804333"/>
                      <a:ext cx="0" cy="846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202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9815" y="762000"/>
                      <a:ext cx="1651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203" name="Arc 12"/>
                    <p:cNvSpPr>
                      <a:spLocks/>
                    </p:cNvSpPr>
                    <p:nvPr/>
                  </p:nvSpPr>
                  <p:spPr bwMode="auto">
                    <a:xfrm>
                      <a:off x="2430816" y="762000"/>
                      <a:ext cx="42333" cy="42333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204" name="Arc 13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473149" y="889000"/>
                      <a:ext cx="42333" cy="42333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205" name="Line 1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73149" y="804333"/>
                      <a:ext cx="0" cy="846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206" name="Line 1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52815" y="931333"/>
                      <a:ext cx="4233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207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15482" y="931333"/>
                      <a:ext cx="190411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208" name="Arc 17"/>
                    <p:cNvSpPr>
                      <a:spLocks/>
                    </p:cNvSpPr>
                    <p:nvPr/>
                  </p:nvSpPr>
                  <p:spPr bwMode="auto">
                    <a:xfrm flipH="1">
                      <a:off x="610482" y="931333"/>
                      <a:ext cx="42333" cy="42333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</p:grpSp>
            </p:grpSp>
            <p:sp>
              <p:nvSpPr>
                <p:cNvPr id="19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72324" y="789940"/>
                  <a:ext cx="1391228" cy="257096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 type="none" w="lg" len="lg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5000"/>
                    </a:lnSpc>
                    <a:defRPr/>
                  </a:pPr>
                  <a:r>
                    <a:rPr lang="en-US" sz="1400" b="1" dirty="0" smtClean="0">
                      <a:latin typeface="Arial Narrow" pitchFamily="34" charset="0"/>
                    </a:rPr>
                    <a:t>Water/Aquaculture</a:t>
                  </a:r>
                  <a:endParaRPr lang="en-US" sz="1400" b="1" dirty="0">
                    <a:latin typeface="Arial Narrow" pitchFamily="34" charset="0"/>
                  </a:endParaRPr>
                </a:p>
              </p:txBody>
            </p:sp>
          </p:grpSp>
        </p:grpSp>
        <p:grpSp>
          <p:nvGrpSpPr>
            <p:cNvPr id="2479" name="Group 2478"/>
            <p:cNvGrpSpPr/>
            <p:nvPr/>
          </p:nvGrpSpPr>
          <p:grpSpPr>
            <a:xfrm>
              <a:off x="1752600" y="4037796"/>
              <a:ext cx="1861566" cy="1163395"/>
              <a:chOff x="1752600" y="4037796"/>
              <a:chExt cx="1861566" cy="1163395"/>
            </a:xfrm>
          </p:grpSpPr>
          <p:sp>
            <p:nvSpPr>
              <p:cNvPr id="1855" name="TextBox 1854"/>
              <p:cNvSpPr txBox="1"/>
              <p:nvPr/>
            </p:nvSpPr>
            <p:spPr>
              <a:xfrm>
                <a:off x="1752600" y="4037796"/>
                <a:ext cx="1622410" cy="1163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15888" indent="-115888">
                  <a:spcBef>
                    <a:spcPts val="600"/>
                  </a:spcBef>
                  <a:buFont typeface="Arial" pitchFamily="34" charset="0"/>
                  <a:buChar char="•"/>
                </a:pPr>
                <a:r>
                  <a:rPr 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itchFamily="34" charset="0"/>
                  </a:rPr>
                  <a:t>Licensed Technologies: 1</a:t>
                </a:r>
              </a:p>
              <a:p>
                <a:pPr marL="115888" indent="-115888">
                  <a:spcBef>
                    <a:spcPts val="600"/>
                  </a:spcBef>
                  <a:buFont typeface="Arial" pitchFamily="34" charset="0"/>
                  <a:buChar char="•"/>
                </a:pPr>
                <a:r>
                  <a:rPr 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itchFamily="34" charset="0"/>
                  </a:rPr>
                  <a:t>Optioned Technologies: 1</a:t>
                </a:r>
              </a:p>
              <a:p>
                <a:pPr marL="115888" indent="-115888">
                  <a:spcBef>
                    <a:spcPts val="600"/>
                  </a:spcBef>
                  <a:buFont typeface="Arial" pitchFamily="34" charset="0"/>
                  <a:buChar char="•"/>
                </a:pPr>
                <a:r>
                  <a:rPr 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itchFamily="34" charset="0"/>
                  </a:rPr>
                  <a:t>Issued Patents: 1</a:t>
                </a:r>
              </a:p>
              <a:p>
                <a:pPr marL="115888" indent="-115888">
                  <a:spcBef>
                    <a:spcPts val="600"/>
                  </a:spcBef>
                  <a:buFont typeface="Arial" pitchFamily="34" charset="0"/>
                  <a:buChar char="•"/>
                </a:pPr>
                <a:r>
                  <a:rPr 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itchFamily="34" charset="0"/>
                  </a:rPr>
                  <a:t>U.S. Applications: 2 </a:t>
                </a:r>
              </a:p>
              <a:p>
                <a:pPr marL="115888" indent="-115888">
                  <a:spcBef>
                    <a:spcPts val="600"/>
                  </a:spcBef>
                  <a:buFont typeface="Arial" pitchFamily="34" charset="0"/>
                  <a:buChar char="•"/>
                </a:pPr>
                <a:r>
                  <a:rPr 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itchFamily="34" charset="0"/>
                  </a:rPr>
                  <a:t>Related Catalyst Grants: 2</a:t>
                </a:r>
              </a:p>
            </p:txBody>
          </p:sp>
          <p:grpSp>
            <p:nvGrpSpPr>
              <p:cNvPr id="2122" name="Group 370"/>
              <p:cNvGrpSpPr/>
              <p:nvPr/>
            </p:nvGrpSpPr>
            <p:grpSpPr>
              <a:xfrm>
                <a:off x="3352800" y="4572000"/>
                <a:ext cx="108857" cy="152400"/>
                <a:chOff x="1905000" y="3276600"/>
                <a:chExt cx="381000" cy="533400"/>
              </a:xfrm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471" name="Folded Corner 2470"/>
                <p:cNvSpPr/>
                <p:nvPr/>
              </p:nvSpPr>
              <p:spPr>
                <a:xfrm>
                  <a:off x="1905000" y="3276600"/>
                  <a:ext cx="381000" cy="533400"/>
                </a:xfrm>
                <a:prstGeom prst="foldedCorner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472" name="Parallelogram 2471"/>
                <p:cNvSpPr/>
                <p:nvPr/>
              </p:nvSpPr>
              <p:spPr>
                <a:xfrm>
                  <a:off x="1956434" y="3608070"/>
                  <a:ext cx="104775" cy="152400"/>
                </a:xfrm>
                <a:prstGeom prst="parallelogram">
                  <a:avLst>
                    <a:gd name="adj" fmla="val 50455"/>
                  </a:avLst>
                </a:prstGeom>
                <a:solidFill>
                  <a:srgbClr val="FF0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473" name="Parallelogram 2472"/>
                <p:cNvSpPr/>
                <p:nvPr/>
              </p:nvSpPr>
              <p:spPr>
                <a:xfrm flipH="1">
                  <a:off x="2021205" y="3608070"/>
                  <a:ext cx="104775" cy="152400"/>
                </a:xfrm>
                <a:prstGeom prst="parallelogram">
                  <a:avLst>
                    <a:gd name="adj" fmla="val 50455"/>
                  </a:avLst>
                </a:prstGeom>
                <a:solidFill>
                  <a:srgbClr val="FF0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474" name="10-Point Star 2473"/>
                <p:cNvSpPr/>
                <p:nvPr/>
              </p:nvSpPr>
              <p:spPr>
                <a:xfrm>
                  <a:off x="1960245" y="3484245"/>
                  <a:ext cx="152400" cy="152400"/>
                </a:xfrm>
                <a:prstGeom prst="star10">
                  <a:avLst/>
                </a:prstGeom>
                <a:solidFill>
                  <a:srgbClr val="CC99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sp>
            <p:nvSpPr>
              <p:cNvPr id="2124" name="Can 2123"/>
              <p:cNvSpPr/>
              <p:nvPr/>
            </p:nvSpPr>
            <p:spPr>
              <a:xfrm>
                <a:off x="3352800" y="5029200"/>
                <a:ext cx="85859" cy="152400"/>
              </a:xfrm>
              <a:prstGeom prst="can">
                <a:avLst/>
              </a:prstGeom>
              <a:gradFill>
                <a:gsLst>
                  <a:gs pos="0">
                    <a:srgbClr val="FFCC00"/>
                  </a:gs>
                  <a:gs pos="50000">
                    <a:schemeClr val="bg1"/>
                  </a:gs>
                  <a:gs pos="100000">
                    <a:srgbClr val="FFCC00"/>
                  </a:gs>
                </a:gsLst>
                <a:lin ang="0" scaled="0"/>
              </a:gra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25" name="Can 2124"/>
              <p:cNvSpPr/>
              <p:nvPr/>
            </p:nvSpPr>
            <p:spPr>
              <a:xfrm>
                <a:off x="3505200" y="5029200"/>
                <a:ext cx="85859" cy="152400"/>
              </a:xfrm>
              <a:prstGeom prst="can">
                <a:avLst/>
              </a:prstGeom>
              <a:gradFill>
                <a:gsLst>
                  <a:gs pos="0">
                    <a:srgbClr val="FFCC00"/>
                  </a:gs>
                  <a:gs pos="50000">
                    <a:schemeClr val="bg1"/>
                  </a:gs>
                  <a:gs pos="100000">
                    <a:srgbClr val="FFCC00"/>
                  </a:gs>
                </a:gsLst>
                <a:lin ang="0" scaled="0"/>
              </a:gra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2128" name="Group 1834"/>
              <p:cNvGrpSpPr/>
              <p:nvPr/>
            </p:nvGrpSpPr>
            <p:grpSpPr>
              <a:xfrm>
                <a:off x="3352800" y="4114801"/>
                <a:ext cx="108966" cy="152400"/>
                <a:chOff x="152400" y="8229600"/>
                <a:chExt cx="544830" cy="762000"/>
              </a:xfrm>
            </p:grpSpPr>
            <p:sp>
              <p:nvSpPr>
                <p:cNvPr id="2459" name="Folded Corner 2458"/>
                <p:cNvSpPr/>
                <p:nvPr/>
              </p:nvSpPr>
              <p:spPr>
                <a:xfrm>
                  <a:off x="152400" y="8229600"/>
                  <a:ext cx="544830" cy="762000"/>
                </a:xfrm>
                <a:prstGeom prst="foldedCorner">
                  <a:avLst/>
                </a:prstGeom>
                <a:solidFill>
                  <a:srgbClr val="CCFFCC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grpSp>
              <p:nvGrpSpPr>
                <p:cNvPr id="2460" name="Group 1836"/>
                <p:cNvGrpSpPr/>
                <p:nvPr/>
              </p:nvGrpSpPr>
              <p:grpSpPr>
                <a:xfrm>
                  <a:off x="228600" y="8432800"/>
                  <a:ext cx="381000" cy="482600"/>
                  <a:chOff x="457200" y="8534400"/>
                  <a:chExt cx="228600" cy="304800"/>
                </a:xfrm>
              </p:grpSpPr>
              <p:sp>
                <p:nvSpPr>
                  <p:cNvPr id="2463" name="Rectangle 2462"/>
                  <p:cNvSpPr/>
                  <p:nvPr/>
                </p:nvSpPr>
                <p:spPr>
                  <a:xfrm>
                    <a:off x="457200" y="8686800"/>
                    <a:ext cx="228600" cy="15240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2464" name="Arc 2463"/>
                  <p:cNvSpPr/>
                  <p:nvPr/>
                </p:nvSpPr>
                <p:spPr>
                  <a:xfrm>
                    <a:off x="493395" y="8534400"/>
                    <a:ext cx="152400" cy="152400"/>
                  </a:xfrm>
                  <a:prstGeom prst="arc">
                    <a:avLst>
                      <a:gd name="adj1" fmla="val 10800000"/>
                      <a:gd name="adj2" fmla="val 0"/>
                    </a:avLst>
                  </a:prstGeom>
                  <a:ln w="63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cxnSp>
                <p:nvCxnSpPr>
                  <p:cNvPr id="2465" name="Straight Connector 2464"/>
                  <p:cNvCxnSpPr>
                    <a:stCxn id="2464" idx="0"/>
                  </p:cNvCxnSpPr>
                  <p:nvPr/>
                </p:nvCxnSpPr>
                <p:spPr>
                  <a:xfrm rot="5400000">
                    <a:off x="455295" y="8648700"/>
                    <a:ext cx="76200" cy="0"/>
                  </a:xfrm>
                  <a:prstGeom prst="line">
                    <a:avLst/>
                  </a:prstGeom>
                  <a:ln w="63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6" name="Straight Connector 2465"/>
                  <p:cNvCxnSpPr/>
                  <p:nvPr/>
                </p:nvCxnSpPr>
                <p:spPr>
                  <a:xfrm rot="5400000">
                    <a:off x="607695" y="8648700"/>
                    <a:ext cx="76200" cy="0"/>
                  </a:xfrm>
                  <a:prstGeom prst="line">
                    <a:avLst/>
                  </a:prstGeom>
                  <a:ln w="63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461" name="Straight Connector 2460"/>
                <p:cNvCxnSpPr/>
                <p:nvPr/>
              </p:nvCxnSpPr>
              <p:spPr>
                <a:xfrm>
                  <a:off x="228600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2" name="Straight Connector 2461"/>
                <p:cNvCxnSpPr/>
                <p:nvPr/>
              </p:nvCxnSpPr>
              <p:spPr>
                <a:xfrm>
                  <a:off x="228600" y="83058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30" name="Group 2364"/>
              <p:cNvGrpSpPr/>
              <p:nvPr/>
            </p:nvGrpSpPr>
            <p:grpSpPr>
              <a:xfrm>
                <a:off x="3352800" y="4800601"/>
                <a:ext cx="108966" cy="152400"/>
                <a:chOff x="1524000" y="8229600"/>
                <a:chExt cx="544830" cy="762000"/>
              </a:xfrm>
            </p:grpSpPr>
            <p:sp>
              <p:nvSpPr>
                <p:cNvPr id="2426" name="Folded Corner 2425"/>
                <p:cNvSpPr/>
                <p:nvPr/>
              </p:nvSpPr>
              <p:spPr>
                <a:xfrm>
                  <a:off x="1524000" y="8229600"/>
                  <a:ext cx="544830" cy="762000"/>
                </a:xfrm>
                <a:prstGeom prst="foldedCorner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grpSp>
              <p:nvGrpSpPr>
                <p:cNvPr id="2427" name="Group 2337"/>
                <p:cNvGrpSpPr/>
                <p:nvPr/>
              </p:nvGrpSpPr>
              <p:grpSpPr>
                <a:xfrm>
                  <a:off x="1614715" y="8320315"/>
                  <a:ext cx="137886" cy="61685"/>
                  <a:chOff x="852714" y="8320315"/>
                  <a:chExt cx="362857" cy="61685"/>
                </a:xfrm>
              </p:grpSpPr>
              <p:cxnSp>
                <p:nvCxnSpPr>
                  <p:cNvPr id="2448" name="Straight Connector 2447"/>
                  <p:cNvCxnSpPr/>
                  <p:nvPr/>
                </p:nvCxnSpPr>
                <p:spPr>
                  <a:xfrm>
                    <a:off x="852714" y="8320315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9" name="Straight Connector 2448"/>
                  <p:cNvCxnSpPr/>
                  <p:nvPr/>
                </p:nvCxnSpPr>
                <p:spPr>
                  <a:xfrm>
                    <a:off x="852714" y="8340877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0" name="Straight Connector 2449"/>
                  <p:cNvCxnSpPr/>
                  <p:nvPr/>
                </p:nvCxnSpPr>
                <p:spPr>
                  <a:xfrm>
                    <a:off x="852714" y="8382000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1" name="Straight Connector 2450"/>
                  <p:cNvCxnSpPr/>
                  <p:nvPr/>
                </p:nvCxnSpPr>
                <p:spPr>
                  <a:xfrm>
                    <a:off x="852714" y="8361439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28" name="Group 2342"/>
                <p:cNvGrpSpPr/>
                <p:nvPr/>
              </p:nvGrpSpPr>
              <p:grpSpPr>
                <a:xfrm>
                  <a:off x="1614715" y="8396515"/>
                  <a:ext cx="137886" cy="61685"/>
                  <a:chOff x="852714" y="8320315"/>
                  <a:chExt cx="362857" cy="61685"/>
                </a:xfrm>
              </p:grpSpPr>
              <p:cxnSp>
                <p:nvCxnSpPr>
                  <p:cNvPr id="2444" name="Straight Connector 2443"/>
                  <p:cNvCxnSpPr/>
                  <p:nvPr/>
                </p:nvCxnSpPr>
                <p:spPr>
                  <a:xfrm>
                    <a:off x="852714" y="8320315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5" name="Straight Connector 2444"/>
                  <p:cNvCxnSpPr/>
                  <p:nvPr/>
                </p:nvCxnSpPr>
                <p:spPr>
                  <a:xfrm>
                    <a:off x="852714" y="8340877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6" name="Straight Connector 2445"/>
                  <p:cNvCxnSpPr/>
                  <p:nvPr/>
                </p:nvCxnSpPr>
                <p:spPr>
                  <a:xfrm>
                    <a:off x="852714" y="8382000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7" name="Straight Connector 2446"/>
                  <p:cNvCxnSpPr/>
                  <p:nvPr/>
                </p:nvCxnSpPr>
                <p:spPr>
                  <a:xfrm>
                    <a:off x="852714" y="8361439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29" name="Rectangle 2428"/>
                <p:cNvSpPr/>
                <p:nvPr/>
              </p:nvSpPr>
              <p:spPr>
                <a:xfrm>
                  <a:off x="1809750" y="8416290"/>
                  <a:ext cx="171450" cy="11811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grpSp>
              <p:nvGrpSpPr>
                <p:cNvPr id="2430" name="Group 2348"/>
                <p:cNvGrpSpPr/>
                <p:nvPr/>
              </p:nvGrpSpPr>
              <p:grpSpPr>
                <a:xfrm>
                  <a:off x="1809750" y="8320315"/>
                  <a:ext cx="171450" cy="61685"/>
                  <a:chOff x="852714" y="8320315"/>
                  <a:chExt cx="362857" cy="61685"/>
                </a:xfrm>
              </p:grpSpPr>
              <p:cxnSp>
                <p:nvCxnSpPr>
                  <p:cNvPr id="2440" name="Straight Connector 2439"/>
                  <p:cNvCxnSpPr/>
                  <p:nvPr/>
                </p:nvCxnSpPr>
                <p:spPr>
                  <a:xfrm>
                    <a:off x="852714" y="8320315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1" name="Straight Connector 2440"/>
                  <p:cNvCxnSpPr/>
                  <p:nvPr/>
                </p:nvCxnSpPr>
                <p:spPr>
                  <a:xfrm>
                    <a:off x="852714" y="8340877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2" name="Straight Connector 2441"/>
                  <p:cNvCxnSpPr/>
                  <p:nvPr/>
                </p:nvCxnSpPr>
                <p:spPr>
                  <a:xfrm>
                    <a:off x="852714" y="8382000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3" name="Straight Connector 2442"/>
                  <p:cNvCxnSpPr/>
                  <p:nvPr/>
                </p:nvCxnSpPr>
                <p:spPr>
                  <a:xfrm>
                    <a:off x="852714" y="8361439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31" name="Group 2353"/>
                <p:cNvGrpSpPr/>
                <p:nvPr/>
              </p:nvGrpSpPr>
              <p:grpSpPr>
                <a:xfrm>
                  <a:off x="1614715" y="8458200"/>
                  <a:ext cx="137886" cy="61685"/>
                  <a:chOff x="852714" y="8320315"/>
                  <a:chExt cx="362857" cy="61685"/>
                </a:xfrm>
              </p:grpSpPr>
              <p:cxnSp>
                <p:nvCxnSpPr>
                  <p:cNvPr id="2436" name="Straight Connector 2435"/>
                  <p:cNvCxnSpPr/>
                  <p:nvPr/>
                </p:nvCxnSpPr>
                <p:spPr>
                  <a:xfrm>
                    <a:off x="852714" y="8320315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7" name="Straight Connector 2436"/>
                  <p:cNvCxnSpPr/>
                  <p:nvPr/>
                </p:nvCxnSpPr>
                <p:spPr>
                  <a:xfrm>
                    <a:off x="852714" y="8340877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8" name="Straight Connector 2437"/>
                  <p:cNvCxnSpPr/>
                  <p:nvPr/>
                </p:nvCxnSpPr>
                <p:spPr>
                  <a:xfrm>
                    <a:off x="852714" y="8382000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9" name="Straight Connector 2438"/>
                  <p:cNvCxnSpPr/>
                  <p:nvPr/>
                </p:nvCxnSpPr>
                <p:spPr>
                  <a:xfrm>
                    <a:off x="852714" y="8361439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32" name="Rectangle 2431"/>
                <p:cNvSpPr/>
                <p:nvPr/>
              </p:nvSpPr>
              <p:spPr>
                <a:xfrm>
                  <a:off x="1600200" y="8610600"/>
                  <a:ext cx="152400" cy="76200"/>
                </a:xfrm>
                <a:prstGeom prst="rect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433" name="Rectangle 2432"/>
                <p:cNvSpPr/>
                <p:nvPr/>
              </p:nvSpPr>
              <p:spPr>
                <a:xfrm>
                  <a:off x="1600200" y="8717280"/>
                  <a:ext cx="152400" cy="76200"/>
                </a:xfrm>
                <a:prstGeom prst="rect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434" name="Rectangle 2433"/>
                <p:cNvSpPr/>
                <p:nvPr/>
              </p:nvSpPr>
              <p:spPr>
                <a:xfrm>
                  <a:off x="1838325" y="8644890"/>
                  <a:ext cx="152400" cy="76200"/>
                </a:xfrm>
                <a:prstGeom prst="rect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435" name="Flowchart: Magnetic Disk 2434"/>
                <p:cNvSpPr/>
                <p:nvPr/>
              </p:nvSpPr>
              <p:spPr>
                <a:xfrm>
                  <a:off x="1765934" y="8755380"/>
                  <a:ext cx="131445" cy="152400"/>
                </a:xfrm>
                <a:prstGeom prst="flowChartMagneticDisk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2140" name="Group 2364"/>
              <p:cNvGrpSpPr/>
              <p:nvPr/>
            </p:nvGrpSpPr>
            <p:grpSpPr>
              <a:xfrm>
                <a:off x="3505200" y="4800601"/>
                <a:ext cx="108966" cy="152400"/>
                <a:chOff x="1524000" y="8229600"/>
                <a:chExt cx="544830" cy="762000"/>
              </a:xfrm>
            </p:grpSpPr>
            <p:sp>
              <p:nvSpPr>
                <p:cNvPr id="2204" name="Folded Corner 2203"/>
                <p:cNvSpPr/>
                <p:nvPr/>
              </p:nvSpPr>
              <p:spPr>
                <a:xfrm>
                  <a:off x="1524000" y="8229600"/>
                  <a:ext cx="544830" cy="762000"/>
                </a:xfrm>
                <a:prstGeom prst="foldedCorner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grpSp>
              <p:nvGrpSpPr>
                <p:cNvPr id="2205" name="Group 2337"/>
                <p:cNvGrpSpPr/>
                <p:nvPr/>
              </p:nvGrpSpPr>
              <p:grpSpPr>
                <a:xfrm>
                  <a:off x="1614715" y="8320315"/>
                  <a:ext cx="137886" cy="61685"/>
                  <a:chOff x="852714" y="8320315"/>
                  <a:chExt cx="362857" cy="61685"/>
                </a:xfrm>
              </p:grpSpPr>
              <p:cxnSp>
                <p:nvCxnSpPr>
                  <p:cNvPr id="2226" name="Straight Connector 2225"/>
                  <p:cNvCxnSpPr/>
                  <p:nvPr/>
                </p:nvCxnSpPr>
                <p:spPr>
                  <a:xfrm>
                    <a:off x="852714" y="8320315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7" name="Straight Connector 2226"/>
                  <p:cNvCxnSpPr/>
                  <p:nvPr/>
                </p:nvCxnSpPr>
                <p:spPr>
                  <a:xfrm>
                    <a:off x="852714" y="8340877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8" name="Straight Connector 2227"/>
                  <p:cNvCxnSpPr/>
                  <p:nvPr/>
                </p:nvCxnSpPr>
                <p:spPr>
                  <a:xfrm>
                    <a:off x="852714" y="8382000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9" name="Straight Connector 2228"/>
                  <p:cNvCxnSpPr/>
                  <p:nvPr/>
                </p:nvCxnSpPr>
                <p:spPr>
                  <a:xfrm>
                    <a:off x="852714" y="8361439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06" name="Group 2342"/>
                <p:cNvGrpSpPr/>
                <p:nvPr/>
              </p:nvGrpSpPr>
              <p:grpSpPr>
                <a:xfrm>
                  <a:off x="1614715" y="8396515"/>
                  <a:ext cx="137886" cy="61685"/>
                  <a:chOff x="852714" y="8320315"/>
                  <a:chExt cx="362857" cy="61685"/>
                </a:xfrm>
              </p:grpSpPr>
              <p:cxnSp>
                <p:nvCxnSpPr>
                  <p:cNvPr id="2222" name="Straight Connector 2221"/>
                  <p:cNvCxnSpPr/>
                  <p:nvPr/>
                </p:nvCxnSpPr>
                <p:spPr>
                  <a:xfrm>
                    <a:off x="852714" y="8320315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3" name="Straight Connector 2222"/>
                  <p:cNvCxnSpPr/>
                  <p:nvPr/>
                </p:nvCxnSpPr>
                <p:spPr>
                  <a:xfrm>
                    <a:off x="852714" y="8340877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4" name="Straight Connector 2223"/>
                  <p:cNvCxnSpPr/>
                  <p:nvPr/>
                </p:nvCxnSpPr>
                <p:spPr>
                  <a:xfrm>
                    <a:off x="852714" y="8382000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5" name="Straight Connector 2224"/>
                  <p:cNvCxnSpPr/>
                  <p:nvPr/>
                </p:nvCxnSpPr>
                <p:spPr>
                  <a:xfrm>
                    <a:off x="852714" y="8361439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07" name="Rectangle 2206"/>
                <p:cNvSpPr/>
                <p:nvPr/>
              </p:nvSpPr>
              <p:spPr>
                <a:xfrm>
                  <a:off x="1809750" y="8416290"/>
                  <a:ext cx="171450" cy="11811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grpSp>
              <p:nvGrpSpPr>
                <p:cNvPr id="2208" name="Group 2348"/>
                <p:cNvGrpSpPr/>
                <p:nvPr/>
              </p:nvGrpSpPr>
              <p:grpSpPr>
                <a:xfrm>
                  <a:off x="1809750" y="8320315"/>
                  <a:ext cx="171450" cy="61685"/>
                  <a:chOff x="852714" y="8320315"/>
                  <a:chExt cx="362857" cy="61685"/>
                </a:xfrm>
              </p:grpSpPr>
              <p:cxnSp>
                <p:nvCxnSpPr>
                  <p:cNvPr id="2218" name="Straight Connector 2217"/>
                  <p:cNvCxnSpPr/>
                  <p:nvPr/>
                </p:nvCxnSpPr>
                <p:spPr>
                  <a:xfrm>
                    <a:off x="852714" y="8320315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9" name="Straight Connector 2218"/>
                  <p:cNvCxnSpPr/>
                  <p:nvPr/>
                </p:nvCxnSpPr>
                <p:spPr>
                  <a:xfrm>
                    <a:off x="852714" y="8340877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0" name="Straight Connector 2219"/>
                  <p:cNvCxnSpPr/>
                  <p:nvPr/>
                </p:nvCxnSpPr>
                <p:spPr>
                  <a:xfrm>
                    <a:off x="852714" y="8382000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1" name="Straight Connector 2220"/>
                  <p:cNvCxnSpPr/>
                  <p:nvPr/>
                </p:nvCxnSpPr>
                <p:spPr>
                  <a:xfrm>
                    <a:off x="852714" y="8361439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09" name="Group 2353"/>
                <p:cNvGrpSpPr/>
                <p:nvPr/>
              </p:nvGrpSpPr>
              <p:grpSpPr>
                <a:xfrm>
                  <a:off x="1614715" y="8458200"/>
                  <a:ext cx="137886" cy="61685"/>
                  <a:chOff x="852714" y="8320315"/>
                  <a:chExt cx="362857" cy="61685"/>
                </a:xfrm>
              </p:grpSpPr>
              <p:cxnSp>
                <p:nvCxnSpPr>
                  <p:cNvPr id="2214" name="Straight Connector 2213"/>
                  <p:cNvCxnSpPr/>
                  <p:nvPr/>
                </p:nvCxnSpPr>
                <p:spPr>
                  <a:xfrm>
                    <a:off x="852714" y="8320315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5" name="Straight Connector 2214"/>
                  <p:cNvCxnSpPr/>
                  <p:nvPr/>
                </p:nvCxnSpPr>
                <p:spPr>
                  <a:xfrm>
                    <a:off x="852714" y="8340877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6" name="Straight Connector 2215"/>
                  <p:cNvCxnSpPr/>
                  <p:nvPr/>
                </p:nvCxnSpPr>
                <p:spPr>
                  <a:xfrm>
                    <a:off x="852714" y="8382000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7" name="Straight Connector 2216"/>
                  <p:cNvCxnSpPr/>
                  <p:nvPr/>
                </p:nvCxnSpPr>
                <p:spPr>
                  <a:xfrm>
                    <a:off x="852714" y="8361439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10" name="Rectangle 2209"/>
                <p:cNvSpPr/>
                <p:nvPr/>
              </p:nvSpPr>
              <p:spPr>
                <a:xfrm>
                  <a:off x="1600200" y="8610600"/>
                  <a:ext cx="152400" cy="76200"/>
                </a:xfrm>
                <a:prstGeom prst="rect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211" name="Rectangle 2210"/>
                <p:cNvSpPr/>
                <p:nvPr/>
              </p:nvSpPr>
              <p:spPr>
                <a:xfrm>
                  <a:off x="1600200" y="8717280"/>
                  <a:ext cx="152400" cy="76200"/>
                </a:xfrm>
                <a:prstGeom prst="rect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212" name="Rectangle 2211"/>
                <p:cNvSpPr/>
                <p:nvPr/>
              </p:nvSpPr>
              <p:spPr>
                <a:xfrm>
                  <a:off x="1838325" y="8644890"/>
                  <a:ext cx="152400" cy="76200"/>
                </a:xfrm>
                <a:prstGeom prst="rect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213" name="Flowchart: Magnetic Disk 2212"/>
                <p:cNvSpPr/>
                <p:nvPr/>
              </p:nvSpPr>
              <p:spPr>
                <a:xfrm>
                  <a:off x="1765934" y="8755380"/>
                  <a:ext cx="131445" cy="152400"/>
                </a:xfrm>
                <a:prstGeom prst="flowChartMagneticDisk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2143" name="Group 1834"/>
              <p:cNvGrpSpPr/>
              <p:nvPr/>
            </p:nvGrpSpPr>
            <p:grpSpPr>
              <a:xfrm>
                <a:off x="3352800" y="4343400"/>
                <a:ext cx="108966" cy="152400"/>
                <a:chOff x="152400" y="8229600"/>
                <a:chExt cx="544830" cy="762000"/>
              </a:xfrm>
            </p:grpSpPr>
            <p:sp>
              <p:nvSpPr>
                <p:cNvPr id="2144" name="Folded Corner 2143"/>
                <p:cNvSpPr/>
                <p:nvPr/>
              </p:nvSpPr>
              <p:spPr>
                <a:xfrm>
                  <a:off x="152400" y="8229600"/>
                  <a:ext cx="544830" cy="762000"/>
                </a:xfrm>
                <a:prstGeom prst="foldedCorner">
                  <a:avLst/>
                </a:prstGeom>
                <a:solidFill>
                  <a:srgbClr val="CCFFCC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grpSp>
              <p:nvGrpSpPr>
                <p:cNvPr id="2145" name="Group 1836"/>
                <p:cNvGrpSpPr/>
                <p:nvPr/>
              </p:nvGrpSpPr>
              <p:grpSpPr>
                <a:xfrm>
                  <a:off x="228600" y="8432800"/>
                  <a:ext cx="381000" cy="482600"/>
                  <a:chOff x="457200" y="8534400"/>
                  <a:chExt cx="228600" cy="304800"/>
                </a:xfrm>
              </p:grpSpPr>
              <p:sp>
                <p:nvSpPr>
                  <p:cNvPr id="2148" name="Rectangle 2147"/>
                  <p:cNvSpPr/>
                  <p:nvPr/>
                </p:nvSpPr>
                <p:spPr>
                  <a:xfrm>
                    <a:off x="457200" y="8686800"/>
                    <a:ext cx="228600" cy="15240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2149" name="Arc 2148"/>
                  <p:cNvSpPr/>
                  <p:nvPr/>
                </p:nvSpPr>
                <p:spPr>
                  <a:xfrm>
                    <a:off x="493395" y="8534400"/>
                    <a:ext cx="152400" cy="152400"/>
                  </a:xfrm>
                  <a:prstGeom prst="arc">
                    <a:avLst>
                      <a:gd name="adj1" fmla="val 10800000"/>
                      <a:gd name="adj2" fmla="val 0"/>
                    </a:avLst>
                  </a:prstGeom>
                  <a:ln w="63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cxnSp>
                <p:nvCxnSpPr>
                  <p:cNvPr id="2150" name="Straight Connector 2149"/>
                  <p:cNvCxnSpPr>
                    <a:stCxn id="2149" idx="0"/>
                  </p:cNvCxnSpPr>
                  <p:nvPr/>
                </p:nvCxnSpPr>
                <p:spPr>
                  <a:xfrm rot="5400000">
                    <a:off x="455295" y="8648700"/>
                    <a:ext cx="76200" cy="0"/>
                  </a:xfrm>
                  <a:prstGeom prst="line">
                    <a:avLst/>
                  </a:prstGeom>
                  <a:ln w="63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1" name="Straight Connector 2150"/>
                  <p:cNvCxnSpPr/>
                  <p:nvPr/>
                </p:nvCxnSpPr>
                <p:spPr>
                  <a:xfrm rot="5400000">
                    <a:off x="607695" y="8648700"/>
                    <a:ext cx="76200" cy="0"/>
                  </a:xfrm>
                  <a:prstGeom prst="line">
                    <a:avLst/>
                  </a:prstGeom>
                  <a:ln w="63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146" name="Straight Connector 2145"/>
                <p:cNvCxnSpPr/>
                <p:nvPr/>
              </p:nvCxnSpPr>
              <p:spPr>
                <a:xfrm>
                  <a:off x="228600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7" name="Straight Connector 2146"/>
                <p:cNvCxnSpPr/>
                <p:nvPr/>
              </p:nvCxnSpPr>
              <p:spPr>
                <a:xfrm>
                  <a:off x="228600" y="83058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483" name="Group 370"/>
          <p:cNvGrpSpPr/>
          <p:nvPr/>
        </p:nvGrpSpPr>
        <p:grpSpPr>
          <a:xfrm>
            <a:off x="6336367" y="1662705"/>
            <a:ext cx="120018" cy="168026"/>
            <a:chOff x="1905000" y="3276600"/>
            <a:chExt cx="381000" cy="533400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32" name="Folded Corner 2831"/>
            <p:cNvSpPr/>
            <p:nvPr/>
          </p:nvSpPr>
          <p:spPr>
            <a:xfrm>
              <a:off x="1905000" y="3276600"/>
              <a:ext cx="381000" cy="533400"/>
            </a:xfrm>
            <a:prstGeom prst="foldedCorner">
              <a:avLst/>
            </a:prstGeom>
            <a:solidFill>
              <a:schemeClr val="bg1"/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33" name="Parallelogram 2832"/>
            <p:cNvSpPr/>
            <p:nvPr/>
          </p:nvSpPr>
          <p:spPr>
            <a:xfrm>
              <a:off x="1956434" y="3608070"/>
              <a:ext cx="104775" cy="152400"/>
            </a:xfrm>
            <a:prstGeom prst="parallelogram">
              <a:avLst>
                <a:gd name="adj" fmla="val 50455"/>
              </a:avLst>
            </a:prstGeom>
            <a:solidFill>
              <a:srgbClr val="FF00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34" name="Parallelogram 2833"/>
            <p:cNvSpPr/>
            <p:nvPr/>
          </p:nvSpPr>
          <p:spPr>
            <a:xfrm flipH="1">
              <a:off x="2021205" y="3608070"/>
              <a:ext cx="104775" cy="152400"/>
            </a:xfrm>
            <a:prstGeom prst="parallelogram">
              <a:avLst>
                <a:gd name="adj" fmla="val 50455"/>
              </a:avLst>
            </a:prstGeom>
            <a:solidFill>
              <a:srgbClr val="FF00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35" name="10-Point Star 2834"/>
            <p:cNvSpPr/>
            <p:nvPr/>
          </p:nvSpPr>
          <p:spPr>
            <a:xfrm>
              <a:off x="1960245" y="3484245"/>
              <a:ext cx="152400" cy="152400"/>
            </a:xfrm>
            <a:prstGeom prst="star10">
              <a:avLst/>
            </a:prstGeom>
            <a:solidFill>
              <a:srgbClr val="CC99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485" name="Can 2484"/>
          <p:cNvSpPr/>
          <p:nvPr/>
        </p:nvSpPr>
        <p:spPr>
          <a:xfrm>
            <a:off x="6336367" y="2166783"/>
            <a:ext cx="94662" cy="168026"/>
          </a:xfrm>
          <a:prstGeom prst="can">
            <a:avLst/>
          </a:prstGeom>
          <a:gradFill>
            <a:gsLst>
              <a:gs pos="0">
                <a:srgbClr val="FFCC00"/>
              </a:gs>
              <a:gs pos="50000">
                <a:schemeClr val="bg1"/>
              </a:gs>
              <a:gs pos="100000">
                <a:srgbClr val="FFCC00"/>
              </a:gs>
            </a:gsLst>
            <a:lin ang="0" scaled="0"/>
          </a:gra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86" name="Can 2485"/>
          <p:cNvSpPr/>
          <p:nvPr/>
        </p:nvSpPr>
        <p:spPr>
          <a:xfrm>
            <a:off x="6504393" y="2166783"/>
            <a:ext cx="94662" cy="168026"/>
          </a:xfrm>
          <a:prstGeom prst="can">
            <a:avLst/>
          </a:prstGeom>
          <a:gradFill>
            <a:gsLst>
              <a:gs pos="0">
                <a:srgbClr val="FFCC00"/>
              </a:gs>
              <a:gs pos="50000">
                <a:schemeClr val="bg1"/>
              </a:gs>
              <a:gs pos="100000">
                <a:srgbClr val="FFCC00"/>
              </a:gs>
            </a:gsLst>
            <a:lin ang="0" scaled="0"/>
          </a:gra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87" name="Can 2486"/>
          <p:cNvSpPr/>
          <p:nvPr/>
        </p:nvSpPr>
        <p:spPr>
          <a:xfrm>
            <a:off x="6672419" y="2166783"/>
            <a:ext cx="94662" cy="168026"/>
          </a:xfrm>
          <a:prstGeom prst="can">
            <a:avLst/>
          </a:prstGeom>
          <a:gradFill>
            <a:gsLst>
              <a:gs pos="0">
                <a:srgbClr val="FFCC00"/>
              </a:gs>
              <a:gs pos="50000">
                <a:schemeClr val="bg1"/>
              </a:gs>
              <a:gs pos="100000">
                <a:srgbClr val="FFCC00"/>
              </a:gs>
            </a:gsLst>
            <a:lin ang="0" scaled="0"/>
          </a:gra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88" name="Can 2487"/>
          <p:cNvSpPr/>
          <p:nvPr/>
        </p:nvSpPr>
        <p:spPr>
          <a:xfrm>
            <a:off x="6840444" y="2166783"/>
            <a:ext cx="94662" cy="168026"/>
          </a:xfrm>
          <a:prstGeom prst="can">
            <a:avLst/>
          </a:prstGeom>
          <a:gradFill>
            <a:gsLst>
              <a:gs pos="0">
                <a:srgbClr val="FFCC00"/>
              </a:gs>
              <a:gs pos="50000">
                <a:schemeClr val="bg1"/>
              </a:gs>
              <a:gs pos="100000">
                <a:srgbClr val="FFCC00"/>
              </a:gs>
            </a:gsLst>
            <a:lin ang="0" scaled="0"/>
          </a:gra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2489" name="Group 1834"/>
          <p:cNvGrpSpPr/>
          <p:nvPr/>
        </p:nvGrpSpPr>
        <p:grpSpPr>
          <a:xfrm>
            <a:off x="6336367" y="1410666"/>
            <a:ext cx="120139" cy="168026"/>
            <a:chOff x="152400" y="8229600"/>
            <a:chExt cx="544830" cy="762000"/>
          </a:xfrm>
        </p:grpSpPr>
        <p:sp>
          <p:nvSpPr>
            <p:cNvPr id="2820" name="Folded Corner 2819"/>
            <p:cNvSpPr/>
            <p:nvPr/>
          </p:nvSpPr>
          <p:spPr>
            <a:xfrm>
              <a:off x="152400" y="8229600"/>
              <a:ext cx="544830" cy="762000"/>
            </a:xfrm>
            <a:prstGeom prst="foldedCorner">
              <a:avLst/>
            </a:prstGeom>
            <a:solidFill>
              <a:srgbClr val="CCFFCC"/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2821" name="Group 1836"/>
            <p:cNvGrpSpPr/>
            <p:nvPr/>
          </p:nvGrpSpPr>
          <p:grpSpPr>
            <a:xfrm>
              <a:off x="228600" y="8432800"/>
              <a:ext cx="381000" cy="482600"/>
              <a:chOff x="457200" y="8534400"/>
              <a:chExt cx="228600" cy="304800"/>
            </a:xfrm>
          </p:grpSpPr>
          <p:sp>
            <p:nvSpPr>
              <p:cNvPr id="2824" name="Rectangle 2823"/>
              <p:cNvSpPr/>
              <p:nvPr/>
            </p:nvSpPr>
            <p:spPr>
              <a:xfrm>
                <a:off x="457200" y="8686800"/>
                <a:ext cx="2286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825" name="Arc 2824"/>
              <p:cNvSpPr/>
              <p:nvPr/>
            </p:nvSpPr>
            <p:spPr>
              <a:xfrm>
                <a:off x="493395" y="8534400"/>
                <a:ext cx="152400" cy="152400"/>
              </a:xfrm>
              <a:prstGeom prst="arc">
                <a:avLst>
                  <a:gd name="adj1" fmla="val 10800000"/>
                  <a:gd name="adj2" fmla="val 0"/>
                </a:avLst>
              </a:prstGeom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2826" name="Straight Connector 2825"/>
              <p:cNvCxnSpPr>
                <a:stCxn id="2825" idx="0"/>
              </p:cNvCxnSpPr>
              <p:nvPr/>
            </p:nvCxnSpPr>
            <p:spPr>
              <a:xfrm rot="5400000">
                <a:off x="455295" y="8648700"/>
                <a:ext cx="76200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7" name="Straight Connector 2826"/>
              <p:cNvCxnSpPr/>
              <p:nvPr/>
            </p:nvCxnSpPr>
            <p:spPr>
              <a:xfrm rot="5400000">
                <a:off x="607695" y="8648700"/>
                <a:ext cx="76200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22" name="Straight Connector 2821"/>
            <p:cNvCxnSpPr/>
            <p:nvPr/>
          </p:nvCxnSpPr>
          <p:spPr>
            <a:xfrm>
              <a:off x="228600" y="8382000"/>
              <a:ext cx="362857" cy="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3" name="Straight Connector 2822"/>
            <p:cNvCxnSpPr/>
            <p:nvPr/>
          </p:nvCxnSpPr>
          <p:spPr>
            <a:xfrm>
              <a:off x="228600" y="8305800"/>
              <a:ext cx="362857" cy="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2" name="Group 2364"/>
          <p:cNvGrpSpPr/>
          <p:nvPr/>
        </p:nvGrpSpPr>
        <p:grpSpPr>
          <a:xfrm>
            <a:off x="6336367" y="1914744"/>
            <a:ext cx="120139" cy="168026"/>
            <a:chOff x="1524000" y="8229600"/>
            <a:chExt cx="544830" cy="762000"/>
          </a:xfrm>
        </p:grpSpPr>
        <p:sp>
          <p:nvSpPr>
            <p:cNvPr id="2761" name="Folded Corner 2760"/>
            <p:cNvSpPr/>
            <p:nvPr/>
          </p:nvSpPr>
          <p:spPr>
            <a:xfrm>
              <a:off x="1524000" y="8229600"/>
              <a:ext cx="544830" cy="762000"/>
            </a:xfrm>
            <a:prstGeom prst="foldedCorner">
              <a:avLst/>
            </a:prstGeom>
            <a:solidFill>
              <a:schemeClr val="bg1"/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2762" name="Group 2337"/>
            <p:cNvGrpSpPr/>
            <p:nvPr/>
          </p:nvGrpSpPr>
          <p:grpSpPr>
            <a:xfrm>
              <a:off x="1614715" y="8320315"/>
              <a:ext cx="137886" cy="61685"/>
              <a:chOff x="852714" y="8320315"/>
              <a:chExt cx="362857" cy="61685"/>
            </a:xfrm>
          </p:grpSpPr>
          <p:cxnSp>
            <p:nvCxnSpPr>
              <p:cNvPr id="2783" name="Straight Connector 2782"/>
              <p:cNvCxnSpPr/>
              <p:nvPr/>
            </p:nvCxnSpPr>
            <p:spPr>
              <a:xfrm>
                <a:off x="852714" y="8320315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4" name="Straight Connector 2783"/>
              <p:cNvCxnSpPr/>
              <p:nvPr/>
            </p:nvCxnSpPr>
            <p:spPr>
              <a:xfrm>
                <a:off x="852714" y="8340877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5" name="Straight Connector 2784"/>
              <p:cNvCxnSpPr/>
              <p:nvPr/>
            </p:nvCxnSpPr>
            <p:spPr>
              <a:xfrm>
                <a:off x="852714" y="8382000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6" name="Straight Connector 2785"/>
              <p:cNvCxnSpPr/>
              <p:nvPr/>
            </p:nvCxnSpPr>
            <p:spPr>
              <a:xfrm>
                <a:off x="852714" y="8361439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63" name="Group 2342"/>
            <p:cNvGrpSpPr/>
            <p:nvPr/>
          </p:nvGrpSpPr>
          <p:grpSpPr>
            <a:xfrm>
              <a:off x="1614715" y="8396515"/>
              <a:ext cx="137886" cy="61685"/>
              <a:chOff x="852714" y="8320315"/>
              <a:chExt cx="362857" cy="61685"/>
            </a:xfrm>
          </p:grpSpPr>
          <p:cxnSp>
            <p:nvCxnSpPr>
              <p:cNvPr id="2779" name="Straight Connector 2778"/>
              <p:cNvCxnSpPr/>
              <p:nvPr/>
            </p:nvCxnSpPr>
            <p:spPr>
              <a:xfrm>
                <a:off x="852714" y="8320315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0" name="Straight Connector 2779"/>
              <p:cNvCxnSpPr/>
              <p:nvPr/>
            </p:nvCxnSpPr>
            <p:spPr>
              <a:xfrm>
                <a:off x="852714" y="8340877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1" name="Straight Connector 2780"/>
              <p:cNvCxnSpPr/>
              <p:nvPr/>
            </p:nvCxnSpPr>
            <p:spPr>
              <a:xfrm>
                <a:off x="852714" y="8382000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2" name="Straight Connector 2781"/>
              <p:cNvCxnSpPr/>
              <p:nvPr/>
            </p:nvCxnSpPr>
            <p:spPr>
              <a:xfrm>
                <a:off x="852714" y="8361439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64" name="Rectangle 2763"/>
            <p:cNvSpPr/>
            <p:nvPr/>
          </p:nvSpPr>
          <p:spPr>
            <a:xfrm>
              <a:off x="1809750" y="8416290"/>
              <a:ext cx="171450" cy="118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2765" name="Group 2348"/>
            <p:cNvGrpSpPr/>
            <p:nvPr/>
          </p:nvGrpSpPr>
          <p:grpSpPr>
            <a:xfrm>
              <a:off x="1809750" y="8320315"/>
              <a:ext cx="171450" cy="61685"/>
              <a:chOff x="852714" y="8320315"/>
              <a:chExt cx="362857" cy="61685"/>
            </a:xfrm>
          </p:grpSpPr>
          <p:cxnSp>
            <p:nvCxnSpPr>
              <p:cNvPr id="2775" name="Straight Connector 2774"/>
              <p:cNvCxnSpPr/>
              <p:nvPr/>
            </p:nvCxnSpPr>
            <p:spPr>
              <a:xfrm>
                <a:off x="852714" y="8320315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6" name="Straight Connector 2775"/>
              <p:cNvCxnSpPr/>
              <p:nvPr/>
            </p:nvCxnSpPr>
            <p:spPr>
              <a:xfrm>
                <a:off x="852714" y="8340877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7" name="Straight Connector 2776"/>
              <p:cNvCxnSpPr/>
              <p:nvPr/>
            </p:nvCxnSpPr>
            <p:spPr>
              <a:xfrm>
                <a:off x="852714" y="8382000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8" name="Straight Connector 2777"/>
              <p:cNvCxnSpPr/>
              <p:nvPr/>
            </p:nvCxnSpPr>
            <p:spPr>
              <a:xfrm>
                <a:off x="852714" y="8361439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66" name="Group 2353"/>
            <p:cNvGrpSpPr/>
            <p:nvPr/>
          </p:nvGrpSpPr>
          <p:grpSpPr>
            <a:xfrm>
              <a:off x="1614715" y="8458200"/>
              <a:ext cx="137886" cy="61685"/>
              <a:chOff x="852714" y="8320315"/>
              <a:chExt cx="362857" cy="61685"/>
            </a:xfrm>
          </p:grpSpPr>
          <p:cxnSp>
            <p:nvCxnSpPr>
              <p:cNvPr id="2771" name="Straight Connector 2770"/>
              <p:cNvCxnSpPr/>
              <p:nvPr/>
            </p:nvCxnSpPr>
            <p:spPr>
              <a:xfrm>
                <a:off x="852714" y="8320315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2" name="Straight Connector 2771"/>
              <p:cNvCxnSpPr/>
              <p:nvPr/>
            </p:nvCxnSpPr>
            <p:spPr>
              <a:xfrm>
                <a:off x="852714" y="8340877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3" name="Straight Connector 2772"/>
              <p:cNvCxnSpPr/>
              <p:nvPr/>
            </p:nvCxnSpPr>
            <p:spPr>
              <a:xfrm>
                <a:off x="852714" y="8382000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4" name="Straight Connector 2773"/>
              <p:cNvCxnSpPr/>
              <p:nvPr/>
            </p:nvCxnSpPr>
            <p:spPr>
              <a:xfrm>
                <a:off x="852714" y="8361439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67" name="Rectangle 2766"/>
            <p:cNvSpPr/>
            <p:nvPr/>
          </p:nvSpPr>
          <p:spPr>
            <a:xfrm>
              <a:off x="1600200" y="8610600"/>
              <a:ext cx="152400" cy="76200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68" name="Rectangle 2767"/>
            <p:cNvSpPr/>
            <p:nvPr/>
          </p:nvSpPr>
          <p:spPr>
            <a:xfrm>
              <a:off x="1600200" y="8717280"/>
              <a:ext cx="152400" cy="76200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69" name="Rectangle 2768"/>
            <p:cNvSpPr/>
            <p:nvPr/>
          </p:nvSpPr>
          <p:spPr>
            <a:xfrm>
              <a:off x="1838325" y="8644890"/>
              <a:ext cx="152400" cy="76200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70" name="Flowchart: Magnetic Disk 2769"/>
            <p:cNvSpPr/>
            <p:nvPr/>
          </p:nvSpPr>
          <p:spPr>
            <a:xfrm>
              <a:off x="1765934" y="8755380"/>
              <a:ext cx="131445" cy="152400"/>
            </a:xfrm>
            <a:prstGeom prst="flowChartMagneticDisk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2494" name="Group 2364"/>
          <p:cNvGrpSpPr/>
          <p:nvPr/>
        </p:nvGrpSpPr>
        <p:grpSpPr>
          <a:xfrm>
            <a:off x="6504393" y="1914744"/>
            <a:ext cx="120139" cy="168026"/>
            <a:chOff x="1524000" y="8229600"/>
            <a:chExt cx="544830" cy="762000"/>
          </a:xfrm>
        </p:grpSpPr>
        <p:sp>
          <p:nvSpPr>
            <p:cNvPr id="2709" name="Folded Corner 2708"/>
            <p:cNvSpPr/>
            <p:nvPr/>
          </p:nvSpPr>
          <p:spPr>
            <a:xfrm>
              <a:off x="1524000" y="8229600"/>
              <a:ext cx="544830" cy="762000"/>
            </a:xfrm>
            <a:prstGeom prst="foldedCorner">
              <a:avLst/>
            </a:prstGeom>
            <a:solidFill>
              <a:schemeClr val="bg1"/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2710" name="Group 2337"/>
            <p:cNvGrpSpPr/>
            <p:nvPr/>
          </p:nvGrpSpPr>
          <p:grpSpPr>
            <a:xfrm>
              <a:off x="1614715" y="8320315"/>
              <a:ext cx="137886" cy="61685"/>
              <a:chOff x="852714" y="8320315"/>
              <a:chExt cx="362857" cy="61685"/>
            </a:xfrm>
          </p:grpSpPr>
          <p:cxnSp>
            <p:nvCxnSpPr>
              <p:cNvPr id="2731" name="Straight Connector 2730"/>
              <p:cNvCxnSpPr/>
              <p:nvPr/>
            </p:nvCxnSpPr>
            <p:spPr>
              <a:xfrm>
                <a:off x="852714" y="8320315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2" name="Straight Connector 2731"/>
              <p:cNvCxnSpPr/>
              <p:nvPr/>
            </p:nvCxnSpPr>
            <p:spPr>
              <a:xfrm>
                <a:off x="852714" y="8340877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3" name="Straight Connector 2732"/>
              <p:cNvCxnSpPr/>
              <p:nvPr/>
            </p:nvCxnSpPr>
            <p:spPr>
              <a:xfrm>
                <a:off x="852714" y="8382000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4" name="Straight Connector 2733"/>
              <p:cNvCxnSpPr/>
              <p:nvPr/>
            </p:nvCxnSpPr>
            <p:spPr>
              <a:xfrm>
                <a:off x="852714" y="8361439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11" name="Group 2342"/>
            <p:cNvGrpSpPr/>
            <p:nvPr/>
          </p:nvGrpSpPr>
          <p:grpSpPr>
            <a:xfrm>
              <a:off x="1614715" y="8396515"/>
              <a:ext cx="137886" cy="61685"/>
              <a:chOff x="852714" y="8320315"/>
              <a:chExt cx="362857" cy="61685"/>
            </a:xfrm>
          </p:grpSpPr>
          <p:cxnSp>
            <p:nvCxnSpPr>
              <p:cNvPr id="2727" name="Straight Connector 2726"/>
              <p:cNvCxnSpPr/>
              <p:nvPr/>
            </p:nvCxnSpPr>
            <p:spPr>
              <a:xfrm>
                <a:off x="852714" y="8320315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8" name="Straight Connector 2727"/>
              <p:cNvCxnSpPr/>
              <p:nvPr/>
            </p:nvCxnSpPr>
            <p:spPr>
              <a:xfrm>
                <a:off x="852714" y="8340877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9" name="Straight Connector 2728"/>
              <p:cNvCxnSpPr/>
              <p:nvPr/>
            </p:nvCxnSpPr>
            <p:spPr>
              <a:xfrm>
                <a:off x="852714" y="8382000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0" name="Straight Connector 2729"/>
              <p:cNvCxnSpPr/>
              <p:nvPr/>
            </p:nvCxnSpPr>
            <p:spPr>
              <a:xfrm>
                <a:off x="852714" y="8361439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12" name="Rectangle 2711"/>
            <p:cNvSpPr/>
            <p:nvPr/>
          </p:nvSpPr>
          <p:spPr>
            <a:xfrm>
              <a:off x="1809750" y="8416290"/>
              <a:ext cx="171450" cy="118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2713" name="Group 2348"/>
            <p:cNvGrpSpPr/>
            <p:nvPr/>
          </p:nvGrpSpPr>
          <p:grpSpPr>
            <a:xfrm>
              <a:off x="1809750" y="8320315"/>
              <a:ext cx="171450" cy="61685"/>
              <a:chOff x="852714" y="8320315"/>
              <a:chExt cx="362857" cy="61685"/>
            </a:xfrm>
          </p:grpSpPr>
          <p:cxnSp>
            <p:nvCxnSpPr>
              <p:cNvPr id="2723" name="Straight Connector 2722"/>
              <p:cNvCxnSpPr/>
              <p:nvPr/>
            </p:nvCxnSpPr>
            <p:spPr>
              <a:xfrm>
                <a:off x="852714" y="8320315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4" name="Straight Connector 2723"/>
              <p:cNvCxnSpPr/>
              <p:nvPr/>
            </p:nvCxnSpPr>
            <p:spPr>
              <a:xfrm>
                <a:off x="852714" y="8340877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5" name="Straight Connector 2724"/>
              <p:cNvCxnSpPr/>
              <p:nvPr/>
            </p:nvCxnSpPr>
            <p:spPr>
              <a:xfrm>
                <a:off x="852714" y="8382000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6" name="Straight Connector 2725"/>
              <p:cNvCxnSpPr/>
              <p:nvPr/>
            </p:nvCxnSpPr>
            <p:spPr>
              <a:xfrm>
                <a:off x="852714" y="8361439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14" name="Group 2353"/>
            <p:cNvGrpSpPr/>
            <p:nvPr/>
          </p:nvGrpSpPr>
          <p:grpSpPr>
            <a:xfrm>
              <a:off x="1614715" y="8458200"/>
              <a:ext cx="137886" cy="61685"/>
              <a:chOff x="852714" y="8320315"/>
              <a:chExt cx="362857" cy="61685"/>
            </a:xfrm>
          </p:grpSpPr>
          <p:cxnSp>
            <p:nvCxnSpPr>
              <p:cNvPr id="2719" name="Straight Connector 2718"/>
              <p:cNvCxnSpPr/>
              <p:nvPr/>
            </p:nvCxnSpPr>
            <p:spPr>
              <a:xfrm>
                <a:off x="852714" y="8320315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0" name="Straight Connector 2719"/>
              <p:cNvCxnSpPr/>
              <p:nvPr/>
            </p:nvCxnSpPr>
            <p:spPr>
              <a:xfrm>
                <a:off x="852714" y="8340877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1" name="Straight Connector 2720"/>
              <p:cNvCxnSpPr/>
              <p:nvPr/>
            </p:nvCxnSpPr>
            <p:spPr>
              <a:xfrm>
                <a:off x="852714" y="8382000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2" name="Straight Connector 2721"/>
              <p:cNvCxnSpPr/>
              <p:nvPr/>
            </p:nvCxnSpPr>
            <p:spPr>
              <a:xfrm>
                <a:off x="852714" y="8361439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15" name="Rectangle 2714"/>
            <p:cNvSpPr/>
            <p:nvPr/>
          </p:nvSpPr>
          <p:spPr>
            <a:xfrm>
              <a:off x="1600200" y="8610600"/>
              <a:ext cx="152400" cy="76200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16" name="Rectangle 2715"/>
            <p:cNvSpPr/>
            <p:nvPr/>
          </p:nvSpPr>
          <p:spPr>
            <a:xfrm>
              <a:off x="1600200" y="8717280"/>
              <a:ext cx="152400" cy="76200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17" name="Rectangle 2716"/>
            <p:cNvSpPr/>
            <p:nvPr/>
          </p:nvSpPr>
          <p:spPr>
            <a:xfrm>
              <a:off x="1838325" y="8644890"/>
              <a:ext cx="152400" cy="76200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18" name="Flowchart: Magnetic Disk 2717"/>
            <p:cNvSpPr/>
            <p:nvPr/>
          </p:nvSpPr>
          <p:spPr>
            <a:xfrm>
              <a:off x="1765934" y="8755380"/>
              <a:ext cx="131445" cy="152400"/>
            </a:xfrm>
            <a:prstGeom prst="flowChartMagneticDisk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2496" name="Group 2364"/>
          <p:cNvGrpSpPr/>
          <p:nvPr/>
        </p:nvGrpSpPr>
        <p:grpSpPr>
          <a:xfrm>
            <a:off x="6672419" y="1914744"/>
            <a:ext cx="120139" cy="168026"/>
            <a:chOff x="1524000" y="8229600"/>
            <a:chExt cx="544830" cy="762000"/>
          </a:xfrm>
        </p:grpSpPr>
        <p:sp>
          <p:nvSpPr>
            <p:cNvPr id="2657" name="Folded Corner 2656"/>
            <p:cNvSpPr/>
            <p:nvPr/>
          </p:nvSpPr>
          <p:spPr>
            <a:xfrm>
              <a:off x="1524000" y="8229600"/>
              <a:ext cx="544830" cy="762000"/>
            </a:xfrm>
            <a:prstGeom prst="foldedCorner">
              <a:avLst/>
            </a:prstGeom>
            <a:solidFill>
              <a:schemeClr val="bg1"/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2658" name="Group 2337"/>
            <p:cNvGrpSpPr/>
            <p:nvPr/>
          </p:nvGrpSpPr>
          <p:grpSpPr>
            <a:xfrm>
              <a:off x="1614715" y="8320315"/>
              <a:ext cx="137886" cy="61685"/>
              <a:chOff x="852714" y="8320315"/>
              <a:chExt cx="362857" cy="61685"/>
            </a:xfrm>
          </p:grpSpPr>
          <p:cxnSp>
            <p:nvCxnSpPr>
              <p:cNvPr id="2679" name="Straight Connector 2678"/>
              <p:cNvCxnSpPr/>
              <p:nvPr/>
            </p:nvCxnSpPr>
            <p:spPr>
              <a:xfrm>
                <a:off x="852714" y="8320315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0" name="Straight Connector 2679"/>
              <p:cNvCxnSpPr/>
              <p:nvPr/>
            </p:nvCxnSpPr>
            <p:spPr>
              <a:xfrm>
                <a:off x="852714" y="8340877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1" name="Straight Connector 2680"/>
              <p:cNvCxnSpPr/>
              <p:nvPr/>
            </p:nvCxnSpPr>
            <p:spPr>
              <a:xfrm>
                <a:off x="852714" y="8382000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2" name="Straight Connector 2681"/>
              <p:cNvCxnSpPr/>
              <p:nvPr/>
            </p:nvCxnSpPr>
            <p:spPr>
              <a:xfrm>
                <a:off x="852714" y="8361439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59" name="Group 2342"/>
            <p:cNvGrpSpPr/>
            <p:nvPr/>
          </p:nvGrpSpPr>
          <p:grpSpPr>
            <a:xfrm>
              <a:off x="1614715" y="8396515"/>
              <a:ext cx="137886" cy="61685"/>
              <a:chOff x="852714" y="8320315"/>
              <a:chExt cx="362857" cy="61685"/>
            </a:xfrm>
          </p:grpSpPr>
          <p:cxnSp>
            <p:nvCxnSpPr>
              <p:cNvPr id="2675" name="Straight Connector 2674"/>
              <p:cNvCxnSpPr/>
              <p:nvPr/>
            </p:nvCxnSpPr>
            <p:spPr>
              <a:xfrm>
                <a:off x="852714" y="8320315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6" name="Straight Connector 2675"/>
              <p:cNvCxnSpPr/>
              <p:nvPr/>
            </p:nvCxnSpPr>
            <p:spPr>
              <a:xfrm>
                <a:off x="852714" y="8340877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7" name="Straight Connector 2676"/>
              <p:cNvCxnSpPr/>
              <p:nvPr/>
            </p:nvCxnSpPr>
            <p:spPr>
              <a:xfrm>
                <a:off x="852714" y="8382000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8" name="Straight Connector 2677"/>
              <p:cNvCxnSpPr/>
              <p:nvPr/>
            </p:nvCxnSpPr>
            <p:spPr>
              <a:xfrm>
                <a:off x="852714" y="8361439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60" name="Rectangle 2659"/>
            <p:cNvSpPr/>
            <p:nvPr/>
          </p:nvSpPr>
          <p:spPr>
            <a:xfrm>
              <a:off x="1809750" y="8416290"/>
              <a:ext cx="171450" cy="118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2661" name="Group 2348"/>
            <p:cNvGrpSpPr/>
            <p:nvPr/>
          </p:nvGrpSpPr>
          <p:grpSpPr>
            <a:xfrm>
              <a:off x="1809750" y="8320315"/>
              <a:ext cx="171450" cy="61685"/>
              <a:chOff x="852714" y="8320315"/>
              <a:chExt cx="362857" cy="61685"/>
            </a:xfrm>
          </p:grpSpPr>
          <p:cxnSp>
            <p:nvCxnSpPr>
              <p:cNvPr id="2671" name="Straight Connector 2670"/>
              <p:cNvCxnSpPr/>
              <p:nvPr/>
            </p:nvCxnSpPr>
            <p:spPr>
              <a:xfrm>
                <a:off x="852714" y="8320315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2" name="Straight Connector 2671"/>
              <p:cNvCxnSpPr/>
              <p:nvPr/>
            </p:nvCxnSpPr>
            <p:spPr>
              <a:xfrm>
                <a:off x="852714" y="8340877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3" name="Straight Connector 2672"/>
              <p:cNvCxnSpPr/>
              <p:nvPr/>
            </p:nvCxnSpPr>
            <p:spPr>
              <a:xfrm>
                <a:off x="852714" y="8382000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4" name="Straight Connector 2673"/>
              <p:cNvCxnSpPr/>
              <p:nvPr/>
            </p:nvCxnSpPr>
            <p:spPr>
              <a:xfrm>
                <a:off x="852714" y="8361439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2" name="Group 2353"/>
            <p:cNvGrpSpPr/>
            <p:nvPr/>
          </p:nvGrpSpPr>
          <p:grpSpPr>
            <a:xfrm>
              <a:off x="1614715" y="8458200"/>
              <a:ext cx="137886" cy="61685"/>
              <a:chOff x="852714" y="8320315"/>
              <a:chExt cx="362857" cy="61685"/>
            </a:xfrm>
          </p:grpSpPr>
          <p:cxnSp>
            <p:nvCxnSpPr>
              <p:cNvPr id="2667" name="Straight Connector 2666"/>
              <p:cNvCxnSpPr/>
              <p:nvPr/>
            </p:nvCxnSpPr>
            <p:spPr>
              <a:xfrm>
                <a:off x="852714" y="8320315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8" name="Straight Connector 2667"/>
              <p:cNvCxnSpPr/>
              <p:nvPr/>
            </p:nvCxnSpPr>
            <p:spPr>
              <a:xfrm>
                <a:off x="852714" y="8340877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9" name="Straight Connector 2668"/>
              <p:cNvCxnSpPr/>
              <p:nvPr/>
            </p:nvCxnSpPr>
            <p:spPr>
              <a:xfrm>
                <a:off x="852714" y="8382000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0" name="Straight Connector 2669"/>
              <p:cNvCxnSpPr/>
              <p:nvPr/>
            </p:nvCxnSpPr>
            <p:spPr>
              <a:xfrm>
                <a:off x="852714" y="8361439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63" name="Rectangle 2662"/>
            <p:cNvSpPr/>
            <p:nvPr/>
          </p:nvSpPr>
          <p:spPr>
            <a:xfrm>
              <a:off x="1600200" y="8610600"/>
              <a:ext cx="152400" cy="76200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64" name="Rectangle 2663"/>
            <p:cNvSpPr/>
            <p:nvPr/>
          </p:nvSpPr>
          <p:spPr>
            <a:xfrm>
              <a:off x="1600200" y="8717280"/>
              <a:ext cx="152400" cy="76200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65" name="Rectangle 2664"/>
            <p:cNvSpPr/>
            <p:nvPr/>
          </p:nvSpPr>
          <p:spPr>
            <a:xfrm>
              <a:off x="1838325" y="8644890"/>
              <a:ext cx="152400" cy="76200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66" name="Flowchart: Magnetic Disk 2665"/>
            <p:cNvSpPr/>
            <p:nvPr/>
          </p:nvSpPr>
          <p:spPr>
            <a:xfrm>
              <a:off x="1765934" y="8755380"/>
              <a:ext cx="131445" cy="152400"/>
            </a:xfrm>
            <a:prstGeom prst="flowChartMagneticDisk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2498" name="Group 2364"/>
          <p:cNvGrpSpPr/>
          <p:nvPr/>
        </p:nvGrpSpPr>
        <p:grpSpPr>
          <a:xfrm>
            <a:off x="6840444" y="1914744"/>
            <a:ext cx="120139" cy="168026"/>
            <a:chOff x="1524000" y="8229600"/>
            <a:chExt cx="544830" cy="762000"/>
          </a:xfrm>
        </p:grpSpPr>
        <p:sp>
          <p:nvSpPr>
            <p:cNvPr id="2605" name="Folded Corner 2604"/>
            <p:cNvSpPr/>
            <p:nvPr/>
          </p:nvSpPr>
          <p:spPr>
            <a:xfrm>
              <a:off x="1524000" y="8229600"/>
              <a:ext cx="544830" cy="762000"/>
            </a:xfrm>
            <a:prstGeom prst="foldedCorner">
              <a:avLst/>
            </a:prstGeom>
            <a:solidFill>
              <a:schemeClr val="bg1"/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2606" name="Group 2337"/>
            <p:cNvGrpSpPr/>
            <p:nvPr/>
          </p:nvGrpSpPr>
          <p:grpSpPr>
            <a:xfrm>
              <a:off x="1614715" y="8320315"/>
              <a:ext cx="137886" cy="61685"/>
              <a:chOff x="852714" y="8320315"/>
              <a:chExt cx="362857" cy="61685"/>
            </a:xfrm>
          </p:grpSpPr>
          <p:cxnSp>
            <p:nvCxnSpPr>
              <p:cNvPr id="2627" name="Straight Connector 2626"/>
              <p:cNvCxnSpPr/>
              <p:nvPr/>
            </p:nvCxnSpPr>
            <p:spPr>
              <a:xfrm>
                <a:off x="852714" y="8320315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8" name="Straight Connector 2627"/>
              <p:cNvCxnSpPr/>
              <p:nvPr/>
            </p:nvCxnSpPr>
            <p:spPr>
              <a:xfrm>
                <a:off x="852714" y="8340877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9" name="Straight Connector 2628"/>
              <p:cNvCxnSpPr/>
              <p:nvPr/>
            </p:nvCxnSpPr>
            <p:spPr>
              <a:xfrm>
                <a:off x="852714" y="8382000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0" name="Straight Connector 2629"/>
              <p:cNvCxnSpPr/>
              <p:nvPr/>
            </p:nvCxnSpPr>
            <p:spPr>
              <a:xfrm>
                <a:off x="852714" y="8361439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07" name="Group 2342"/>
            <p:cNvGrpSpPr/>
            <p:nvPr/>
          </p:nvGrpSpPr>
          <p:grpSpPr>
            <a:xfrm>
              <a:off x="1614715" y="8396515"/>
              <a:ext cx="137886" cy="61685"/>
              <a:chOff x="852714" y="8320315"/>
              <a:chExt cx="362857" cy="61685"/>
            </a:xfrm>
          </p:grpSpPr>
          <p:cxnSp>
            <p:nvCxnSpPr>
              <p:cNvPr id="2623" name="Straight Connector 2622"/>
              <p:cNvCxnSpPr/>
              <p:nvPr/>
            </p:nvCxnSpPr>
            <p:spPr>
              <a:xfrm>
                <a:off x="852714" y="8320315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4" name="Straight Connector 2623"/>
              <p:cNvCxnSpPr/>
              <p:nvPr/>
            </p:nvCxnSpPr>
            <p:spPr>
              <a:xfrm>
                <a:off x="852714" y="8340877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5" name="Straight Connector 2624"/>
              <p:cNvCxnSpPr/>
              <p:nvPr/>
            </p:nvCxnSpPr>
            <p:spPr>
              <a:xfrm>
                <a:off x="852714" y="8382000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6" name="Straight Connector 2625"/>
              <p:cNvCxnSpPr/>
              <p:nvPr/>
            </p:nvCxnSpPr>
            <p:spPr>
              <a:xfrm>
                <a:off x="852714" y="8361439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08" name="Rectangle 2607"/>
            <p:cNvSpPr/>
            <p:nvPr/>
          </p:nvSpPr>
          <p:spPr>
            <a:xfrm>
              <a:off x="1809750" y="8416290"/>
              <a:ext cx="171450" cy="118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2609" name="Group 2348"/>
            <p:cNvGrpSpPr/>
            <p:nvPr/>
          </p:nvGrpSpPr>
          <p:grpSpPr>
            <a:xfrm>
              <a:off x="1809750" y="8320315"/>
              <a:ext cx="171450" cy="61685"/>
              <a:chOff x="852714" y="8320315"/>
              <a:chExt cx="362857" cy="61685"/>
            </a:xfrm>
          </p:grpSpPr>
          <p:cxnSp>
            <p:nvCxnSpPr>
              <p:cNvPr id="2619" name="Straight Connector 2618"/>
              <p:cNvCxnSpPr/>
              <p:nvPr/>
            </p:nvCxnSpPr>
            <p:spPr>
              <a:xfrm>
                <a:off x="852714" y="8320315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0" name="Straight Connector 2619"/>
              <p:cNvCxnSpPr/>
              <p:nvPr/>
            </p:nvCxnSpPr>
            <p:spPr>
              <a:xfrm>
                <a:off x="852714" y="8340877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1" name="Straight Connector 2620"/>
              <p:cNvCxnSpPr/>
              <p:nvPr/>
            </p:nvCxnSpPr>
            <p:spPr>
              <a:xfrm>
                <a:off x="852714" y="8382000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2" name="Straight Connector 2621"/>
              <p:cNvCxnSpPr/>
              <p:nvPr/>
            </p:nvCxnSpPr>
            <p:spPr>
              <a:xfrm>
                <a:off x="852714" y="8361439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10" name="Group 2353"/>
            <p:cNvGrpSpPr/>
            <p:nvPr/>
          </p:nvGrpSpPr>
          <p:grpSpPr>
            <a:xfrm>
              <a:off x="1614715" y="8458200"/>
              <a:ext cx="137886" cy="61685"/>
              <a:chOff x="852714" y="8320315"/>
              <a:chExt cx="362857" cy="61685"/>
            </a:xfrm>
          </p:grpSpPr>
          <p:cxnSp>
            <p:nvCxnSpPr>
              <p:cNvPr id="2615" name="Straight Connector 2614"/>
              <p:cNvCxnSpPr/>
              <p:nvPr/>
            </p:nvCxnSpPr>
            <p:spPr>
              <a:xfrm>
                <a:off x="852714" y="8320315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6" name="Straight Connector 2615"/>
              <p:cNvCxnSpPr/>
              <p:nvPr/>
            </p:nvCxnSpPr>
            <p:spPr>
              <a:xfrm>
                <a:off x="852714" y="8340877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7" name="Straight Connector 2616"/>
              <p:cNvCxnSpPr/>
              <p:nvPr/>
            </p:nvCxnSpPr>
            <p:spPr>
              <a:xfrm>
                <a:off x="852714" y="8382000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8" name="Straight Connector 2617"/>
              <p:cNvCxnSpPr/>
              <p:nvPr/>
            </p:nvCxnSpPr>
            <p:spPr>
              <a:xfrm>
                <a:off x="852714" y="8361439"/>
                <a:ext cx="36285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11" name="Rectangle 2610"/>
            <p:cNvSpPr/>
            <p:nvPr/>
          </p:nvSpPr>
          <p:spPr>
            <a:xfrm>
              <a:off x="1600200" y="8610600"/>
              <a:ext cx="152400" cy="76200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12" name="Rectangle 2611"/>
            <p:cNvSpPr/>
            <p:nvPr/>
          </p:nvSpPr>
          <p:spPr>
            <a:xfrm>
              <a:off x="1600200" y="8717280"/>
              <a:ext cx="152400" cy="76200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13" name="Rectangle 2612"/>
            <p:cNvSpPr/>
            <p:nvPr/>
          </p:nvSpPr>
          <p:spPr>
            <a:xfrm>
              <a:off x="1838325" y="8644890"/>
              <a:ext cx="152400" cy="76200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14" name="Flowchart: Magnetic Disk 2613"/>
            <p:cNvSpPr/>
            <p:nvPr/>
          </p:nvSpPr>
          <p:spPr>
            <a:xfrm>
              <a:off x="1765934" y="8755380"/>
              <a:ext cx="131445" cy="152400"/>
            </a:xfrm>
            <a:prstGeom prst="flowChartMagneticDisk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840" name="Can 2839"/>
          <p:cNvSpPr/>
          <p:nvPr/>
        </p:nvSpPr>
        <p:spPr>
          <a:xfrm>
            <a:off x="7008470" y="2166783"/>
            <a:ext cx="94662" cy="168026"/>
          </a:xfrm>
          <a:prstGeom prst="can">
            <a:avLst/>
          </a:prstGeom>
          <a:gradFill>
            <a:gsLst>
              <a:gs pos="0">
                <a:srgbClr val="FFCC00"/>
              </a:gs>
              <a:gs pos="50000">
                <a:schemeClr val="bg1"/>
              </a:gs>
              <a:gs pos="100000">
                <a:srgbClr val="FFCC00"/>
              </a:gs>
            </a:gsLst>
            <a:lin ang="0" scaled="0"/>
          </a:gra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408" name="Group 1407"/>
          <p:cNvGrpSpPr/>
          <p:nvPr/>
        </p:nvGrpSpPr>
        <p:grpSpPr>
          <a:xfrm>
            <a:off x="4572094" y="1074614"/>
            <a:ext cx="3024467" cy="1512236"/>
            <a:chOff x="4876894" y="998413"/>
            <a:chExt cx="3024467" cy="1512236"/>
          </a:xfrm>
        </p:grpSpPr>
        <p:grpSp>
          <p:nvGrpSpPr>
            <p:cNvPr id="29" name="Group 134"/>
            <p:cNvGrpSpPr/>
            <p:nvPr/>
          </p:nvGrpSpPr>
          <p:grpSpPr>
            <a:xfrm>
              <a:off x="4876894" y="998413"/>
              <a:ext cx="3024467" cy="1512236"/>
              <a:chOff x="609601" y="789940"/>
              <a:chExt cx="2743200" cy="1371602"/>
            </a:xfrm>
          </p:grpSpPr>
          <p:grpSp>
            <p:nvGrpSpPr>
              <p:cNvPr id="30" name="Group 135"/>
              <p:cNvGrpSpPr/>
              <p:nvPr/>
            </p:nvGrpSpPr>
            <p:grpSpPr>
              <a:xfrm>
                <a:off x="609601" y="815342"/>
                <a:ext cx="2743200" cy="1346200"/>
                <a:chOff x="609601" y="762000"/>
                <a:chExt cx="3189768" cy="1565344"/>
              </a:xfrm>
            </p:grpSpPr>
            <p:sp>
              <p:nvSpPr>
                <p:cNvPr id="807" name="Rectangle 19"/>
                <p:cNvSpPr>
                  <a:spLocks noChangeArrowheads="1"/>
                </p:cNvSpPr>
                <p:nvPr/>
              </p:nvSpPr>
              <p:spPr bwMode="auto">
                <a:xfrm>
                  <a:off x="610484" y="972856"/>
                  <a:ext cx="3188885" cy="170144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tint val="15686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 w="19050">
                  <a:noFill/>
                  <a:miter lim="800000"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400">
                    <a:latin typeface="Arial Narrow" pitchFamily="34" charset="0"/>
                  </a:endParaRPr>
                </a:p>
              </p:txBody>
            </p:sp>
            <p:sp>
              <p:nvSpPr>
                <p:cNvPr id="808" name="Rectangle 4"/>
                <p:cNvSpPr>
                  <a:spLocks noChangeArrowheads="1"/>
                </p:cNvSpPr>
                <p:nvPr/>
              </p:nvSpPr>
              <p:spPr bwMode="auto">
                <a:xfrm>
                  <a:off x="652816" y="931332"/>
                  <a:ext cx="3146553" cy="669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 sz="1400">
                    <a:latin typeface="Arial Narrow" pitchFamily="34" charset="0"/>
                  </a:endParaRPr>
                </a:p>
              </p:txBody>
            </p:sp>
            <p:sp>
              <p:nvSpPr>
                <p:cNvPr id="809" name="Rectangle 9"/>
                <p:cNvSpPr>
                  <a:spLocks noChangeArrowheads="1"/>
                </p:cNvSpPr>
                <p:nvPr/>
              </p:nvSpPr>
              <p:spPr bwMode="auto">
                <a:xfrm>
                  <a:off x="779815" y="762000"/>
                  <a:ext cx="1651000" cy="169333"/>
                </a:xfrm>
                <a:prstGeom prst="rect">
                  <a:avLst/>
                </a:prstGeom>
                <a:solidFill>
                  <a:srgbClr val="FFFF99"/>
                </a:solidFill>
                <a:ln w="25400">
                  <a:noFill/>
                  <a:miter lim="800000"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 sz="1400">
                    <a:latin typeface="Arial Narrow" pitchFamily="34" charset="0"/>
                  </a:endParaRPr>
                </a:p>
              </p:txBody>
            </p:sp>
            <p:sp>
              <p:nvSpPr>
                <p:cNvPr id="810" name="Freeform 5"/>
                <p:cNvSpPr>
                  <a:spLocks/>
                </p:cNvSpPr>
                <p:nvPr/>
              </p:nvSpPr>
              <p:spPr bwMode="auto">
                <a:xfrm>
                  <a:off x="695149" y="762000"/>
                  <a:ext cx="84667" cy="169333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96" y="192"/>
                    </a:cxn>
                    <a:cxn ang="0">
                      <a:pos x="0" y="192"/>
                    </a:cxn>
                    <a:cxn ang="0">
                      <a:pos x="29" y="185"/>
                    </a:cxn>
                    <a:cxn ang="0">
                      <a:pos x="47" y="165"/>
                    </a:cxn>
                    <a:cxn ang="0">
                      <a:pos x="50" y="147"/>
                    </a:cxn>
                    <a:cxn ang="0">
                      <a:pos x="45" y="48"/>
                    </a:cxn>
                    <a:cxn ang="0">
                      <a:pos x="57" y="20"/>
                    </a:cxn>
                    <a:cxn ang="0">
                      <a:pos x="74" y="5"/>
                    </a:cxn>
                    <a:cxn ang="0">
                      <a:pos x="96" y="0"/>
                    </a:cxn>
                  </a:cxnLst>
                  <a:rect l="0" t="0" r="r" b="b"/>
                  <a:pathLst>
                    <a:path w="96" h="192">
                      <a:moveTo>
                        <a:pt x="96" y="0"/>
                      </a:moveTo>
                      <a:lnTo>
                        <a:pt x="96" y="192"/>
                      </a:lnTo>
                      <a:lnTo>
                        <a:pt x="0" y="192"/>
                      </a:lnTo>
                      <a:lnTo>
                        <a:pt x="29" y="185"/>
                      </a:lnTo>
                      <a:lnTo>
                        <a:pt x="47" y="165"/>
                      </a:lnTo>
                      <a:lnTo>
                        <a:pt x="50" y="147"/>
                      </a:lnTo>
                      <a:lnTo>
                        <a:pt x="45" y="48"/>
                      </a:lnTo>
                      <a:lnTo>
                        <a:pt x="57" y="20"/>
                      </a:lnTo>
                      <a:lnTo>
                        <a:pt x="74" y="5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19050" cap="flat" cmpd="sng">
                  <a:noFill/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400">
                    <a:latin typeface="Arial Narrow" pitchFamily="34" charset="0"/>
                  </a:endParaRPr>
                </a:p>
              </p:txBody>
            </p:sp>
            <p:sp>
              <p:nvSpPr>
                <p:cNvPr id="811" name="Freeform 11"/>
                <p:cNvSpPr>
                  <a:spLocks/>
                </p:cNvSpPr>
                <p:nvPr/>
              </p:nvSpPr>
              <p:spPr bwMode="auto">
                <a:xfrm flipH="1">
                  <a:off x="2430816" y="762000"/>
                  <a:ext cx="84667" cy="169333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96" y="192"/>
                    </a:cxn>
                    <a:cxn ang="0">
                      <a:pos x="0" y="192"/>
                    </a:cxn>
                    <a:cxn ang="0">
                      <a:pos x="29" y="185"/>
                    </a:cxn>
                    <a:cxn ang="0">
                      <a:pos x="47" y="165"/>
                    </a:cxn>
                    <a:cxn ang="0">
                      <a:pos x="50" y="147"/>
                    </a:cxn>
                    <a:cxn ang="0">
                      <a:pos x="45" y="48"/>
                    </a:cxn>
                    <a:cxn ang="0">
                      <a:pos x="57" y="20"/>
                    </a:cxn>
                    <a:cxn ang="0">
                      <a:pos x="74" y="5"/>
                    </a:cxn>
                    <a:cxn ang="0">
                      <a:pos x="96" y="0"/>
                    </a:cxn>
                  </a:cxnLst>
                  <a:rect l="0" t="0" r="r" b="b"/>
                  <a:pathLst>
                    <a:path w="96" h="192">
                      <a:moveTo>
                        <a:pt x="96" y="0"/>
                      </a:moveTo>
                      <a:lnTo>
                        <a:pt x="96" y="192"/>
                      </a:lnTo>
                      <a:lnTo>
                        <a:pt x="0" y="192"/>
                      </a:lnTo>
                      <a:lnTo>
                        <a:pt x="29" y="185"/>
                      </a:lnTo>
                      <a:lnTo>
                        <a:pt x="47" y="165"/>
                      </a:lnTo>
                      <a:lnTo>
                        <a:pt x="50" y="147"/>
                      </a:lnTo>
                      <a:lnTo>
                        <a:pt x="45" y="48"/>
                      </a:lnTo>
                      <a:lnTo>
                        <a:pt x="57" y="20"/>
                      </a:lnTo>
                      <a:lnTo>
                        <a:pt x="74" y="5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19050" cap="flat" cmpd="sng">
                  <a:noFill/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400">
                    <a:latin typeface="Arial Narrow" pitchFamily="34" charset="0"/>
                  </a:endParaRPr>
                </a:p>
              </p:txBody>
            </p:sp>
            <p:grpSp>
              <p:nvGrpSpPr>
                <p:cNvPr id="31" name="Group 142"/>
                <p:cNvGrpSpPr/>
                <p:nvPr/>
              </p:nvGrpSpPr>
              <p:grpSpPr>
                <a:xfrm>
                  <a:off x="609601" y="762000"/>
                  <a:ext cx="3189768" cy="1565344"/>
                  <a:chOff x="609601" y="762000"/>
                  <a:chExt cx="3189768" cy="1565344"/>
                </a:xfrm>
              </p:grpSpPr>
              <p:sp>
                <p:nvSpPr>
                  <p:cNvPr id="813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609601" y="972787"/>
                    <a:ext cx="0" cy="135455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en-US" sz="1400">
                      <a:latin typeface="Arial Narrow" pitchFamily="34" charset="0"/>
                    </a:endParaRPr>
                  </a:p>
                </p:txBody>
              </p:sp>
              <p:sp>
                <p:nvSpPr>
                  <p:cNvPr id="814" name="Arc 6"/>
                  <p:cNvSpPr>
                    <a:spLocks/>
                  </p:cNvSpPr>
                  <p:nvPr/>
                </p:nvSpPr>
                <p:spPr bwMode="auto">
                  <a:xfrm flipH="1">
                    <a:off x="737482" y="762000"/>
                    <a:ext cx="42333" cy="4233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 Narrow" pitchFamily="34" charset="0"/>
                    </a:endParaRPr>
                  </a:p>
                </p:txBody>
              </p:sp>
              <p:sp>
                <p:nvSpPr>
                  <p:cNvPr id="815" name="Arc 7"/>
                  <p:cNvSpPr>
                    <a:spLocks/>
                  </p:cNvSpPr>
                  <p:nvPr/>
                </p:nvSpPr>
                <p:spPr bwMode="auto">
                  <a:xfrm flipV="1">
                    <a:off x="695149" y="889000"/>
                    <a:ext cx="42333" cy="4233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 Narrow" pitchFamily="34" charset="0"/>
                    </a:endParaRPr>
                  </a:p>
                </p:txBody>
              </p:sp>
              <p:sp>
                <p:nvSpPr>
                  <p:cNvPr id="816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737482" y="804333"/>
                    <a:ext cx="0" cy="8466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en-US" sz="1400">
                      <a:latin typeface="Arial Narrow" pitchFamily="34" charset="0"/>
                    </a:endParaRPr>
                  </a:p>
                </p:txBody>
              </p:sp>
              <p:sp>
                <p:nvSpPr>
                  <p:cNvPr id="817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779815" y="762000"/>
                    <a:ext cx="165100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en-US" sz="1400">
                      <a:latin typeface="Arial Narrow" pitchFamily="34" charset="0"/>
                    </a:endParaRPr>
                  </a:p>
                </p:txBody>
              </p:sp>
              <p:sp>
                <p:nvSpPr>
                  <p:cNvPr id="818" name="Arc 12"/>
                  <p:cNvSpPr>
                    <a:spLocks/>
                  </p:cNvSpPr>
                  <p:nvPr/>
                </p:nvSpPr>
                <p:spPr bwMode="auto">
                  <a:xfrm>
                    <a:off x="2430816" y="762000"/>
                    <a:ext cx="42333" cy="4233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 Narrow" pitchFamily="34" charset="0"/>
                    </a:endParaRPr>
                  </a:p>
                </p:txBody>
              </p:sp>
              <p:sp>
                <p:nvSpPr>
                  <p:cNvPr id="819" name="Arc 13"/>
                  <p:cNvSpPr>
                    <a:spLocks/>
                  </p:cNvSpPr>
                  <p:nvPr/>
                </p:nvSpPr>
                <p:spPr bwMode="auto">
                  <a:xfrm flipH="1" flipV="1">
                    <a:off x="2473149" y="889000"/>
                    <a:ext cx="42333" cy="4233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 Narrow" pitchFamily="34" charset="0"/>
                    </a:endParaRPr>
                  </a:p>
                </p:txBody>
              </p:sp>
              <p:sp>
                <p:nvSpPr>
                  <p:cNvPr id="820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3149" y="804333"/>
                    <a:ext cx="0" cy="8466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en-US" sz="1400">
                      <a:latin typeface="Arial Narrow" pitchFamily="34" charset="0"/>
                    </a:endParaRPr>
                  </a:p>
                </p:txBody>
              </p:sp>
              <p:sp>
                <p:nvSpPr>
                  <p:cNvPr id="821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52815" y="931333"/>
                    <a:ext cx="4233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en-US" sz="1400">
                      <a:latin typeface="Arial Narrow" pitchFamily="34" charset="0"/>
                    </a:endParaRPr>
                  </a:p>
                </p:txBody>
              </p:sp>
              <p:sp>
                <p:nvSpPr>
                  <p:cNvPr id="822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2515484" y="931333"/>
                    <a:ext cx="128388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en-US" sz="1400">
                      <a:latin typeface="Arial Narrow" pitchFamily="34" charset="0"/>
                    </a:endParaRPr>
                  </a:p>
                </p:txBody>
              </p:sp>
              <p:sp>
                <p:nvSpPr>
                  <p:cNvPr id="823" name="Arc 17"/>
                  <p:cNvSpPr>
                    <a:spLocks/>
                  </p:cNvSpPr>
                  <p:nvPr/>
                </p:nvSpPr>
                <p:spPr bwMode="auto">
                  <a:xfrm flipH="1">
                    <a:off x="610482" y="931333"/>
                    <a:ext cx="42333" cy="4233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 Narrow" pitchFamily="34" charset="0"/>
                    </a:endParaRPr>
                  </a:p>
                </p:txBody>
              </p:sp>
            </p:grpSp>
          </p:grpSp>
          <p:sp>
            <p:nvSpPr>
              <p:cNvPr id="806" name="Text Box 23"/>
              <p:cNvSpPr txBox="1">
                <a:spLocks noChangeArrowheads="1"/>
              </p:cNvSpPr>
              <p:nvPr/>
            </p:nvSpPr>
            <p:spPr bwMode="auto">
              <a:xfrm>
                <a:off x="672324" y="789940"/>
                <a:ext cx="1505412" cy="257096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5000"/>
                  </a:lnSpc>
                  <a:defRPr/>
                </a:pPr>
                <a:r>
                  <a:rPr lang="en-US" sz="1400" b="1" dirty="0" smtClean="0">
                    <a:latin typeface="Arial Narrow" pitchFamily="34" charset="0"/>
                  </a:rPr>
                  <a:t>Materials &amp;  Devices</a:t>
                </a:r>
                <a:endParaRPr lang="en-US" sz="1400" b="1" dirty="0">
                  <a:latin typeface="Arial Narrow" pitchFamily="34" charset="0"/>
                </a:endParaRPr>
              </a:p>
            </p:txBody>
          </p:sp>
        </p:grp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37577" t="64170"/>
            <a:stretch>
              <a:fillRect/>
            </a:stretch>
          </p:blipFill>
          <p:spPr bwMode="auto">
            <a:xfrm>
              <a:off x="7061231" y="1334465"/>
              <a:ext cx="756117" cy="466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26" name="Rectangle 1325"/>
          <p:cNvSpPr/>
          <p:nvPr/>
        </p:nvSpPr>
        <p:spPr bwMode="auto">
          <a:xfrm>
            <a:off x="6781349" y="1778896"/>
            <a:ext cx="34608" cy="8305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407" name="Group 1406"/>
          <p:cNvGrpSpPr/>
          <p:nvPr/>
        </p:nvGrpSpPr>
        <p:grpSpPr>
          <a:xfrm>
            <a:off x="4968720" y="2502834"/>
            <a:ext cx="2940455" cy="1176181"/>
            <a:chOff x="5044920" y="2426633"/>
            <a:chExt cx="2940455" cy="1176181"/>
          </a:xfrm>
        </p:grpSpPr>
        <p:grpSp>
          <p:nvGrpSpPr>
            <p:cNvPr id="3120" name="Group 3119"/>
            <p:cNvGrpSpPr/>
            <p:nvPr/>
          </p:nvGrpSpPr>
          <p:grpSpPr>
            <a:xfrm>
              <a:off x="5044920" y="2426633"/>
              <a:ext cx="2940455" cy="1176181"/>
              <a:chOff x="5105400" y="2514600"/>
              <a:chExt cx="2667001" cy="1066800"/>
            </a:xfrm>
          </p:grpSpPr>
          <p:grpSp>
            <p:nvGrpSpPr>
              <p:cNvPr id="887" name="Group 886"/>
              <p:cNvGrpSpPr/>
              <p:nvPr/>
            </p:nvGrpSpPr>
            <p:grpSpPr>
              <a:xfrm>
                <a:off x="5105400" y="2514600"/>
                <a:ext cx="2667001" cy="1066800"/>
                <a:chOff x="6019800" y="3962400"/>
                <a:chExt cx="2667001" cy="1066800"/>
              </a:xfrm>
            </p:grpSpPr>
            <p:sp>
              <p:nvSpPr>
                <p:cNvPr id="914" name="Rectangle 19"/>
                <p:cNvSpPr>
                  <a:spLocks noChangeArrowheads="1"/>
                </p:cNvSpPr>
                <p:nvPr/>
              </p:nvSpPr>
              <p:spPr bwMode="auto">
                <a:xfrm rot="16200000">
                  <a:off x="6324603" y="3886199"/>
                  <a:ext cx="838199" cy="144780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tint val="15686"/>
                        <a:invGamma/>
                      </a:srgbClr>
                    </a:gs>
                  </a:gsLst>
                  <a:lin ang="5400000" scaled="1"/>
                </a:gradFill>
                <a:ln w="19050">
                  <a:noFill/>
                  <a:miter lim="800000"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400">
                    <a:latin typeface="Arial Narrow" pitchFamily="34" charset="0"/>
                  </a:endParaRPr>
                </a:p>
              </p:txBody>
            </p:sp>
            <p:grpSp>
              <p:nvGrpSpPr>
                <p:cNvPr id="1378" name="Group 114"/>
                <p:cNvGrpSpPr/>
                <p:nvPr/>
              </p:nvGrpSpPr>
              <p:grpSpPr>
                <a:xfrm>
                  <a:off x="6019800" y="3962400"/>
                  <a:ext cx="2667001" cy="1066800"/>
                  <a:chOff x="609601" y="789940"/>
                  <a:chExt cx="2667001" cy="1066800"/>
                </a:xfrm>
              </p:grpSpPr>
              <p:grpSp>
                <p:nvGrpSpPr>
                  <p:cNvPr id="1380" name="Group 115"/>
                  <p:cNvGrpSpPr/>
                  <p:nvPr/>
                </p:nvGrpSpPr>
                <p:grpSpPr>
                  <a:xfrm>
                    <a:off x="609601" y="815342"/>
                    <a:ext cx="2667001" cy="1041398"/>
                    <a:chOff x="609601" y="762000"/>
                    <a:chExt cx="3101164" cy="1210924"/>
                  </a:xfrm>
                </p:grpSpPr>
                <p:sp>
                  <p:nvSpPr>
                    <p:cNvPr id="941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0484" y="972856"/>
                      <a:ext cx="3100280" cy="17014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FFFF99">
                            <a:gamma/>
                            <a:tint val="15686"/>
                            <a:invGamma/>
                            <a:alpha val="0"/>
                          </a:srgbClr>
                        </a:gs>
                      </a:gsLst>
                      <a:lin ang="5400000" scaled="1"/>
                    </a:gradFill>
                    <a:ln w="19050">
                      <a:noFill/>
                      <a:miter lim="800000"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942" name="Rectangle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2816" y="931332"/>
                      <a:ext cx="3057948" cy="66943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19050">
                      <a:noFill/>
                      <a:miter lim="800000"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943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9815" y="762000"/>
                      <a:ext cx="1651000" cy="169333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25400">
                      <a:noFill/>
                      <a:miter lim="800000"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944" name="Freeform 5"/>
                    <p:cNvSpPr>
                      <a:spLocks/>
                    </p:cNvSpPr>
                    <p:nvPr/>
                  </p:nvSpPr>
                  <p:spPr bwMode="auto">
                    <a:xfrm>
                      <a:off x="695149" y="762000"/>
                      <a:ext cx="84667" cy="169333"/>
                    </a:xfrm>
                    <a:custGeom>
                      <a:avLst/>
                      <a:gdLst/>
                      <a:ahLst/>
                      <a:cxnLst>
                        <a:cxn ang="0">
                          <a:pos x="96" y="0"/>
                        </a:cxn>
                        <a:cxn ang="0">
                          <a:pos x="96" y="192"/>
                        </a:cxn>
                        <a:cxn ang="0">
                          <a:pos x="0" y="192"/>
                        </a:cxn>
                        <a:cxn ang="0">
                          <a:pos x="29" y="185"/>
                        </a:cxn>
                        <a:cxn ang="0">
                          <a:pos x="47" y="165"/>
                        </a:cxn>
                        <a:cxn ang="0">
                          <a:pos x="50" y="147"/>
                        </a:cxn>
                        <a:cxn ang="0">
                          <a:pos x="45" y="48"/>
                        </a:cxn>
                        <a:cxn ang="0">
                          <a:pos x="57" y="20"/>
                        </a:cxn>
                        <a:cxn ang="0">
                          <a:pos x="74" y="5"/>
                        </a:cxn>
                        <a:cxn ang="0">
                          <a:pos x="96" y="0"/>
                        </a:cxn>
                      </a:cxnLst>
                      <a:rect l="0" t="0" r="r" b="b"/>
                      <a:pathLst>
                        <a:path w="96" h="192">
                          <a:moveTo>
                            <a:pt x="96" y="0"/>
                          </a:moveTo>
                          <a:lnTo>
                            <a:pt x="96" y="192"/>
                          </a:lnTo>
                          <a:lnTo>
                            <a:pt x="0" y="192"/>
                          </a:lnTo>
                          <a:lnTo>
                            <a:pt x="29" y="185"/>
                          </a:lnTo>
                          <a:lnTo>
                            <a:pt x="47" y="165"/>
                          </a:lnTo>
                          <a:lnTo>
                            <a:pt x="50" y="147"/>
                          </a:lnTo>
                          <a:lnTo>
                            <a:pt x="45" y="48"/>
                          </a:lnTo>
                          <a:lnTo>
                            <a:pt x="57" y="20"/>
                          </a:lnTo>
                          <a:lnTo>
                            <a:pt x="74" y="5"/>
                          </a:lnTo>
                          <a:lnTo>
                            <a:pt x="96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19050" cap="flat" cmpd="sng">
                      <a:noFill/>
                      <a:prstDash val="solid"/>
                      <a:round/>
                      <a:headEnd type="none" w="med" len="med"/>
                      <a:tailEnd type="none" w="lg" len="lg"/>
                    </a:ln>
                    <a:effectLst/>
                  </p:spPr>
                  <p:txBody>
                    <a:bodyPr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945" name="Freeform 11"/>
                    <p:cNvSpPr>
                      <a:spLocks/>
                    </p:cNvSpPr>
                    <p:nvPr/>
                  </p:nvSpPr>
                  <p:spPr bwMode="auto">
                    <a:xfrm flipH="1">
                      <a:off x="2430816" y="762000"/>
                      <a:ext cx="84667" cy="169333"/>
                    </a:xfrm>
                    <a:custGeom>
                      <a:avLst/>
                      <a:gdLst/>
                      <a:ahLst/>
                      <a:cxnLst>
                        <a:cxn ang="0">
                          <a:pos x="96" y="0"/>
                        </a:cxn>
                        <a:cxn ang="0">
                          <a:pos x="96" y="192"/>
                        </a:cxn>
                        <a:cxn ang="0">
                          <a:pos x="0" y="192"/>
                        </a:cxn>
                        <a:cxn ang="0">
                          <a:pos x="29" y="185"/>
                        </a:cxn>
                        <a:cxn ang="0">
                          <a:pos x="47" y="165"/>
                        </a:cxn>
                        <a:cxn ang="0">
                          <a:pos x="50" y="147"/>
                        </a:cxn>
                        <a:cxn ang="0">
                          <a:pos x="45" y="48"/>
                        </a:cxn>
                        <a:cxn ang="0">
                          <a:pos x="57" y="20"/>
                        </a:cxn>
                        <a:cxn ang="0">
                          <a:pos x="74" y="5"/>
                        </a:cxn>
                        <a:cxn ang="0">
                          <a:pos x="96" y="0"/>
                        </a:cxn>
                      </a:cxnLst>
                      <a:rect l="0" t="0" r="r" b="b"/>
                      <a:pathLst>
                        <a:path w="96" h="192">
                          <a:moveTo>
                            <a:pt x="96" y="0"/>
                          </a:moveTo>
                          <a:lnTo>
                            <a:pt x="96" y="192"/>
                          </a:lnTo>
                          <a:lnTo>
                            <a:pt x="0" y="192"/>
                          </a:lnTo>
                          <a:lnTo>
                            <a:pt x="29" y="185"/>
                          </a:lnTo>
                          <a:lnTo>
                            <a:pt x="47" y="165"/>
                          </a:lnTo>
                          <a:lnTo>
                            <a:pt x="50" y="147"/>
                          </a:lnTo>
                          <a:lnTo>
                            <a:pt x="45" y="48"/>
                          </a:lnTo>
                          <a:lnTo>
                            <a:pt x="57" y="20"/>
                          </a:lnTo>
                          <a:lnTo>
                            <a:pt x="74" y="5"/>
                          </a:lnTo>
                          <a:lnTo>
                            <a:pt x="96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19050" cap="flat" cmpd="sng">
                      <a:noFill/>
                      <a:prstDash val="solid"/>
                      <a:round/>
                      <a:headEnd type="none" w="med" len="med"/>
                      <a:tailEnd type="none" w="lg" len="lg"/>
                    </a:ln>
                    <a:effectLst/>
                  </p:spPr>
                  <p:txBody>
                    <a:bodyPr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grpSp>
                  <p:nvGrpSpPr>
                    <p:cNvPr id="1381" name="Group 122"/>
                    <p:cNvGrpSpPr/>
                    <p:nvPr/>
                  </p:nvGrpSpPr>
                  <p:grpSpPr>
                    <a:xfrm>
                      <a:off x="609601" y="762000"/>
                      <a:ext cx="3101164" cy="1210924"/>
                      <a:chOff x="609601" y="762000"/>
                      <a:chExt cx="3101164" cy="1210924"/>
                    </a:xfrm>
                  </p:grpSpPr>
                  <p:sp>
                    <p:nvSpPr>
                      <p:cNvPr id="947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09601" y="972785"/>
                        <a:ext cx="0" cy="100013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none" w="lg" len="lg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1400">
                          <a:latin typeface="Arial Narrow" pitchFamily="34" charset="0"/>
                        </a:endParaRPr>
                      </a:p>
                    </p:txBody>
                  </p:sp>
                  <p:sp>
                    <p:nvSpPr>
                      <p:cNvPr id="948" name="Arc 6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737482" y="762000"/>
                        <a:ext cx="42333" cy="42333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none" w="lg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400">
                          <a:latin typeface="Arial Narrow" pitchFamily="34" charset="0"/>
                        </a:endParaRPr>
                      </a:p>
                    </p:txBody>
                  </p:sp>
                  <p:sp>
                    <p:nvSpPr>
                      <p:cNvPr id="949" name="Arc 7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695149" y="889000"/>
                        <a:ext cx="42333" cy="42333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none" w="lg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400">
                          <a:latin typeface="Arial Narrow" pitchFamily="34" charset="0"/>
                        </a:endParaRPr>
                      </a:p>
                    </p:txBody>
                  </p:sp>
                  <p:sp>
                    <p:nvSpPr>
                      <p:cNvPr id="950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7482" y="804333"/>
                        <a:ext cx="0" cy="846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none" w="lg" len="lg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1400">
                          <a:latin typeface="Arial Narrow" pitchFamily="34" charset="0"/>
                        </a:endParaRPr>
                      </a:p>
                    </p:txBody>
                  </p:sp>
                  <p:sp>
                    <p:nvSpPr>
                      <p:cNvPr id="951" name="Line 1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79815" y="762000"/>
                        <a:ext cx="165100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none" w="lg" len="lg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1400">
                          <a:latin typeface="Arial Narrow" pitchFamily="34" charset="0"/>
                        </a:endParaRPr>
                      </a:p>
                    </p:txBody>
                  </p:sp>
                  <p:sp>
                    <p:nvSpPr>
                      <p:cNvPr id="952" name="Arc 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30816" y="762000"/>
                        <a:ext cx="42333" cy="42333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none" w="lg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400">
                          <a:latin typeface="Arial Narrow" pitchFamily="34" charset="0"/>
                        </a:endParaRPr>
                      </a:p>
                    </p:txBody>
                  </p:sp>
                  <p:sp>
                    <p:nvSpPr>
                      <p:cNvPr id="953" name="Arc 13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2473149" y="889000"/>
                        <a:ext cx="42333" cy="42333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none" w="lg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400">
                          <a:latin typeface="Arial Narrow" pitchFamily="34" charset="0"/>
                        </a:endParaRPr>
                      </a:p>
                    </p:txBody>
                  </p:sp>
                  <p:sp>
                    <p:nvSpPr>
                      <p:cNvPr id="954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473149" y="804333"/>
                        <a:ext cx="0" cy="846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none" w="lg" len="lg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1400">
                          <a:latin typeface="Arial Narrow" pitchFamily="34" charset="0"/>
                        </a:endParaRPr>
                      </a:p>
                    </p:txBody>
                  </p:sp>
                  <p:sp>
                    <p:nvSpPr>
                      <p:cNvPr id="955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52815" y="931333"/>
                        <a:ext cx="42333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none" w="lg" len="lg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1400">
                          <a:latin typeface="Arial Narrow" pitchFamily="34" charset="0"/>
                        </a:endParaRPr>
                      </a:p>
                    </p:txBody>
                  </p:sp>
                  <p:sp>
                    <p:nvSpPr>
                      <p:cNvPr id="956" name="Line 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515484" y="931333"/>
                        <a:ext cx="1195281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none" w="lg" len="lg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1400">
                          <a:latin typeface="Arial Narrow" pitchFamily="34" charset="0"/>
                        </a:endParaRPr>
                      </a:p>
                    </p:txBody>
                  </p:sp>
                  <p:sp>
                    <p:nvSpPr>
                      <p:cNvPr id="957" name="Arc 17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610482" y="931333"/>
                        <a:ext cx="42333" cy="42333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none" w="lg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400">
                          <a:latin typeface="Arial Narrow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940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2324" y="789940"/>
                    <a:ext cx="1437009" cy="257096"/>
                  </a:xfrm>
                  <a:prstGeom prst="rect">
                    <a:avLst/>
                  </a:prstGeom>
                  <a:noFill/>
                  <a:ln w="19050">
                    <a:noFill/>
                    <a:miter lim="800000"/>
                    <a:headEnd/>
                    <a:tailEnd type="none" w="lg" len="lg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>
                      <a:lnSpc>
                        <a:spcPct val="85000"/>
                      </a:lnSpc>
                      <a:defRPr/>
                    </a:pPr>
                    <a:r>
                      <a:rPr lang="en-US" sz="1400" b="1" dirty="0" smtClean="0">
                        <a:latin typeface="Arial Narrow" pitchFamily="34" charset="0"/>
                      </a:rPr>
                      <a:t>Energy Technology</a:t>
                    </a:r>
                    <a:endParaRPr lang="en-US" sz="1400" b="1" dirty="0">
                      <a:latin typeface="Arial Narrow" pitchFamily="34" charset="0"/>
                    </a:endParaRPr>
                  </a:p>
                </p:txBody>
              </p:sp>
            </p:grpSp>
          </p:grpSp>
          <p:sp>
            <p:nvSpPr>
              <p:cNvPr id="2114" name="TextBox 2113"/>
              <p:cNvSpPr txBox="1"/>
              <p:nvPr/>
            </p:nvSpPr>
            <p:spPr>
              <a:xfrm>
                <a:off x="5105400" y="2743200"/>
                <a:ext cx="1311898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15888" indent="-115888">
                  <a:spcBef>
                    <a:spcPts val="600"/>
                  </a:spcBef>
                  <a:buFont typeface="Arial" pitchFamily="34" charset="0"/>
                  <a:buChar char="•"/>
                </a:pPr>
                <a:r>
                  <a:rPr 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itchFamily="34" charset="0"/>
                  </a:rPr>
                  <a:t>U.S. Applications: 3 </a:t>
                </a:r>
              </a:p>
              <a:p>
                <a:pPr marL="115888" indent="-115888">
                  <a:spcBef>
                    <a:spcPts val="600"/>
                  </a:spcBef>
                  <a:buFont typeface="Arial" pitchFamily="34" charset="0"/>
                  <a:buChar char="•"/>
                </a:pPr>
                <a:r>
                  <a:rPr 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itchFamily="34" charset="0"/>
                  </a:rPr>
                  <a:t>Intl’ Applications: 1</a:t>
                </a:r>
              </a:p>
            </p:txBody>
          </p:sp>
          <p:grpSp>
            <p:nvGrpSpPr>
              <p:cNvPr id="2841" name="Group 2364"/>
              <p:cNvGrpSpPr/>
              <p:nvPr/>
            </p:nvGrpSpPr>
            <p:grpSpPr>
              <a:xfrm>
                <a:off x="6400800" y="2819400"/>
                <a:ext cx="108966" cy="152400"/>
                <a:chOff x="1524000" y="8229600"/>
                <a:chExt cx="544830" cy="762000"/>
              </a:xfrm>
            </p:grpSpPr>
            <p:sp>
              <p:nvSpPr>
                <p:cNvPr id="2842" name="Folded Corner 2841"/>
                <p:cNvSpPr/>
                <p:nvPr/>
              </p:nvSpPr>
              <p:spPr>
                <a:xfrm>
                  <a:off x="1524000" y="8229600"/>
                  <a:ext cx="544830" cy="762000"/>
                </a:xfrm>
                <a:prstGeom prst="foldedCorner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grpSp>
              <p:nvGrpSpPr>
                <p:cNvPr id="2843" name="Group 2337"/>
                <p:cNvGrpSpPr/>
                <p:nvPr/>
              </p:nvGrpSpPr>
              <p:grpSpPr>
                <a:xfrm>
                  <a:off x="1614715" y="8320315"/>
                  <a:ext cx="137886" cy="61685"/>
                  <a:chOff x="852714" y="8320315"/>
                  <a:chExt cx="362857" cy="61685"/>
                </a:xfrm>
              </p:grpSpPr>
              <p:cxnSp>
                <p:nvCxnSpPr>
                  <p:cNvPr id="2864" name="Straight Connector 2863"/>
                  <p:cNvCxnSpPr/>
                  <p:nvPr/>
                </p:nvCxnSpPr>
                <p:spPr>
                  <a:xfrm>
                    <a:off x="852714" y="8320315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5" name="Straight Connector 2864"/>
                  <p:cNvCxnSpPr/>
                  <p:nvPr/>
                </p:nvCxnSpPr>
                <p:spPr>
                  <a:xfrm>
                    <a:off x="852714" y="8340877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6" name="Straight Connector 2865"/>
                  <p:cNvCxnSpPr/>
                  <p:nvPr/>
                </p:nvCxnSpPr>
                <p:spPr>
                  <a:xfrm>
                    <a:off x="852714" y="8382000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7" name="Straight Connector 2866"/>
                  <p:cNvCxnSpPr/>
                  <p:nvPr/>
                </p:nvCxnSpPr>
                <p:spPr>
                  <a:xfrm>
                    <a:off x="852714" y="8361439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44" name="Group 2342"/>
                <p:cNvGrpSpPr/>
                <p:nvPr/>
              </p:nvGrpSpPr>
              <p:grpSpPr>
                <a:xfrm>
                  <a:off x="1614715" y="8396515"/>
                  <a:ext cx="137886" cy="61685"/>
                  <a:chOff x="852714" y="8320315"/>
                  <a:chExt cx="362857" cy="61685"/>
                </a:xfrm>
              </p:grpSpPr>
              <p:cxnSp>
                <p:nvCxnSpPr>
                  <p:cNvPr id="2860" name="Straight Connector 2859"/>
                  <p:cNvCxnSpPr/>
                  <p:nvPr/>
                </p:nvCxnSpPr>
                <p:spPr>
                  <a:xfrm>
                    <a:off x="852714" y="8320315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1" name="Straight Connector 2860"/>
                  <p:cNvCxnSpPr/>
                  <p:nvPr/>
                </p:nvCxnSpPr>
                <p:spPr>
                  <a:xfrm>
                    <a:off x="852714" y="8340877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2" name="Straight Connector 2861"/>
                  <p:cNvCxnSpPr/>
                  <p:nvPr/>
                </p:nvCxnSpPr>
                <p:spPr>
                  <a:xfrm>
                    <a:off x="852714" y="8382000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3" name="Straight Connector 2862"/>
                  <p:cNvCxnSpPr/>
                  <p:nvPr/>
                </p:nvCxnSpPr>
                <p:spPr>
                  <a:xfrm>
                    <a:off x="852714" y="8361439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845" name="Rectangle 2844"/>
                <p:cNvSpPr/>
                <p:nvPr/>
              </p:nvSpPr>
              <p:spPr>
                <a:xfrm>
                  <a:off x="1809750" y="8416290"/>
                  <a:ext cx="171450" cy="11811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grpSp>
              <p:nvGrpSpPr>
                <p:cNvPr id="2846" name="Group 2348"/>
                <p:cNvGrpSpPr/>
                <p:nvPr/>
              </p:nvGrpSpPr>
              <p:grpSpPr>
                <a:xfrm>
                  <a:off x="1809750" y="8320315"/>
                  <a:ext cx="171450" cy="61685"/>
                  <a:chOff x="852714" y="8320315"/>
                  <a:chExt cx="362857" cy="61685"/>
                </a:xfrm>
              </p:grpSpPr>
              <p:cxnSp>
                <p:nvCxnSpPr>
                  <p:cNvPr id="2856" name="Straight Connector 2855"/>
                  <p:cNvCxnSpPr/>
                  <p:nvPr/>
                </p:nvCxnSpPr>
                <p:spPr>
                  <a:xfrm>
                    <a:off x="852714" y="8320315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7" name="Straight Connector 2856"/>
                  <p:cNvCxnSpPr/>
                  <p:nvPr/>
                </p:nvCxnSpPr>
                <p:spPr>
                  <a:xfrm>
                    <a:off x="852714" y="8340877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8" name="Straight Connector 2857"/>
                  <p:cNvCxnSpPr/>
                  <p:nvPr/>
                </p:nvCxnSpPr>
                <p:spPr>
                  <a:xfrm>
                    <a:off x="852714" y="8382000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9" name="Straight Connector 2858"/>
                  <p:cNvCxnSpPr/>
                  <p:nvPr/>
                </p:nvCxnSpPr>
                <p:spPr>
                  <a:xfrm>
                    <a:off x="852714" y="8361439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47" name="Group 2353"/>
                <p:cNvGrpSpPr/>
                <p:nvPr/>
              </p:nvGrpSpPr>
              <p:grpSpPr>
                <a:xfrm>
                  <a:off x="1614715" y="8458200"/>
                  <a:ext cx="137886" cy="61685"/>
                  <a:chOff x="852714" y="8320315"/>
                  <a:chExt cx="362857" cy="61685"/>
                </a:xfrm>
              </p:grpSpPr>
              <p:cxnSp>
                <p:nvCxnSpPr>
                  <p:cNvPr id="2852" name="Straight Connector 2851"/>
                  <p:cNvCxnSpPr/>
                  <p:nvPr/>
                </p:nvCxnSpPr>
                <p:spPr>
                  <a:xfrm>
                    <a:off x="852714" y="8320315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3" name="Straight Connector 2852"/>
                  <p:cNvCxnSpPr/>
                  <p:nvPr/>
                </p:nvCxnSpPr>
                <p:spPr>
                  <a:xfrm>
                    <a:off x="852714" y="8340877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4" name="Straight Connector 2853"/>
                  <p:cNvCxnSpPr/>
                  <p:nvPr/>
                </p:nvCxnSpPr>
                <p:spPr>
                  <a:xfrm>
                    <a:off x="852714" y="8382000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5" name="Straight Connector 2854"/>
                  <p:cNvCxnSpPr/>
                  <p:nvPr/>
                </p:nvCxnSpPr>
                <p:spPr>
                  <a:xfrm>
                    <a:off x="852714" y="8361439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848" name="Rectangle 2847"/>
                <p:cNvSpPr/>
                <p:nvPr/>
              </p:nvSpPr>
              <p:spPr>
                <a:xfrm>
                  <a:off x="1600200" y="8610600"/>
                  <a:ext cx="152400" cy="76200"/>
                </a:xfrm>
                <a:prstGeom prst="rect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849" name="Rectangle 2848"/>
                <p:cNvSpPr/>
                <p:nvPr/>
              </p:nvSpPr>
              <p:spPr>
                <a:xfrm>
                  <a:off x="1600200" y="8717280"/>
                  <a:ext cx="152400" cy="76200"/>
                </a:xfrm>
                <a:prstGeom prst="rect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850" name="Rectangle 2849"/>
                <p:cNvSpPr/>
                <p:nvPr/>
              </p:nvSpPr>
              <p:spPr>
                <a:xfrm>
                  <a:off x="1838325" y="8644890"/>
                  <a:ext cx="152400" cy="76200"/>
                </a:xfrm>
                <a:prstGeom prst="rect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851" name="Flowchart: Magnetic Disk 2850"/>
                <p:cNvSpPr/>
                <p:nvPr/>
              </p:nvSpPr>
              <p:spPr>
                <a:xfrm>
                  <a:off x="1765934" y="8755380"/>
                  <a:ext cx="131445" cy="152400"/>
                </a:xfrm>
                <a:prstGeom prst="flowChartMagneticDisk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2868" name="Group 2364"/>
              <p:cNvGrpSpPr/>
              <p:nvPr/>
            </p:nvGrpSpPr>
            <p:grpSpPr>
              <a:xfrm>
                <a:off x="6553200" y="2819400"/>
                <a:ext cx="108966" cy="152400"/>
                <a:chOff x="1524000" y="8229600"/>
                <a:chExt cx="544830" cy="762000"/>
              </a:xfrm>
            </p:grpSpPr>
            <p:sp>
              <p:nvSpPr>
                <p:cNvPr id="2869" name="Folded Corner 2868"/>
                <p:cNvSpPr/>
                <p:nvPr/>
              </p:nvSpPr>
              <p:spPr>
                <a:xfrm>
                  <a:off x="1524000" y="8229600"/>
                  <a:ext cx="544830" cy="762000"/>
                </a:xfrm>
                <a:prstGeom prst="foldedCorner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grpSp>
              <p:nvGrpSpPr>
                <p:cNvPr id="2870" name="Group 2337"/>
                <p:cNvGrpSpPr/>
                <p:nvPr/>
              </p:nvGrpSpPr>
              <p:grpSpPr>
                <a:xfrm>
                  <a:off x="1614715" y="8320315"/>
                  <a:ext cx="137886" cy="61685"/>
                  <a:chOff x="852714" y="8320315"/>
                  <a:chExt cx="362857" cy="61685"/>
                </a:xfrm>
              </p:grpSpPr>
              <p:cxnSp>
                <p:nvCxnSpPr>
                  <p:cNvPr id="2891" name="Straight Connector 2890"/>
                  <p:cNvCxnSpPr/>
                  <p:nvPr/>
                </p:nvCxnSpPr>
                <p:spPr>
                  <a:xfrm>
                    <a:off x="852714" y="8320315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2" name="Straight Connector 2891"/>
                  <p:cNvCxnSpPr/>
                  <p:nvPr/>
                </p:nvCxnSpPr>
                <p:spPr>
                  <a:xfrm>
                    <a:off x="852714" y="8340877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3" name="Straight Connector 2892"/>
                  <p:cNvCxnSpPr/>
                  <p:nvPr/>
                </p:nvCxnSpPr>
                <p:spPr>
                  <a:xfrm>
                    <a:off x="852714" y="8382000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4" name="Straight Connector 2893"/>
                  <p:cNvCxnSpPr/>
                  <p:nvPr/>
                </p:nvCxnSpPr>
                <p:spPr>
                  <a:xfrm>
                    <a:off x="852714" y="8361439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1" name="Group 2342"/>
                <p:cNvGrpSpPr/>
                <p:nvPr/>
              </p:nvGrpSpPr>
              <p:grpSpPr>
                <a:xfrm>
                  <a:off x="1614715" y="8396515"/>
                  <a:ext cx="137886" cy="61685"/>
                  <a:chOff x="852714" y="8320315"/>
                  <a:chExt cx="362857" cy="61685"/>
                </a:xfrm>
              </p:grpSpPr>
              <p:cxnSp>
                <p:nvCxnSpPr>
                  <p:cNvPr id="2887" name="Straight Connector 2886"/>
                  <p:cNvCxnSpPr/>
                  <p:nvPr/>
                </p:nvCxnSpPr>
                <p:spPr>
                  <a:xfrm>
                    <a:off x="852714" y="8320315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8" name="Straight Connector 2887"/>
                  <p:cNvCxnSpPr/>
                  <p:nvPr/>
                </p:nvCxnSpPr>
                <p:spPr>
                  <a:xfrm>
                    <a:off x="852714" y="8340877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9" name="Straight Connector 2888"/>
                  <p:cNvCxnSpPr/>
                  <p:nvPr/>
                </p:nvCxnSpPr>
                <p:spPr>
                  <a:xfrm>
                    <a:off x="852714" y="8382000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0" name="Straight Connector 2889"/>
                  <p:cNvCxnSpPr/>
                  <p:nvPr/>
                </p:nvCxnSpPr>
                <p:spPr>
                  <a:xfrm>
                    <a:off x="852714" y="8361439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872" name="Rectangle 2871"/>
                <p:cNvSpPr/>
                <p:nvPr/>
              </p:nvSpPr>
              <p:spPr>
                <a:xfrm>
                  <a:off x="1809750" y="8416290"/>
                  <a:ext cx="171450" cy="11811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grpSp>
              <p:nvGrpSpPr>
                <p:cNvPr id="2873" name="Group 2348"/>
                <p:cNvGrpSpPr/>
                <p:nvPr/>
              </p:nvGrpSpPr>
              <p:grpSpPr>
                <a:xfrm>
                  <a:off x="1809750" y="8320315"/>
                  <a:ext cx="171450" cy="61685"/>
                  <a:chOff x="852714" y="8320315"/>
                  <a:chExt cx="362857" cy="61685"/>
                </a:xfrm>
              </p:grpSpPr>
              <p:cxnSp>
                <p:nvCxnSpPr>
                  <p:cNvPr id="2883" name="Straight Connector 2882"/>
                  <p:cNvCxnSpPr/>
                  <p:nvPr/>
                </p:nvCxnSpPr>
                <p:spPr>
                  <a:xfrm>
                    <a:off x="852714" y="8320315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4" name="Straight Connector 2883"/>
                  <p:cNvCxnSpPr/>
                  <p:nvPr/>
                </p:nvCxnSpPr>
                <p:spPr>
                  <a:xfrm>
                    <a:off x="852714" y="8340877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5" name="Straight Connector 2884"/>
                  <p:cNvCxnSpPr/>
                  <p:nvPr/>
                </p:nvCxnSpPr>
                <p:spPr>
                  <a:xfrm>
                    <a:off x="852714" y="8382000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6" name="Straight Connector 2885"/>
                  <p:cNvCxnSpPr/>
                  <p:nvPr/>
                </p:nvCxnSpPr>
                <p:spPr>
                  <a:xfrm>
                    <a:off x="852714" y="8361439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4" name="Group 2353"/>
                <p:cNvGrpSpPr/>
                <p:nvPr/>
              </p:nvGrpSpPr>
              <p:grpSpPr>
                <a:xfrm>
                  <a:off x="1614715" y="8458200"/>
                  <a:ext cx="137886" cy="61685"/>
                  <a:chOff x="852714" y="8320315"/>
                  <a:chExt cx="362857" cy="61685"/>
                </a:xfrm>
              </p:grpSpPr>
              <p:cxnSp>
                <p:nvCxnSpPr>
                  <p:cNvPr id="2879" name="Straight Connector 2878"/>
                  <p:cNvCxnSpPr/>
                  <p:nvPr/>
                </p:nvCxnSpPr>
                <p:spPr>
                  <a:xfrm>
                    <a:off x="852714" y="8320315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0" name="Straight Connector 2879"/>
                  <p:cNvCxnSpPr/>
                  <p:nvPr/>
                </p:nvCxnSpPr>
                <p:spPr>
                  <a:xfrm>
                    <a:off x="852714" y="8340877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1" name="Straight Connector 2880"/>
                  <p:cNvCxnSpPr/>
                  <p:nvPr/>
                </p:nvCxnSpPr>
                <p:spPr>
                  <a:xfrm>
                    <a:off x="852714" y="8382000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2" name="Straight Connector 2881"/>
                  <p:cNvCxnSpPr/>
                  <p:nvPr/>
                </p:nvCxnSpPr>
                <p:spPr>
                  <a:xfrm>
                    <a:off x="852714" y="8361439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875" name="Rectangle 2874"/>
                <p:cNvSpPr/>
                <p:nvPr/>
              </p:nvSpPr>
              <p:spPr>
                <a:xfrm>
                  <a:off x="1600200" y="8610600"/>
                  <a:ext cx="152400" cy="76200"/>
                </a:xfrm>
                <a:prstGeom prst="rect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876" name="Rectangle 2875"/>
                <p:cNvSpPr/>
                <p:nvPr/>
              </p:nvSpPr>
              <p:spPr>
                <a:xfrm>
                  <a:off x="1600200" y="8717280"/>
                  <a:ext cx="152400" cy="76200"/>
                </a:xfrm>
                <a:prstGeom prst="rect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877" name="Rectangle 2876"/>
                <p:cNvSpPr/>
                <p:nvPr/>
              </p:nvSpPr>
              <p:spPr>
                <a:xfrm>
                  <a:off x="1838325" y="8644890"/>
                  <a:ext cx="152400" cy="76200"/>
                </a:xfrm>
                <a:prstGeom prst="rect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878" name="Flowchart: Magnetic Disk 2877"/>
                <p:cNvSpPr/>
                <p:nvPr/>
              </p:nvSpPr>
              <p:spPr>
                <a:xfrm>
                  <a:off x="1765934" y="8755380"/>
                  <a:ext cx="131445" cy="152400"/>
                </a:xfrm>
                <a:prstGeom prst="flowChartMagneticDisk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2895" name="Group 2364"/>
              <p:cNvGrpSpPr/>
              <p:nvPr/>
            </p:nvGrpSpPr>
            <p:grpSpPr>
              <a:xfrm>
                <a:off x="6705600" y="2819400"/>
                <a:ext cx="108966" cy="152400"/>
                <a:chOff x="1524000" y="8229600"/>
                <a:chExt cx="544830" cy="762000"/>
              </a:xfrm>
            </p:grpSpPr>
            <p:sp>
              <p:nvSpPr>
                <p:cNvPr id="2896" name="Folded Corner 2895"/>
                <p:cNvSpPr/>
                <p:nvPr/>
              </p:nvSpPr>
              <p:spPr>
                <a:xfrm>
                  <a:off x="1524000" y="8229600"/>
                  <a:ext cx="544830" cy="762000"/>
                </a:xfrm>
                <a:prstGeom prst="foldedCorner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grpSp>
              <p:nvGrpSpPr>
                <p:cNvPr id="2897" name="Group 2337"/>
                <p:cNvGrpSpPr/>
                <p:nvPr/>
              </p:nvGrpSpPr>
              <p:grpSpPr>
                <a:xfrm>
                  <a:off x="1614715" y="8320315"/>
                  <a:ext cx="137886" cy="61685"/>
                  <a:chOff x="852714" y="8320315"/>
                  <a:chExt cx="362857" cy="61685"/>
                </a:xfrm>
              </p:grpSpPr>
              <p:cxnSp>
                <p:nvCxnSpPr>
                  <p:cNvPr id="2918" name="Straight Connector 2917"/>
                  <p:cNvCxnSpPr/>
                  <p:nvPr/>
                </p:nvCxnSpPr>
                <p:spPr>
                  <a:xfrm>
                    <a:off x="852714" y="8320315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9" name="Straight Connector 2918"/>
                  <p:cNvCxnSpPr/>
                  <p:nvPr/>
                </p:nvCxnSpPr>
                <p:spPr>
                  <a:xfrm>
                    <a:off x="852714" y="8340877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0" name="Straight Connector 2919"/>
                  <p:cNvCxnSpPr/>
                  <p:nvPr/>
                </p:nvCxnSpPr>
                <p:spPr>
                  <a:xfrm>
                    <a:off x="852714" y="8382000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1" name="Straight Connector 2920"/>
                  <p:cNvCxnSpPr/>
                  <p:nvPr/>
                </p:nvCxnSpPr>
                <p:spPr>
                  <a:xfrm>
                    <a:off x="852714" y="8361439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98" name="Group 2342"/>
                <p:cNvGrpSpPr/>
                <p:nvPr/>
              </p:nvGrpSpPr>
              <p:grpSpPr>
                <a:xfrm>
                  <a:off x="1614715" y="8396515"/>
                  <a:ext cx="137886" cy="61685"/>
                  <a:chOff x="852714" y="8320315"/>
                  <a:chExt cx="362857" cy="61685"/>
                </a:xfrm>
              </p:grpSpPr>
              <p:cxnSp>
                <p:nvCxnSpPr>
                  <p:cNvPr id="2914" name="Straight Connector 2913"/>
                  <p:cNvCxnSpPr/>
                  <p:nvPr/>
                </p:nvCxnSpPr>
                <p:spPr>
                  <a:xfrm>
                    <a:off x="852714" y="8320315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5" name="Straight Connector 2914"/>
                  <p:cNvCxnSpPr/>
                  <p:nvPr/>
                </p:nvCxnSpPr>
                <p:spPr>
                  <a:xfrm>
                    <a:off x="852714" y="8340877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6" name="Straight Connector 2915"/>
                  <p:cNvCxnSpPr/>
                  <p:nvPr/>
                </p:nvCxnSpPr>
                <p:spPr>
                  <a:xfrm>
                    <a:off x="852714" y="8382000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7" name="Straight Connector 2916"/>
                  <p:cNvCxnSpPr/>
                  <p:nvPr/>
                </p:nvCxnSpPr>
                <p:spPr>
                  <a:xfrm>
                    <a:off x="852714" y="8361439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899" name="Rectangle 2898"/>
                <p:cNvSpPr/>
                <p:nvPr/>
              </p:nvSpPr>
              <p:spPr>
                <a:xfrm>
                  <a:off x="1809750" y="8416290"/>
                  <a:ext cx="171450" cy="11811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grpSp>
              <p:nvGrpSpPr>
                <p:cNvPr id="2900" name="Group 2348"/>
                <p:cNvGrpSpPr/>
                <p:nvPr/>
              </p:nvGrpSpPr>
              <p:grpSpPr>
                <a:xfrm>
                  <a:off x="1809750" y="8320315"/>
                  <a:ext cx="171450" cy="61685"/>
                  <a:chOff x="852714" y="8320315"/>
                  <a:chExt cx="362857" cy="61685"/>
                </a:xfrm>
              </p:grpSpPr>
              <p:cxnSp>
                <p:nvCxnSpPr>
                  <p:cNvPr id="2910" name="Straight Connector 2909"/>
                  <p:cNvCxnSpPr/>
                  <p:nvPr/>
                </p:nvCxnSpPr>
                <p:spPr>
                  <a:xfrm>
                    <a:off x="852714" y="8320315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1" name="Straight Connector 2910"/>
                  <p:cNvCxnSpPr/>
                  <p:nvPr/>
                </p:nvCxnSpPr>
                <p:spPr>
                  <a:xfrm>
                    <a:off x="852714" y="8340877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2" name="Straight Connector 2911"/>
                  <p:cNvCxnSpPr/>
                  <p:nvPr/>
                </p:nvCxnSpPr>
                <p:spPr>
                  <a:xfrm>
                    <a:off x="852714" y="8382000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3" name="Straight Connector 2912"/>
                  <p:cNvCxnSpPr/>
                  <p:nvPr/>
                </p:nvCxnSpPr>
                <p:spPr>
                  <a:xfrm>
                    <a:off x="852714" y="8361439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01" name="Group 2353"/>
                <p:cNvGrpSpPr/>
                <p:nvPr/>
              </p:nvGrpSpPr>
              <p:grpSpPr>
                <a:xfrm>
                  <a:off x="1614715" y="8458200"/>
                  <a:ext cx="137886" cy="61685"/>
                  <a:chOff x="852714" y="8320315"/>
                  <a:chExt cx="362857" cy="61685"/>
                </a:xfrm>
              </p:grpSpPr>
              <p:cxnSp>
                <p:nvCxnSpPr>
                  <p:cNvPr id="2906" name="Straight Connector 2905"/>
                  <p:cNvCxnSpPr/>
                  <p:nvPr/>
                </p:nvCxnSpPr>
                <p:spPr>
                  <a:xfrm>
                    <a:off x="852714" y="8320315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7" name="Straight Connector 2906"/>
                  <p:cNvCxnSpPr/>
                  <p:nvPr/>
                </p:nvCxnSpPr>
                <p:spPr>
                  <a:xfrm>
                    <a:off x="852714" y="8340877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8" name="Straight Connector 2907"/>
                  <p:cNvCxnSpPr/>
                  <p:nvPr/>
                </p:nvCxnSpPr>
                <p:spPr>
                  <a:xfrm>
                    <a:off x="852714" y="8382000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9" name="Straight Connector 2908"/>
                  <p:cNvCxnSpPr/>
                  <p:nvPr/>
                </p:nvCxnSpPr>
                <p:spPr>
                  <a:xfrm>
                    <a:off x="852714" y="8361439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02" name="Rectangle 2901"/>
                <p:cNvSpPr/>
                <p:nvPr/>
              </p:nvSpPr>
              <p:spPr>
                <a:xfrm>
                  <a:off x="1600200" y="8610600"/>
                  <a:ext cx="152400" cy="76200"/>
                </a:xfrm>
                <a:prstGeom prst="rect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903" name="Rectangle 2902"/>
                <p:cNvSpPr/>
                <p:nvPr/>
              </p:nvSpPr>
              <p:spPr>
                <a:xfrm>
                  <a:off x="1600200" y="8717280"/>
                  <a:ext cx="152400" cy="76200"/>
                </a:xfrm>
                <a:prstGeom prst="rect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904" name="Rectangle 2903"/>
                <p:cNvSpPr/>
                <p:nvPr/>
              </p:nvSpPr>
              <p:spPr>
                <a:xfrm>
                  <a:off x="1838325" y="8644890"/>
                  <a:ext cx="152400" cy="76200"/>
                </a:xfrm>
                <a:prstGeom prst="rect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905" name="Flowchart: Magnetic Disk 2904"/>
                <p:cNvSpPr/>
                <p:nvPr/>
              </p:nvSpPr>
              <p:spPr>
                <a:xfrm>
                  <a:off x="1765934" y="8755380"/>
                  <a:ext cx="131445" cy="152400"/>
                </a:xfrm>
                <a:prstGeom prst="flowChartMagneticDisk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2922" name="Group 2364"/>
              <p:cNvGrpSpPr/>
              <p:nvPr/>
            </p:nvGrpSpPr>
            <p:grpSpPr>
              <a:xfrm>
                <a:off x="6400800" y="3048000"/>
                <a:ext cx="108966" cy="152400"/>
                <a:chOff x="1524000" y="8229600"/>
                <a:chExt cx="544830" cy="762000"/>
              </a:xfrm>
            </p:grpSpPr>
            <p:sp>
              <p:nvSpPr>
                <p:cNvPr id="2923" name="Folded Corner 2922"/>
                <p:cNvSpPr/>
                <p:nvPr/>
              </p:nvSpPr>
              <p:spPr>
                <a:xfrm>
                  <a:off x="1524000" y="8229600"/>
                  <a:ext cx="544830" cy="762000"/>
                </a:xfrm>
                <a:prstGeom prst="foldedCorner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grpSp>
              <p:nvGrpSpPr>
                <p:cNvPr id="2924" name="Group 2337"/>
                <p:cNvGrpSpPr/>
                <p:nvPr/>
              </p:nvGrpSpPr>
              <p:grpSpPr>
                <a:xfrm>
                  <a:off x="1614715" y="8320315"/>
                  <a:ext cx="137886" cy="61685"/>
                  <a:chOff x="852714" y="8320315"/>
                  <a:chExt cx="362857" cy="61685"/>
                </a:xfrm>
              </p:grpSpPr>
              <p:cxnSp>
                <p:nvCxnSpPr>
                  <p:cNvPr id="2945" name="Straight Connector 2944"/>
                  <p:cNvCxnSpPr/>
                  <p:nvPr/>
                </p:nvCxnSpPr>
                <p:spPr>
                  <a:xfrm>
                    <a:off x="852714" y="8320315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6" name="Straight Connector 2945"/>
                  <p:cNvCxnSpPr/>
                  <p:nvPr/>
                </p:nvCxnSpPr>
                <p:spPr>
                  <a:xfrm>
                    <a:off x="852714" y="8340877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7" name="Straight Connector 2946"/>
                  <p:cNvCxnSpPr/>
                  <p:nvPr/>
                </p:nvCxnSpPr>
                <p:spPr>
                  <a:xfrm>
                    <a:off x="852714" y="8382000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8" name="Straight Connector 2947"/>
                  <p:cNvCxnSpPr/>
                  <p:nvPr/>
                </p:nvCxnSpPr>
                <p:spPr>
                  <a:xfrm>
                    <a:off x="852714" y="8361439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25" name="Group 2342"/>
                <p:cNvGrpSpPr/>
                <p:nvPr/>
              </p:nvGrpSpPr>
              <p:grpSpPr>
                <a:xfrm>
                  <a:off x="1614715" y="8396515"/>
                  <a:ext cx="137886" cy="61685"/>
                  <a:chOff x="852714" y="8320315"/>
                  <a:chExt cx="362857" cy="61685"/>
                </a:xfrm>
              </p:grpSpPr>
              <p:cxnSp>
                <p:nvCxnSpPr>
                  <p:cNvPr id="2941" name="Straight Connector 2940"/>
                  <p:cNvCxnSpPr/>
                  <p:nvPr/>
                </p:nvCxnSpPr>
                <p:spPr>
                  <a:xfrm>
                    <a:off x="852714" y="8320315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2" name="Straight Connector 2941"/>
                  <p:cNvCxnSpPr/>
                  <p:nvPr/>
                </p:nvCxnSpPr>
                <p:spPr>
                  <a:xfrm>
                    <a:off x="852714" y="8340877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3" name="Straight Connector 2942"/>
                  <p:cNvCxnSpPr/>
                  <p:nvPr/>
                </p:nvCxnSpPr>
                <p:spPr>
                  <a:xfrm>
                    <a:off x="852714" y="8382000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4" name="Straight Connector 2943"/>
                  <p:cNvCxnSpPr/>
                  <p:nvPr/>
                </p:nvCxnSpPr>
                <p:spPr>
                  <a:xfrm>
                    <a:off x="852714" y="8361439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26" name="Rectangle 2925"/>
                <p:cNvSpPr/>
                <p:nvPr/>
              </p:nvSpPr>
              <p:spPr>
                <a:xfrm>
                  <a:off x="1809750" y="8416290"/>
                  <a:ext cx="171450" cy="11811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grpSp>
              <p:nvGrpSpPr>
                <p:cNvPr id="2927" name="Group 2348"/>
                <p:cNvGrpSpPr/>
                <p:nvPr/>
              </p:nvGrpSpPr>
              <p:grpSpPr>
                <a:xfrm>
                  <a:off x="1809750" y="8320315"/>
                  <a:ext cx="171450" cy="61685"/>
                  <a:chOff x="852714" y="8320315"/>
                  <a:chExt cx="362857" cy="61685"/>
                </a:xfrm>
              </p:grpSpPr>
              <p:cxnSp>
                <p:nvCxnSpPr>
                  <p:cNvPr id="2937" name="Straight Connector 2936"/>
                  <p:cNvCxnSpPr/>
                  <p:nvPr/>
                </p:nvCxnSpPr>
                <p:spPr>
                  <a:xfrm>
                    <a:off x="852714" y="8320315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38" name="Straight Connector 2937"/>
                  <p:cNvCxnSpPr/>
                  <p:nvPr/>
                </p:nvCxnSpPr>
                <p:spPr>
                  <a:xfrm>
                    <a:off x="852714" y="8340877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39" name="Straight Connector 2938"/>
                  <p:cNvCxnSpPr/>
                  <p:nvPr/>
                </p:nvCxnSpPr>
                <p:spPr>
                  <a:xfrm>
                    <a:off x="852714" y="8382000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0" name="Straight Connector 2939"/>
                  <p:cNvCxnSpPr/>
                  <p:nvPr/>
                </p:nvCxnSpPr>
                <p:spPr>
                  <a:xfrm>
                    <a:off x="852714" y="8361439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28" name="Group 2353"/>
                <p:cNvGrpSpPr/>
                <p:nvPr/>
              </p:nvGrpSpPr>
              <p:grpSpPr>
                <a:xfrm>
                  <a:off x="1614715" y="8458200"/>
                  <a:ext cx="137886" cy="61685"/>
                  <a:chOff x="852714" y="8320315"/>
                  <a:chExt cx="362857" cy="61685"/>
                </a:xfrm>
              </p:grpSpPr>
              <p:cxnSp>
                <p:nvCxnSpPr>
                  <p:cNvPr id="2933" name="Straight Connector 2932"/>
                  <p:cNvCxnSpPr/>
                  <p:nvPr/>
                </p:nvCxnSpPr>
                <p:spPr>
                  <a:xfrm>
                    <a:off x="852714" y="8320315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34" name="Straight Connector 2933"/>
                  <p:cNvCxnSpPr/>
                  <p:nvPr/>
                </p:nvCxnSpPr>
                <p:spPr>
                  <a:xfrm>
                    <a:off x="852714" y="8340877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35" name="Straight Connector 2934"/>
                  <p:cNvCxnSpPr/>
                  <p:nvPr/>
                </p:nvCxnSpPr>
                <p:spPr>
                  <a:xfrm>
                    <a:off x="852714" y="8382000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36" name="Straight Connector 2935"/>
                  <p:cNvCxnSpPr/>
                  <p:nvPr/>
                </p:nvCxnSpPr>
                <p:spPr>
                  <a:xfrm>
                    <a:off x="852714" y="8361439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29" name="Rectangle 2928"/>
                <p:cNvSpPr/>
                <p:nvPr/>
              </p:nvSpPr>
              <p:spPr>
                <a:xfrm>
                  <a:off x="1600200" y="8610600"/>
                  <a:ext cx="152400" cy="76200"/>
                </a:xfrm>
                <a:prstGeom prst="rect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930" name="Rectangle 2929"/>
                <p:cNvSpPr/>
                <p:nvPr/>
              </p:nvSpPr>
              <p:spPr>
                <a:xfrm>
                  <a:off x="1600200" y="8717280"/>
                  <a:ext cx="152400" cy="76200"/>
                </a:xfrm>
                <a:prstGeom prst="rect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931" name="Rectangle 2930"/>
                <p:cNvSpPr/>
                <p:nvPr/>
              </p:nvSpPr>
              <p:spPr>
                <a:xfrm>
                  <a:off x="1838325" y="8644890"/>
                  <a:ext cx="152400" cy="76200"/>
                </a:xfrm>
                <a:prstGeom prst="rect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932" name="Flowchart: Magnetic Disk 2931"/>
                <p:cNvSpPr/>
                <p:nvPr/>
              </p:nvSpPr>
              <p:spPr>
                <a:xfrm>
                  <a:off x="1765934" y="8755380"/>
                  <a:ext cx="131445" cy="152400"/>
                </a:xfrm>
                <a:prstGeom prst="flowChartMagneticDisk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</p:grp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61231" y="2762685"/>
              <a:ext cx="756117" cy="756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05" name="Group 1404"/>
          <p:cNvGrpSpPr/>
          <p:nvPr/>
        </p:nvGrpSpPr>
        <p:grpSpPr>
          <a:xfrm>
            <a:off x="5365346" y="3426977"/>
            <a:ext cx="2856442" cy="1176181"/>
            <a:chOff x="5212946" y="3350776"/>
            <a:chExt cx="2856442" cy="1176181"/>
          </a:xfrm>
        </p:grpSpPr>
        <p:grpSp>
          <p:nvGrpSpPr>
            <p:cNvPr id="3122" name="Group 3121"/>
            <p:cNvGrpSpPr/>
            <p:nvPr/>
          </p:nvGrpSpPr>
          <p:grpSpPr>
            <a:xfrm>
              <a:off x="5212946" y="3350776"/>
              <a:ext cx="2856442" cy="1176181"/>
              <a:chOff x="5257800" y="3505200"/>
              <a:chExt cx="2590801" cy="1066800"/>
            </a:xfrm>
          </p:grpSpPr>
          <p:grpSp>
            <p:nvGrpSpPr>
              <p:cNvPr id="899" name="Group 898"/>
              <p:cNvGrpSpPr/>
              <p:nvPr/>
            </p:nvGrpSpPr>
            <p:grpSpPr>
              <a:xfrm>
                <a:off x="5257800" y="3505200"/>
                <a:ext cx="2590801" cy="1066800"/>
                <a:chOff x="6019800" y="5181600"/>
                <a:chExt cx="2590801" cy="1066800"/>
              </a:xfrm>
            </p:grpSpPr>
            <p:sp>
              <p:nvSpPr>
                <p:cNvPr id="836" name="Rectangle 19"/>
                <p:cNvSpPr>
                  <a:spLocks noChangeArrowheads="1"/>
                </p:cNvSpPr>
                <p:nvPr/>
              </p:nvSpPr>
              <p:spPr bwMode="auto">
                <a:xfrm rot="16200000">
                  <a:off x="6324603" y="5105399"/>
                  <a:ext cx="838199" cy="144780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tint val="15686"/>
                        <a:invGamma/>
                      </a:srgbClr>
                    </a:gs>
                  </a:gsLst>
                  <a:lin ang="5400000" scaled="1"/>
                </a:gradFill>
                <a:ln w="19050">
                  <a:noFill/>
                  <a:miter lim="800000"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400">
                    <a:latin typeface="Arial Narrow" pitchFamily="34" charset="0"/>
                  </a:endParaRPr>
                </a:p>
              </p:txBody>
            </p:sp>
            <p:grpSp>
              <p:nvGrpSpPr>
                <p:cNvPr id="1329" name="Group 93"/>
                <p:cNvGrpSpPr/>
                <p:nvPr/>
              </p:nvGrpSpPr>
              <p:grpSpPr>
                <a:xfrm>
                  <a:off x="6019800" y="5181600"/>
                  <a:ext cx="2590801" cy="1066800"/>
                  <a:chOff x="609601" y="789940"/>
                  <a:chExt cx="2590801" cy="1066800"/>
                </a:xfrm>
              </p:grpSpPr>
              <p:grpSp>
                <p:nvGrpSpPr>
                  <p:cNvPr id="1330" name="Group 94"/>
                  <p:cNvGrpSpPr/>
                  <p:nvPr/>
                </p:nvGrpSpPr>
                <p:grpSpPr>
                  <a:xfrm>
                    <a:off x="609601" y="815342"/>
                    <a:ext cx="2590801" cy="1041398"/>
                    <a:chOff x="609601" y="762000"/>
                    <a:chExt cx="3012560" cy="1210924"/>
                  </a:xfrm>
                </p:grpSpPr>
                <p:sp>
                  <p:nvSpPr>
                    <p:cNvPr id="882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0484" y="972856"/>
                      <a:ext cx="3011676" cy="17014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FFFF99">
                            <a:gamma/>
                            <a:tint val="15686"/>
                            <a:invGamma/>
                            <a:alpha val="0"/>
                          </a:srgbClr>
                        </a:gs>
                      </a:gsLst>
                      <a:lin ang="5400000" scaled="1"/>
                    </a:gradFill>
                    <a:ln w="19050">
                      <a:noFill/>
                      <a:miter lim="800000"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883" name="Rectangle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2816" y="931332"/>
                      <a:ext cx="2969343" cy="66943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19050">
                      <a:noFill/>
                      <a:miter lim="800000"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884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9815" y="762000"/>
                      <a:ext cx="1651000" cy="169333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25400">
                      <a:noFill/>
                      <a:miter lim="800000"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885" name="Freeform 5"/>
                    <p:cNvSpPr>
                      <a:spLocks/>
                    </p:cNvSpPr>
                    <p:nvPr/>
                  </p:nvSpPr>
                  <p:spPr bwMode="auto">
                    <a:xfrm>
                      <a:off x="695149" y="762000"/>
                      <a:ext cx="84667" cy="169333"/>
                    </a:xfrm>
                    <a:custGeom>
                      <a:avLst/>
                      <a:gdLst/>
                      <a:ahLst/>
                      <a:cxnLst>
                        <a:cxn ang="0">
                          <a:pos x="96" y="0"/>
                        </a:cxn>
                        <a:cxn ang="0">
                          <a:pos x="96" y="192"/>
                        </a:cxn>
                        <a:cxn ang="0">
                          <a:pos x="0" y="192"/>
                        </a:cxn>
                        <a:cxn ang="0">
                          <a:pos x="29" y="185"/>
                        </a:cxn>
                        <a:cxn ang="0">
                          <a:pos x="47" y="165"/>
                        </a:cxn>
                        <a:cxn ang="0">
                          <a:pos x="50" y="147"/>
                        </a:cxn>
                        <a:cxn ang="0">
                          <a:pos x="45" y="48"/>
                        </a:cxn>
                        <a:cxn ang="0">
                          <a:pos x="57" y="20"/>
                        </a:cxn>
                        <a:cxn ang="0">
                          <a:pos x="74" y="5"/>
                        </a:cxn>
                        <a:cxn ang="0">
                          <a:pos x="96" y="0"/>
                        </a:cxn>
                      </a:cxnLst>
                      <a:rect l="0" t="0" r="r" b="b"/>
                      <a:pathLst>
                        <a:path w="96" h="192">
                          <a:moveTo>
                            <a:pt x="96" y="0"/>
                          </a:moveTo>
                          <a:lnTo>
                            <a:pt x="96" y="192"/>
                          </a:lnTo>
                          <a:lnTo>
                            <a:pt x="0" y="192"/>
                          </a:lnTo>
                          <a:lnTo>
                            <a:pt x="29" y="185"/>
                          </a:lnTo>
                          <a:lnTo>
                            <a:pt x="47" y="165"/>
                          </a:lnTo>
                          <a:lnTo>
                            <a:pt x="50" y="147"/>
                          </a:lnTo>
                          <a:lnTo>
                            <a:pt x="45" y="48"/>
                          </a:lnTo>
                          <a:lnTo>
                            <a:pt x="57" y="20"/>
                          </a:lnTo>
                          <a:lnTo>
                            <a:pt x="74" y="5"/>
                          </a:lnTo>
                          <a:lnTo>
                            <a:pt x="96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19050" cap="flat" cmpd="sng">
                      <a:noFill/>
                      <a:prstDash val="solid"/>
                      <a:round/>
                      <a:headEnd type="none" w="med" len="med"/>
                      <a:tailEnd type="none" w="lg" len="lg"/>
                    </a:ln>
                    <a:effectLst/>
                  </p:spPr>
                  <p:txBody>
                    <a:bodyPr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886" name="Freeform 11"/>
                    <p:cNvSpPr>
                      <a:spLocks/>
                    </p:cNvSpPr>
                    <p:nvPr/>
                  </p:nvSpPr>
                  <p:spPr bwMode="auto">
                    <a:xfrm flipH="1">
                      <a:off x="2430816" y="762000"/>
                      <a:ext cx="84667" cy="169333"/>
                    </a:xfrm>
                    <a:custGeom>
                      <a:avLst/>
                      <a:gdLst/>
                      <a:ahLst/>
                      <a:cxnLst>
                        <a:cxn ang="0">
                          <a:pos x="96" y="0"/>
                        </a:cxn>
                        <a:cxn ang="0">
                          <a:pos x="96" y="192"/>
                        </a:cxn>
                        <a:cxn ang="0">
                          <a:pos x="0" y="192"/>
                        </a:cxn>
                        <a:cxn ang="0">
                          <a:pos x="29" y="185"/>
                        </a:cxn>
                        <a:cxn ang="0">
                          <a:pos x="47" y="165"/>
                        </a:cxn>
                        <a:cxn ang="0">
                          <a:pos x="50" y="147"/>
                        </a:cxn>
                        <a:cxn ang="0">
                          <a:pos x="45" y="48"/>
                        </a:cxn>
                        <a:cxn ang="0">
                          <a:pos x="57" y="20"/>
                        </a:cxn>
                        <a:cxn ang="0">
                          <a:pos x="74" y="5"/>
                        </a:cxn>
                        <a:cxn ang="0">
                          <a:pos x="96" y="0"/>
                        </a:cxn>
                      </a:cxnLst>
                      <a:rect l="0" t="0" r="r" b="b"/>
                      <a:pathLst>
                        <a:path w="96" h="192">
                          <a:moveTo>
                            <a:pt x="96" y="0"/>
                          </a:moveTo>
                          <a:lnTo>
                            <a:pt x="96" y="192"/>
                          </a:lnTo>
                          <a:lnTo>
                            <a:pt x="0" y="192"/>
                          </a:lnTo>
                          <a:lnTo>
                            <a:pt x="29" y="185"/>
                          </a:lnTo>
                          <a:lnTo>
                            <a:pt x="47" y="165"/>
                          </a:lnTo>
                          <a:lnTo>
                            <a:pt x="50" y="147"/>
                          </a:lnTo>
                          <a:lnTo>
                            <a:pt x="45" y="48"/>
                          </a:lnTo>
                          <a:lnTo>
                            <a:pt x="57" y="20"/>
                          </a:lnTo>
                          <a:lnTo>
                            <a:pt x="74" y="5"/>
                          </a:lnTo>
                          <a:lnTo>
                            <a:pt x="96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19050" cap="flat" cmpd="sng">
                      <a:noFill/>
                      <a:prstDash val="solid"/>
                      <a:round/>
                      <a:headEnd type="none" w="med" len="med"/>
                      <a:tailEnd type="none" w="lg" len="lg"/>
                    </a:ln>
                    <a:effectLst/>
                  </p:spPr>
                  <p:txBody>
                    <a:bodyPr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grpSp>
                  <p:nvGrpSpPr>
                    <p:cNvPr id="1351" name="Group 101"/>
                    <p:cNvGrpSpPr/>
                    <p:nvPr/>
                  </p:nvGrpSpPr>
                  <p:grpSpPr>
                    <a:xfrm>
                      <a:off x="609601" y="762000"/>
                      <a:ext cx="3012560" cy="1210924"/>
                      <a:chOff x="609601" y="762000"/>
                      <a:chExt cx="3012560" cy="1210924"/>
                    </a:xfrm>
                  </p:grpSpPr>
                  <p:sp>
                    <p:nvSpPr>
                      <p:cNvPr id="888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09601" y="972785"/>
                        <a:ext cx="0" cy="100013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none" w="lg" len="lg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1400">
                          <a:latin typeface="Arial Narrow" pitchFamily="34" charset="0"/>
                        </a:endParaRPr>
                      </a:p>
                    </p:txBody>
                  </p:sp>
                  <p:sp>
                    <p:nvSpPr>
                      <p:cNvPr id="889" name="Arc 6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737482" y="762000"/>
                        <a:ext cx="42333" cy="42333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none" w="lg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400">
                          <a:latin typeface="Arial Narrow" pitchFamily="34" charset="0"/>
                        </a:endParaRPr>
                      </a:p>
                    </p:txBody>
                  </p:sp>
                  <p:sp>
                    <p:nvSpPr>
                      <p:cNvPr id="890" name="Arc 7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695149" y="889000"/>
                        <a:ext cx="42333" cy="42333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none" w="lg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400">
                          <a:latin typeface="Arial Narrow" pitchFamily="34" charset="0"/>
                        </a:endParaRPr>
                      </a:p>
                    </p:txBody>
                  </p:sp>
                  <p:sp>
                    <p:nvSpPr>
                      <p:cNvPr id="891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7482" y="804333"/>
                        <a:ext cx="0" cy="846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none" w="lg" len="lg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1400">
                          <a:latin typeface="Arial Narrow" pitchFamily="34" charset="0"/>
                        </a:endParaRPr>
                      </a:p>
                    </p:txBody>
                  </p:sp>
                  <p:sp>
                    <p:nvSpPr>
                      <p:cNvPr id="892" name="Line 1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79815" y="762000"/>
                        <a:ext cx="165100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none" w="lg" len="lg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1400">
                          <a:latin typeface="Arial Narrow" pitchFamily="34" charset="0"/>
                        </a:endParaRPr>
                      </a:p>
                    </p:txBody>
                  </p:sp>
                  <p:sp>
                    <p:nvSpPr>
                      <p:cNvPr id="893" name="Arc 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30816" y="762000"/>
                        <a:ext cx="42333" cy="42333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none" w="lg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400">
                          <a:latin typeface="Arial Narrow" pitchFamily="34" charset="0"/>
                        </a:endParaRPr>
                      </a:p>
                    </p:txBody>
                  </p:sp>
                  <p:sp>
                    <p:nvSpPr>
                      <p:cNvPr id="894" name="Arc 13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2473149" y="889000"/>
                        <a:ext cx="42333" cy="42333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none" w="lg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400">
                          <a:latin typeface="Arial Narrow" pitchFamily="34" charset="0"/>
                        </a:endParaRPr>
                      </a:p>
                    </p:txBody>
                  </p:sp>
                  <p:sp>
                    <p:nvSpPr>
                      <p:cNvPr id="895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473149" y="804333"/>
                        <a:ext cx="0" cy="846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none" w="lg" len="lg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1400">
                          <a:latin typeface="Arial Narrow" pitchFamily="34" charset="0"/>
                        </a:endParaRPr>
                      </a:p>
                    </p:txBody>
                  </p:sp>
                  <p:sp>
                    <p:nvSpPr>
                      <p:cNvPr id="896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52815" y="931333"/>
                        <a:ext cx="42333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none" w="lg" len="lg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1400">
                          <a:latin typeface="Arial Narrow" pitchFamily="34" charset="0"/>
                        </a:endParaRPr>
                      </a:p>
                    </p:txBody>
                  </p:sp>
                  <p:sp>
                    <p:nvSpPr>
                      <p:cNvPr id="897" name="Line 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515484" y="931333"/>
                        <a:ext cx="1106677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none" w="lg" len="lg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1400">
                          <a:latin typeface="Arial Narrow" pitchFamily="34" charset="0"/>
                        </a:endParaRPr>
                      </a:p>
                    </p:txBody>
                  </p:sp>
                  <p:sp>
                    <p:nvSpPr>
                      <p:cNvPr id="898" name="Arc 17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610482" y="931333"/>
                        <a:ext cx="42333" cy="42333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none" w="lg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400">
                          <a:latin typeface="Arial Narrow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881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2324" y="789940"/>
                    <a:ext cx="1288472" cy="257096"/>
                  </a:xfrm>
                  <a:prstGeom prst="rect">
                    <a:avLst/>
                  </a:prstGeom>
                  <a:noFill/>
                  <a:ln w="19050">
                    <a:noFill/>
                    <a:miter lim="800000"/>
                    <a:headEnd/>
                    <a:tailEnd type="none" w="lg" len="lg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>
                      <a:lnSpc>
                        <a:spcPct val="85000"/>
                      </a:lnSpc>
                      <a:defRPr/>
                    </a:pPr>
                    <a:r>
                      <a:rPr lang="en-US" sz="1400" b="1" dirty="0" smtClean="0">
                        <a:latin typeface="Arial Narrow" pitchFamily="34" charset="0"/>
                      </a:rPr>
                      <a:t>Communications</a:t>
                    </a:r>
                    <a:endParaRPr lang="en-US" sz="1400" b="1" dirty="0">
                      <a:latin typeface="Arial Narrow" pitchFamily="34" charset="0"/>
                    </a:endParaRPr>
                  </a:p>
                </p:txBody>
              </p:sp>
            </p:grpSp>
          </p:grpSp>
          <p:sp>
            <p:nvSpPr>
              <p:cNvPr id="2115" name="TextBox 2114"/>
              <p:cNvSpPr txBox="1"/>
              <p:nvPr/>
            </p:nvSpPr>
            <p:spPr>
              <a:xfrm>
                <a:off x="5257800" y="3733800"/>
                <a:ext cx="1622410" cy="703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15888" indent="-115888">
                  <a:spcBef>
                    <a:spcPts val="600"/>
                  </a:spcBef>
                  <a:buFont typeface="Arial" pitchFamily="34" charset="0"/>
                  <a:buChar char="•"/>
                </a:pPr>
                <a:r>
                  <a:rPr 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itchFamily="34" charset="0"/>
                  </a:rPr>
                  <a:t>Allowed Patents: 1</a:t>
                </a:r>
              </a:p>
              <a:p>
                <a:pPr marL="115888" indent="-115888">
                  <a:spcBef>
                    <a:spcPts val="600"/>
                  </a:spcBef>
                  <a:buFont typeface="Arial" pitchFamily="34" charset="0"/>
                  <a:buChar char="•"/>
                </a:pPr>
                <a:r>
                  <a:rPr 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itchFamily="34" charset="0"/>
                  </a:rPr>
                  <a:t>U.S. Applications: 1 </a:t>
                </a:r>
              </a:p>
              <a:p>
                <a:pPr marL="115888" indent="-115888">
                  <a:spcBef>
                    <a:spcPts val="600"/>
                  </a:spcBef>
                  <a:buFont typeface="Arial" pitchFamily="34" charset="0"/>
                  <a:buChar char="•"/>
                </a:pPr>
                <a:r>
                  <a:rPr 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itchFamily="34" charset="0"/>
                  </a:rPr>
                  <a:t>Related Catalyst Grants: 2</a:t>
                </a:r>
              </a:p>
            </p:txBody>
          </p:sp>
          <p:grpSp>
            <p:nvGrpSpPr>
              <p:cNvPr id="2949" name="Group 370"/>
              <p:cNvGrpSpPr/>
              <p:nvPr/>
            </p:nvGrpSpPr>
            <p:grpSpPr>
              <a:xfrm>
                <a:off x="6858000" y="3810000"/>
                <a:ext cx="108857" cy="152400"/>
                <a:chOff x="1905000" y="3276600"/>
                <a:chExt cx="381000" cy="533400"/>
              </a:xfrm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950" name="Folded Corner 2949"/>
                <p:cNvSpPr/>
                <p:nvPr/>
              </p:nvSpPr>
              <p:spPr>
                <a:xfrm>
                  <a:off x="1905000" y="3276600"/>
                  <a:ext cx="381000" cy="533400"/>
                </a:xfrm>
                <a:prstGeom prst="foldedCorner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951" name="Parallelogram 2950"/>
                <p:cNvSpPr/>
                <p:nvPr/>
              </p:nvSpPr>
              <p:spPr>
                <a:xfrm>
                  <a:off x="1956434" y="3608070"/>
                  <a:ext cx="104775" cy="152400"/>
                </a:xfrm>
                <a:prstGeom prst="parallelogram">
                  <a:avLst>
                    <a:gd name="adj" fmla="val 50455"/>
                  </a:avLst>
                </a:prstGeom>
                <a:solidFill>
                  <a:srgbClr val="FF0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952" name="Parallelogram 2951"/>
                <p:cNvSpPr/>
                <p:nvPr/>
              </p:nvSpPr>
              <p:spPr>
                <a:xfrm flipH="1">
                  <a:off x="2021205" y="3608070"/>
                  <a:ext cx="104775" cy="152400"/>
                </a:xfrm>
                <a:prstGeom prst="parallelogram">
                  <a:avLst>
                    <a:gd name="adj" fmla="val 50455"/>
                  </a:avLst>
                </a:prstGeom>
                <a:solidFill>
                  <a:srgbClr val="FF0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953" name="10-Point Star 2952"/>
                <p:cNvSpPr/>
                <p:nvPr/>
              </p:nvSpPr>
              <p:spPr>
                <a:xfrm>
                  <a:off x="1960245" y="3484245"/>
                  <a:ext cx="152400" cy="152400"/>
                </a:xfrm>
                <a:prstGeom prst="star10">
                  <a:avLst/>
                </a:prstGeom>
                <a:solidFill>
                  <a:srgbClr val="CC99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2954" name="Group 2364"/>
              <p:cNvGrpSpPr/>
              <p:nvPr/>
            </p:nvGrpSpPr>
            <p:grpSpPr>
              <a:xfrm>
                <a:off x="6858000" y="4038600"/>
                <a:ext cx="108966" cy="152400"/>
                <a:chOff x="1524000" y="8229600"/>
                <a:chExt cx="544830" cy="762000"/>
              </a:xfrm>
            </p:grpSpPr>
            <p:sp>
              <p:nvSpPr>
                <p:cNvPr id="2955" name="Folded Corner 2954"/>
                <p:cNvSpPr/>
                <p:nvPr/>
              </p:nvSpPr>
              <p:spPr>
                <a:xfrm>
                  <a:off x="1524000" y="8229600"/>
                  <a:ext cx="544830" cy="762000"/>
                </a:xfrm>
                <a:prstGeom prst="foldedCorner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grpSp>
              <p:nvGrpSpPr>
                <p:cNvPr id="2956" name="Group 2337"/>
                <p:cNvGrpSpPr/>
                <p:nvPr/>
              </p:nvGrpSpPr>
              <p:grpSpPr>
                <a:xfrm>
                  <a:off x="1614715" y="8320315"/>
                  <a:ext cx="137886" cy="61685"/>
                  <a:chOff x="852714" y="8320315"/>
                  <a:chExt cx="362857" cy="61685"/>
                </a:xfrm>
              </p:grpSpPr>
              <p:cxnSp>
                <p:nvCxnSpPr>
                  <p:cNvPr id="2977" name="Straight Connector 2976"/>
                  <p:cNvCxnSpPr/>
                  <p:nvPr/>
                </p:nvCxnSpPr>
                <p:spPr>
                  <a:xfrm>
                    <a:off x="852714" y="8320315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8" name="Straight Connector 2977"/>
                  <p:cNvCxnSpPr/>
                  <p:nvPr/>
                </p:nvCxnSpPr>
                <p:spPr>
                  <a:xfrm>
                    <a:off x="852714" y="8340877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9" name="Straight Connector 2978"/>
                  <p:cNvCxnSpPr/>
                  <p:nvPr/>
                </p:nvCxnSpPr>
                <p:spPr>
                  <a:xfrm>
                    <a:off x="852714" y="8382000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0" name="Straight Connector 2979"/>
                  <p:cNvCxnSpPr/>
                  <p:nvPr/>
                </p:nvCxnSpPr>
                <p:spPr>
                  <a:xfrm>
                    <a:off x="852714" y="8361439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57" name="Group 2342"/>
                <p:cNvGrpSpPr/>
                <p:nvPr/>
              </p:nvGrpSpPr>
              <p:grpSpPr>
                <a:xfrm>
                  <a:off x="1614715" y="8396515"/>
                  <a:ext cx="137886" cy="61685"/>
                  <a:chOff x="852714" y="8320315"/>
                  <a:chExt cx="362857" cy="61685"/>
                </a:xfrm>
              </p:grpSpPr>
              <p:cxnSp>
                <p:nvCxnSpPr>
                  <p:cNvPr id="2973" name="Straight Connector 2972"/>
                  <p:cNvCxnSpPr/>
                  <p:nvPr/>
                </p:nvCxnSpPr>
                <p:spPr>
                  <a:xfrm>
                    <a:off x="852714" y="8320315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4" name="Straight Connector 2973"/>
                  <p:cNvCxnSpPr/>
                  <p:nvPr/>
                </p:nvCxnSpPr>
                <p:spPr>
                  <a:xfrm>
                    <a:off x="852714" y="8340877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5" name="Straight Connector 2974"/>
                  <p:cNvCxnSpPr/>
                  <p:nvPr/>
                </p:nvCxnSpPr>
                <p:spPr>
                  <a:xfrm>
                    <a:off x="852714" y="8382000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6" name="Straight Connector 2975"/>
                  <p:cNvCxnSpPr/>
                  <p:nvPr/>
                </p:nvCxnSpPr>
                <p:spPr>
                  <a:xfrm>
                    <a:off x="852714" y="8361439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58" name="Rectangle 2957"/>
                <p:cNvSpPr/>
                <p:nvPr/>
              </p:nvSpPr>
              <p:spPr>
                <a:xfrm>
                  <a:off x="1809750" y="8416290"/>
                  <a:ext cx="171450" cy="11811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grpSp>
              <p:nvGrpSpPr>
                <p:cNvPr id="2959" name="Group 2348"/>
                <p:cNvGrpSpPr/>
                <p:nvPr/>
              </p:nvGrpSpPr>
              <p:grpSpPr>
                <a:xfrm>
                  <a:off x="1809750" y="8320315"/>
                  <a:ext cx="171450" cy="61685"/>
                  <a:chOff x="852714" y="8320315"/>
                  <a:chExt cx="362857" cy="61685"/>
                </a:xfrm>
              </p:grpSpPr>
              <p:cxnSp>
                <p:nvCxnSpPr>
                  <p:cNvPr id="2969" name="Straight Connector 2968"/>
                  <p:cNvCxnSpPr/>
                  <p:nvPr/>
                </p:nvCxnSpPr>
                <p:spPr>
                  <a:xfrm>
                    <a:off x="852714" y="8320315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0" name="Straight Connector 2969"/>
                  <p:cNvCxnSpPr/>
                  <p:nvPr/>
                </p:nvCxnSpPr>
                <p:spPr>
                  <a:xfrm>
                    <a:off x="852714" y="8340877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1" name="Straight Connector 2970"/>
                  <p:cNvCxnSpPr/>
                  <p:nvPr/>
                </p:nvCxnSpPr>
                <p:spPr>
                  <a:xfrm>
                    <a:off x="852714" y="8382000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2" name="Straight Connector 2971"/>
                  <p:cNvCxnSpPr/>
                  <p:nvPr/>
                </p:nvCxnSpPr>
                <p:spPr>
                  <a:xfrm>
                    <a:off x="852714" y="8361439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60" name="Group 2353"/>
                <p:cNvGrpSpPr/>
                <p:nvPr/>
              </p:nvGrpSpPr>
              <p:grpSpPr>
                <a:xfrm>
                  <a:off x="1614715" y="8458200"/>
                  <a:ext cx="137886" cy="61685"/>
                  <a:chOff x="852714" y="8320315"/>
                  <a:chExt cx="362857" cy="61685"/>
                </a:xfrm>
              </p:grpSpPr>
              <p:cxnSp>
                <p:nvCxnSpPr>
                  <p:cNvPr id="2965" name="Straight Connector 2964"/>
                  <p:cNvCxnSpPr/>
                  <p:nvPr/>
                </p:nvCxnSpPr>
                <p:spPr>
                  <a:xfrm>
                    <a:off x="852714" y="8320315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6" name="Straight Connector 2965"/>
                  <p:cNvCxnSpPr/>
                  <p:nvPr/>
                </p:nvCxnSpPr>
                <p:spPr>
                  <a:xfrm>
                    <a:off x="852714" y="8340877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7" name="Straight Connector 2966"/>
                  <p:cNvCxnSpPr/>
                  <p:nvPr/>
                </p:nvCxnSpPr>
                <p:spPr>
                  <a:xfrm>
                    <a:off x="852714" y="8382000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8" name="Straight Connector 2967"/>
                  <p:cNvCxnSpPr/>
                  <p:nvPr/>
                </p:nvCxnSpPr>
                <p:spPr>
                  <a:xfrm>
                    <a:off x="852714" y="8361439"/>
                    <a:ext cx="362857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61" name="Rectangle 2960"/>
                <p:cNvSpPr/>
                <p:nvPr/>
              </p:nvSpPr>
              <p:spPr>
                <a:xfrm>
                  <a:off x="1600200" y="8610600"/>
                  <a:ext cx="152400" cy="76200"/>
                </a:xfrm>
                <a:prstGeom prst="rect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962" name="Rectangle 2961"/>
                <p:cNvSpPr/>
                <p:nvPr/>
              </p:nvSpPr>
              <p:spPr>
                <a:xfrm>
                  <a:off x="1600200" y="8717280"/>
                  <a:ext cx="152400" cy="76200"/>
                </a:xfrm>
                <a:prstGeom prst="rect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963" name="Rectangle 2962"/>
                <p:cNvSpPr/>
                <p:nvPr/>
              </p:nvSpPr>
              <p:spPr>
                <a:xfrm>
                  <a:off x="1838325" y="8644890"/>
                  <a:ext cx="152400" cy="76200"/>
                </a:xfrm>
                <a:prstGeom prst="rect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964" name="Flowchart: Magnetic Disk 2963"/>
                <p:cNvSpPr/>
                <p:nvPr/>
              </p:nvSpPr>
              <p:spPr>
                <a:xfrm>
                  <a:off x="1765934" y="8755380"/>
                  <a:ext cx="131445" cy="152400"/>
                </a:xfrm>
                <a:prstGeom prst="flowChartMagneticDisk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sp>
            <p:nvSpPr>
              <p:cNvPr id="2981" name="Can 2980"/>
              <p:cNvSpPr/>
              <p:nvPr/>
            </p:nvSpPr>
            <p:spPr>
              <a:xfrm>
                <a:off x="6858000" y="4267200"/>
                <a:ext cx="85859" cy="152400"/>
              </a:xfrm>
              <a:prstGeom prst="can">
                <a:avLst/>
              </a:prstGeom>
              <a:gradFill>
                <a:gsLst>
                  <a:gs pos="0">
                    <a:srgbClr val="FFCC00"/>
                  </a:gs>
                  <a:gs pos="50000">
                    <a:schemeClr val="bg1"/>
                  </a:gs>
                  <a:gs pos="100000">
                    <a:srgbClr val="FFCC00"/>
                  </a:gs>
                </a:gsLst>
                <a:lin ang="0" scaled="0"/>
              </a:gra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82" name="Can 2981"/>
              <p:cNvSpPr/>
              <p:nvPr/>
            </p:nvSpPr>
            <p:spPr>
              <a:xfrm>
                <a:off x="7010400" y="4267200"/>
                <a:ext cx="85859" cy="152400"/>
              </a:xfrm>
              <a:prstGeom prst="can">
                <a:avLst/>
              </a:prstGeom>
              <a:gradFill>
                <a:gsLst>
                  <a:gs pos="0">
                    <a:srgbClr val="FFCC00"/>
                  </a:gs>
                  <a:gs pos="50000">
                    <a:schemeClr val="bg1"/>
                  </a:gs>
                  <a:gs pos="100000">
                    <a:srgbClr val="FFCC00"/>
                  </a:gs>
                </a:gsLst>
                <a:lin ang="0" scaled="0"/>
              </a:gra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97283" y="3854854"/>
              <a:ext cx="609094" cy="606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21" name="Group 3120"/>
          <p:cNvGrpSpPr/>
          <p:nvPr/>
        </p:nvGrpSpPr>
        <p:grpSpPr>
          <a:xfrm>
            <a:off x="5761972" y="4530176"/>
            <a:ext cx="2772428" cy="1165150"/>
            <a:chOff x="5029199" y="4724400"/>
            <a:chExt cx="2514600" cy="1056794"/>
          </a:xfrm>
        </p:grpSpPr>
        <p:grpSp>
          <p:nvGrpSpPr>
            <p:cNvPr id="900" name="Group 899"/>
            <p:cNvGrpSpPr/>
            <p:nvPr/>
          </p:nvGrpSpPr>
          <p:grpSpPr>
            <a:xfrm>
              <a:off x="5029199" y="4724400"/>
              <a:ext cx="2514600" cy="1056794"/>
              <a:chOff x="6019799" y="6410804"/>
              <a:chExt cx="2514600" cy="1056794"/>
            </a:xfrm>
          </p:grpSpPr>
          <p:sp>
            <p:nvSpPr>
              <p:cNvPr id="218" name="Rectangle 19"/>
              <p:cNvSpPr>
                <a:spLocks noChangeArrowheads="1"/>
              </p:cNvSpPr>
              <p:nvPr/>
            </p:nvSpPr>
            <p:spPr bwMode="auto">
              <a:xfrm rot="16200000">
                <a:off x="6324603" y="6324597"/>
                <a:ext cx="838201" cy="1447801"/>
              </a:xfrm>
              <a:prstGeom prst="rect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tint val="15686"/>
                      <a:invGamma/>
                    </a:srgbClr>
                  </a:gs>
                </a:gsLst>
                <a:lin ang="5400000" scaled="1"/>
              </a:gradFill>
              <a:ln w="19050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400">
                  <a:latin typeface="Arial Narrow" pitchFamily="34" charset="0"/>
                </a:endParaRPr>
              </a:p>
            </p:txBody>
          </p:sp>
          <p:grpSp>
            <p:nvGrpSpPr>
              <p:cNvPr id="9" name="Group 321"/>
              <p:cNvGrpSpPr/>
              <p:nvPr/>
            </p:nvGrpSpPr>
            <p:grpSpPr>
              <a:xfrm>
                <a:off x="6019799" y="6410804"/>
                <a:ext cx="2514600" cy="1056794"/>
                <a:chOff x="609600" y="789940"/>
                <a:chExt cx="2514600" cy="1056794"/>
              </a:xfrm>
            </p:grpSpPr>
            <p:grpSp>
              <p:nvGrpSpPr>
                <p:cNvPr id="10" name="Group 322"/>
                <p:cNvGrpSpPr/>
                <p:nvPr/>
              </p:nvGrpSpPr>
              <p:grpSpPr>
                <a:xfrm>
                  <a:off x="609600" y="815342"/>
                  <a:ext cx="2514600" cy="1031392"/>
                  <a:chOff x="609600" y="762000"/>
                  <a:chExt cx="2923954" cy="1199290"/>
                </a:xfrm>
              </p:grpSpPr>
              <p:sp>
                <p:nvSpPr>
                  <p:cNvPr id="24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610484" y="972856"/>
                    <a:ext cx="2923070" cy="17014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tint val="15686"/>
                          <a:invGamma/>
                          <a:alpha val="0"/>
                        </a:srgbClr>
                      </a:gs>
                    </a:gsLst>
                    <a:lin ang="5400000" scaled="1"/>
                  </a:gradFill>
                  <a:ln w="19050">
                    <a:noFill/>
                    <a:miter lim="800000"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US" sz="1400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44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652816" y="931333"/>
                    <a:ext cx="2880737" cy="55309"/>
                  </a:xfrm>
                  <a:prstGeom prst="rect">
                    <a:avLst/>
                  </a:prstGeom>
                  <a:solidFill>
                    <a:srgbClr val="FFFF99"/>
                  </a:solidFill>
                  <a:ln w="19050">
                    <a:noFill/>
                    <a:miter lim="800000"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45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779815" y="762000"/>
                    <a:ext cx="1651000" cy="169333"/>
                  </a:xfrm>
                  <a:prstGeom prst="rect">
                    <a:avLst/>
                  </a:prstGeom>
                  <a:solidFill>
                    <a:srgbClr val="FFFF99"/>
                  </a:solidFill>
                  <a:ln w="25400">
                    <a:noFill/>
                    <a:miter lim="800000"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46" name="Freeform 5"/>
                  <p:cNvSpPr>
                    <a:spLocks/>
                  </p:cNvSpPr>
                  <p:nvPr/>
                </p:nvSpPr>
                <p:spPr bwMode="auto">
                  <a:xfrm>
                    <a:off x="695149" y="762000"/>
                    <a:ext cx="84667" cy="169333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96" y="192"/>
                      </a:cxn>
                      <a:cxn ang="0">
                        <a:pos x="0" y="192"/>
                      </a:cxn>
                      <a:cxn ang="0">
                        <a:pos x="29" y="185"/>
                      </a:cxn>
                      <a:cxn ang="0">
                        <a:pos x="47" y="165"/>
                      </a:cxn>
                      <a:cxn ang="0">
                        <a:pos x="50" y="147"/>
                      </a:cxn>
                      <a:cxn ang="0">
                        <a:pos x="45" y="48"/>
                      </a:cxn>
                      <a:cxn ang="0">
                        <a:pos x="57" y="20"/>
                      </a:cxn>
                      <a:cxn ang="0">
                        <a:pos x="74" y="5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96" h="192">
                        <a:moveTo>
                          <a:pt x="96" y="0"/>
                        </a:moveTo>
                        <a:lnTo>
                          <a:pt x="96" y="192"/>
                        </a:lnTo>
                        <a:lnTo>
                          <a:pt x="0" y="192"/>
                        </a:lnTo>
                        <a:lnTo>
                          <a:pt x="29" y="185"/>
                        </a:lnTo>
                        <a:lnTo>
                          <a:pt x="47" y="165"/>
                        </a:lnTo>
                        <a:lnTo>
                          <a:pt x="50" y="147"/>
                        </a:lnTo>
                        <a:lnTo>
                          <a:pt x="45" y="48"/>
                        </a:lnTo>
                        <a:lnTo>
                          <a:pt x="57" y="20"/>
                        </a:lnTo>
                        <a:lnTo>
                          <a:pt x="74" y="5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19050" cap="flat" cmpd="sng">
                    <a:noFill/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en-US" sz="1400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47" name="Freeform 11"/>
                  <p:cNvSpPr>
                    <a:spLocks/>
                  </p:cNvSpPr>
                  <p:nvPr/>
                </p:nvSpPr>
                <p:spPr bwMode="auto">
                  <a:xfrm flipH="1">
                    <a:off x="2430816" y="762000"/>
                    <a:ext cx="84667" cy="169333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96" y="192"/>
                      </a:cxn>
                      <a:cxn ang="0">
                        <a:pos x="0" y="192"/>
                      </a:cxn>
                      <a:cxn ang="0">
                        <a:pos x="29" y="185"/>
                      </a:cxn>
                      <a:cxn ang="0">
                        <a:pos x="47" y="165"/>
                      </a:cxn>
                      <a:cxn ang="0">
                        <a:pos x="50" y="147"/>
                      </a:cxn>
                      <a:cxn ang="0">
                        <a:pos x="45" y="48"/>
                      </a:cxn>
                      <a:cxn ang="0">
                        <a:pos x="57" y="20"/>
                      </a:cxn>
                      <a:cxn ang="0">
                        <a:pos x="74" y="5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96" h="192">
                        <a:moveTo>
                          <a:pt x="96" y="0"/>
                        </a:moveTo>
                        <a:lnTo>
                          <a:pt x="96" y="192"/>
                        </a:lnTo>
                        <a:lnTo>
                          <a:pt x="0" y="192"/>
                        </a:lnTo>
                        <a:lnTo>
                          <a:pt x="29" y="185"/>
                        </a:lnTo>
                        <a:lnTo>
                          <a:pt x="47" y="165"/>
                        </a:lnTo>
                        <a:lnTo>
                          <a:pt x="50" y="147"/>
                        </a:lnTo>
                        <a:lnTo>
                          <a:pt x="45" y="48"/>
                        </a:lnTo>
                        <a:lnTo>
                          <a:pt x="57" y="20"/>
                        </a:lnTo>
                        <a:lnTo>
                          <a:pt x="74" y="5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19050" cap="flat" cmpd="sng">
                    <a:noFill/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en-US" sz="1400">
                      <a:latin typeface="Arial Narrow" pitchFamily="34" charset="0"/>
                    </a:endParaRPr>
                  </a:p>
                </p:txBody>
              </p:sp>
              <p:grpSp>
                <p:nvGrpSpPr>
                  <p:cNvPr id="11" name="Group 329"/>
                  <p:cNvGrpSpPr/>
                  <p:nvPr/>
                </p:nvGrpSpPr>
                <p:grpSpPr>
                  <a:xfrm>
                    <a:off x="609600" y="762000"/>
                    <a:ext cx="2923954" cy="1199290"/>
                    <a:chOff x="609600" y="762000"/>
                    <a:chExt cx="2923954" cy="1199290"/>
                  </a:xfrm>
                </p:grpSpPr>
                <p:sp>
                  <p:nvSpPr>
                    <p:cNvPr id="249" name="Line 2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09600" y="972785"/>
                      <a:ext cx="1" cy="98850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250" name="Arc 6"/>
                    <p:cNvSpPr>
                      <a:spLocks/>
                    </p:cNvSpPr>
                    <p:nvPr/>
                  </p:nvSpPr>
                  <p:spPr bwMode="auto">
                    <a:xfrm flipH="1">
                      <a:off x="737482" y="762000"/>
                      <a:ext cx="42333" cy="42333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251" name="Arc 7"/>
                    <p:cNvSpPr>
                      <a:spLocks/>
                    </p:cNvSpPr>
                    <p:nvPr/>
                  </p:nvSpPr>
                  <p:spPr bwMode="auto">
                    <a:xfrm flipV="1">
                      <a:off x="695149" y="889000"/>
                      <a:ext cx="42333" cy="42333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252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7482" y="804333"/>
                      <a:ext cx="0" cy="846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253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9815" y="762000"/>
                      <a:ext cx="1651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254" name="Arc 12"/>
                    <p:cNvSpPr>
                      <a:spLocks/>
                    </p:cNvSpPr>
                    <p:nvPr/>
                  </p:nvSpPr>
                  <p:spPr bwMode="auto">
                    <a:xfrm>
                      <a:off x="2430816" y="762000"/>
                      <a:ext cx="42333" cy="42333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255" name="Arc 13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473149" y="889000"/>
                      <a:ext cx="42333" cy="42333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256" name="Line 1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73149" y="804333"/>
                      <a:ext cx="0" cy="846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257" name="Line 1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52815" y="931333"/>
                      <a:ext cx="4233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258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15483" y="931333"/>
                      <a:ext cx="101807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259" name="Arc 17"/>
                    <p:cNvSpPr>
                      <a:spLocks/>
                    </p:cNvSpPr>
                    <p:nvPr/>
                  </p:nvSpPr>
                  <p:spPr bwMode="auto">
                    <a:xfrm flipH="1">
                      <a:off x="610482" y="931333"/>
                      <a:ext cx="42333" cy="42333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 Narrow" pitchFamily="34" charset="0"/>
                      </a:endParaRPr>
                    </a:p>
                  </p:txBody>
                </p:sp>
              </p:grpSp>
            </p:grpSp>
            <p:sp>
              <p:nvSpPr>
                <p:cNvPr id="24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72324" y="789940"/>
                  <a:ext cx="1517382" cy="257096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 type="none" w="lg" len="lg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5000"/>
                    </a:lnSpc>
                    <a:defRPr/>
                  </a:pPr>
                  <a:r>
                    <a:rPr lang="en-US" sz="1400" b="1" dirty="0" smtClean="0">
                      <a:latin typeface="Arial Narrow" pitchFamily="34" charset="0"/>
                    </a:rPr>
                    <a:t>Software/Copyrights</a:t>
                  </a:r>
                  <a:endParaRPr lang="en-US" sz="1400" b="1" dirty="0"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2116" name="TextBox 2115"/>
            <p:cNvSpPr txBox="1"/>
            <p:nvPr/>
          </p:nvSpPr>
          <p:spPr>
            <a:xfrm>
              <a:off x="5029200" y="4953000"/>
              <a:ext cx="1622410" cy="473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15888" indent="-115888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Copyright Matters: 4</a:t>
              </a:r>
            </a:p>
            <a:p>
              <a:pPr marL="115888" indent="-115888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Related Catalyst Grants: 2</a:t>
              </a:r>
            </a:p>
          </p:txBody>
        </p:sp>
        <p:grpSp>
          <p:nvGrpSpPr>
            <p:cNvPr id="3010" name="Group 2364"/>
            <p:cNvGrpSpPr/>
            <p:nvPr/>
          </p:nvGrpSpPr>
          <p:grpSpPr>
            <a:xfrm>
              <a:off x="6629400" y="5029200"/>
              <a:ext cx="108966" cy="152400"/>
              <a:chOff x="1524000" y="8229600"/>
              <a:chExt cx="544830" cy="762000"/>
            </a:xfrm>
          </p:grpSpPr>
          <p:sp>
            <p:nvSpPr>
              <p:cNvPr id="3011" name="Folded Corner 3010"/>
              <p:cNvSpPr/>
              <p:nvPr/>
            </p:nvSpPr>
            <p:spPr>
              <a:xfrm>
                <a:off x="1524000" y="8229600"/>
                <a:ext cx="544830" cy="762000"/>
              </a:xfrm>
              <a:prstGeom prst="foldedCorner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3012" name="Group 2337"/>
              <p:cNvGrpSpPr/>
              <p:nvPr/>
            </p:nvGrpSpPr>
            <p:grpSpPr>
              <a:xfrm>
                <a:off x="1614715" y="83203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3033" name="Straight Connector 3032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4" name="Straight Connector 3033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5" name="Straight Connector 3034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6" name="Straight Connector 3035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13" name="Group 2342"/>
              <p:cNvGrpSpPr/>
              <p:nvPr/>
            </p:nvGrpSpPr>
            <p:grpSpPr>
              <a:xfrm>
                <a:off x="1614715" y="83965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3029" name="Straight Connector 3028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0" name="Straight Connector 3029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1" name="Straight Connector 3030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2" name="Straight Connector 3031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14" name="Rectangle 3013"/>
              <p:cNvSpPr/>
              <p:nvPr/>
            </p:nvSpPr>
            <p:spPr>
              <a:xfrm>
                <a:off x="1809750" y="8416290"/>
                <a:ext cx="171450" cy="1181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3015" name="Group 2348"/>
              <p:cNvGrpSpPr/>
              <p:nvPr/>
            </p:nvGrpSpPr>
            <p:grpSpPr>
              <a:xfrm>
                <a:off x="1809750" y="8320315"/>
                <a:ext cx="171450" cy="61685"/>
                <a:chOff x="852714" y="8320315"/>
                <a:chExt cx="362857" cy="61685"/>
              </a:xfrm>
            </p:grpSpPr>
            <p:cxnSp>
              <p:nvCxnSpPr>
                <p:cNvPr id="3025" name="Straight Connector 3024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6" name="Straight Connector 3025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7" name="Straight Connector 3026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8" name="Straight Connector 3027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16" name="Group 2353"/>
              <p:cNvGrpSpPr/>
              <p:nvPr/>
            </p:nvGrpSpPr>
            <p:grpSpPr>
              <a:xfrm>
                <a:off x="1614715" y="8458200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3021" name="Straight Connector 3020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2" name="Straight Connector 3021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3" name="Straight Connector 3022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4" name="Straight Connector 3023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17" name="Rectangle 3016"/>
              <p:cNvSpPr/>
              <p:nvPr/>
            </p:nvSpPr>
            <p:spPr>
              <a:xfrm>
                <a:off x="1600200" y="8610600"/>
                <a:ext cx="152400" cy="762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18" name="Rectangle 3017"/>
              <p:cNvSpPr/>
              <p:nvPr/>
            </p:nvSpPr>
            <p:spPr>
              <a:xfrm>
                <a:off x="1600200" y="8717280"/>
                <a:ext cx="152400" cy="762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19" name="Rectangle 3018"/>
              <p:cNvSpPr/>
              <p:nvPr/>
            </p:nvSpPr>
            <p:spPr>
              <a:xfrm>
                <a:off x="1838325" y="8644890"/>
                <a:ext cx="152400" cy="762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20" name="Flowchart: Magnetic Disk 3019"/>
              <p:cNvSpPr/>
              <p:nvPr/>
            </p:nvSpPr>
            <p:spPr>
              <a:xfrm>
                <a:off x="1765934" y="8755380"/>
                <a:ext cx="131445" cy="152400"/>
              </a:xfrm>
              <a:prstGeom prst="flowChartMagneticDisk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3037" name="Group 2364"/>
            <p:cNvGrpSpPr/>
            <p:nvPr/>
          </p:nvGrpSpPr>
          <p:grpSpPr>
            <a:xfrm>
              <a:off x="6781800" y="5029200"/>
              <a:ext cx="108966" cy="152400"/>
              <a:chOff x="1524000" y="8229600"/>
              <a:chExt cx="544830" cy="762000"/>
            </a:xfrm>
          </p:grpSpPr>
          <p:sp>
            <p:nvSpPr>
              <p:cNvPr id="3038" name="Folded Corner 3037"/>
              <p:cNvSpPr/>
              <p:nvPr/>
            </p:nvSpPr>
            <p:spPr>
              <a:xfrm>
                <a:off x="1524000" y="8229600"/>
                <a:ext cx="544830" cy="762000"/>
              </a:xfrm>
              <a:prstGeom prst="foldedCorner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3039" name="Group 2337"/>
              <p:cNvGrpSpPr/>
              <p:nvPr/>
            </p:nvGrpSpPr>
            <p:grpSpPr>
              <a:xfrm>
                <a:off x="1614715" y="83203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3060" name="Straight Connector 3059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1" name="Straight Connector 3060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2" name="Straight Connector 3061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3" name="Straight Connector 3062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40" name="Group 2342"/>
              <p:cNvGrpSpPr/>
              <p:nvPr/>
            </p:nvGrpSpPr>
            <p:grpSpPr>
              <a:xfrm>
                <a:off x="1614715" y="83965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3056" name="Straight Connector 3055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7" name="Straight Connector 3056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8" name="Straight Connector 3057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9" name="Straight Connector 3058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41" name="Rectangle 3040"/>
              <p:cNvSpPr/>
              <p:nvPr/>
            </p:nvSpPr>
            <p:spPr>
              <a:xfrm>
                <a:off x="1809750" y="8416290"/>
                <a:ext cx="171450" cy="1181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3042" name="Group 2348"/>
              <p:cNvGrpSpPr/>
              <p:nvPr/>
            </p:nvGrpSpPr>
            <p:grpSpPr>
              <a:xfrm>
                <a:off x="1809750" y="8320315"/>
                <a:ext cx="171450" cy="61685"/>
                <a:chOff x="852714" y="8320315"/>
                <a:chExt cx="362857" cy="61685"/>
              </a:xfrm>
            </p:grpSpPr>
            <p:cxnSp>
              <p:nvCxnSpPr>
                <p:cNvPr id="3052" name="Straight Connector 3051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3" name="Straight Connector 3052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4" name="Straight Connector 3053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5" name="Straight Connector 3054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43" name="Group 2353"/>
              <p:cNvGrpSpPr/>
              <p:nvPr/>
            </p:nvGrpSpPr>
            <p:grpSpPr>
              <a:xfrm>
                <a:off x="1614715" y="8458200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3048" name="Straight Connector 3047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9" name="Straight Connector 3048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0" name="Straight Connector 3049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1" name="Straight Connector 3050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44" name="Rectangle 3043"/>
              <p:cNvSpPr/>
              <p:nvPr/>
            </p:nvSpPr>
            <p:spPr>
              <a:xfrm>
                <a:off x="1600200" y="8610600"/>
                <a:ext cx="152400" cy="762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45" name="Rectangle 3044"/>
              <p:cNvSpPr/>
              <p:nvPr/>
            </p:nvSpPr>
            <p:spPr>
              <a:xfrm>
                <a:off x="1600200" y="8717280"/>
                <a:ext cx="152400" cy="762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46" name="Rectangle 3045"/>
              <p:cNvSpPr/>
              <p:nvPr/>
            </p:nvSpPr>
            <p:spPr>
              <a:xfrm>
                <a:off x="1838325" y="8644890"/>
                <a:ext cx="152400" cy="762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47" name="Flowchart: Magnetic Disk 3046"/>
              <p:cNvSpPr/>
              <p:nvPr/>
            </p:nvSpPr>
            <p:spPr>
              <a:xfrm>
                <a:off x="1765934" y="8755380"/>
                <a:ext cx="131445" cy="152400"/>
              </a:xfrm>
              <a:prstGeom prst="flowChartMagneticDisk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3064" name="Group 2364"/>
            <p:cNvGrpSpPr/>
            <p:nvPr/>
          </p:nvGrpSpPr>
          <p:grpSpPr>
            <a:xfrm>
              <a:off x="6934200" y="5029200"/>
              <a:ext cx="108966" cy="152400"/>
              <a:chOff x="1524000" y="8229600"/>
              <a:chExt cx="544830" cy="762000"/>
            </a:xfrm>
          </p:grpSpPr>
          <p:sp>
            <p:nvSpPr>
              <p:cNvPr id="3065" name="Folded Corner 3064"/>
              <p:cNvSpPr/>
              <p:nvPr/>
            </p:nvSpPr>
            <p:spPr>
              <a:xfrm>
                <a:off x="1524000" y="8229600"/>
                <a:ext cx="544830" cy="762000"/>
              </a:xfrm>
              <a:prstGeom prst="foldedCorner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3066" name="Group 2337"/>
              <p:cNvGrpSpPr/>
              <p:nvPr/>
            </p:nvGrpSpPr>
            <p:grpSpPr>
              <a:xfrm>
                <a:off x="1614715" y="83203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3087" name="Straight Connector 3086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8" name="Straight Connector 3087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9" name="Straight Connector 3088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0" name="Straight Connector 3089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67" name="Group 2342"/>
              <p:cNvGrpSpPr/>
              <p:nvPr/>
            </p:nvGrpSpPr>
            <p:grpSpPr>
              <a:xfrm>
                <a:off x="1614715" y="83965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3083" name="Straight Connector 3082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4" name="Straight Connector 3083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5" name="Straight Connector 3084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6" name="Straight Connector 3085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68" name="Rectangle 3067"/>
              <p:cNvSpPr/>
              <p:nvPr/>
            </p:nvSpPr>
            <p:spPr>
              <a:xfrm>
                <a:off x="1809750" y="8416290"/>
                <a:ext cx="171450" cy="1181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3069" name="Group 2348"/>
              <p:cNvGrpSpPr/>
              <p:nvPr/>
            </p:nvGrpSpPr>
            <p:grpSpPr>
              <a:xfrm>
                <a:off x="1809750" y="8320315"/>
                <a:ext cx="171450" cy="61685"/>
                <a:chOff x="852714" y="8320315"/>
                <a:chExt cx="362857" cy="61685"/>
              </a:xfrm>
            </p:grpSpPr>
            <p:cxnSp>
              <p:nvCxnSpPr>
                <p:cNvPr id="3079" name="Straight Connector 3078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0" name="Straight Connector 3079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1" name="Straight Connector 3080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2" name="Straight Connector 3081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70" name="Group 2353"/>
              <p:cNvGrpSpPr/>
              <p:nvPr/>
            </p:nvGrpSpPr>
            <p:grpSpPr>
              <a:xfrm>
                <a:off x="1614715" y="8458200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3075" name="Straight Connector 3074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6" name="Straight Connector 3075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7" name="Straight Connector 3076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8" name="Straight Connector 3077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71" name="Rectangle 3070"/>
              <p:cNvSpPr/>
              <p:nvPr/>
            </p:nvSpPr>
            <p:spPr>
              <a:xfrm>
                <a:off x="1600200" y="8610600"/>
                <a:ext cx="152400" cy="762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72" name="Rectangle 3071"/>
              <p:cNvSpPr/>
              <p:nvPr/>
            </p:nvSpPr>
            <p:spPr>
              <a:xfrm>
                <a:off x="1600200" y="8717280"/>
                <a:ext cx="152400" cy="762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73" name="Rectangle 3072"/>
              <p:cNvSpPr/>
              <p:nvPr/>
            </p:nvSpPr>
            <p:spPr>
              <a:xfrm>
                <a:off x="1838325" y="8644890"/>
                <a:ext cx="152400" cy="762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74" name="Flowchart: Magnetic Disk 3073"/>
              <p:cNvSpPr/>
              <p:nvPr/>
            </p:nvSpPr>
            <p:spPr>
              <a:xfrm>
                <a:off x="1765934" y="8755380"/>
                <a:ext cx="131445" cy="152400"/>
              </a:xfrm>
              <a:prstGeom prst="flowChartMagneticDisk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3091" name="Group 2364"/>
            <p:cNvGrpSpPr/>
            <p:nvPr/>
          </p:nvGrpSpPr>
          <p:grpSpPr>
            <a:xfrm>
              <a:off x="7086600" y="5029200"/>
              <a:ext cx="108966" cy="152400"/>
              <a:chOff x="1524000" y="8229600"/>
              <a:chExt cx="544830" cy="762000"/>
            </a:xfrm>
          </p:grpSpPr>
          <p:sp>
            <p:nvSpPr>
              <p:cNvPr id="3092" name="Folded Corner 3091"/>
              <p:cNvSpPr/>
              <p:nvPr/>
            </p:nvSpPr>
            <p:spPr>
              <a:xfrm>
                <a:off x="1524000" y="8229600"/>
                <a:ext cx="544830" cy="762000"/>
              </a:xfrm>
              <a:prstGeom prst="foldedCorner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3093" name="Group 2337"/>
              <p:cNvGrpSpPr/>
              <p:nvPr/>
            </p:nvGrpSpPr>
            <p:grpSpPr>
              <a:xfrm>
                <a:off x="1614715" y="83203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3114" name="Straight Connector 3113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5" name="Straight Connector 3114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6" name="Straight Connector 3115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7" name="Straight Connector 3116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94" name="Group 2342"/>
              <p:cNvGrpSpPr/>
              <p:nvPr/>
            </p:nvGrpSpPr>
            <p:grpSpPr>
              <a:xfrm>
                <a:off x="1614715" y="83965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3110" name="Straight Connector 3109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1" name="Straight Connector 3110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2" name="Straight Connector 3111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3" name="Straight Connector 3112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95" name="Rectangle 3094"/>
              <p:cNvSpPr/>
              <p:nvPr/>
            </p:nvSpPr>
            <p:spPr>
              <a:xfrm>
                <a:off x="1809750" y="8416290"/>
                <a:ext cx="171450" cy="1181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3096" name="Group 2348"/>
              <p:cNvGrpSpPr/>
              <p:nvPr/>
            </p:nvGrpSpPr>
            <p:grpSpPr>
              <a:xfrm>
                <a:off x="1809750" y="8320315"/>
                <a:ext cx="171450" cy="61685"/>
                <a:chOff x="852714" y="8320315"/>
                <a:chExt cx="362857" cy="61685"/>
              </a:xfrm>
            </p:grpSpPr>
            <p:cxnSp>
              <p:nvCxnSpPr>
                <p:cNvPr id="3106" name="Straight Connector 3105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7" name="Straight Connector 3106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8" name="Straight Connector 3107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9" name="Straight Connector 3108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97" name="Group 2353"/>
              <p:cNvGrpSpPr/>
              <p:nvPr/>
            </p:nvGrpSpPr>
            <p:grpSpPr>
              <a:xfrm>
                <a:off x="1614715" y="8458200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3102" name="Straight Connector 3101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3" name="Straight Connector 3102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4" name="Straight Connector 3103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5" name="Straight Connector 3104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98" name="Rectangle 3097"/>
              <p:cNvSpPr/>
              <p:nvPr/>
            </p:nvSpPr>
            <p:spPr>
              <a:xfrm>
                <a:off x="1600200" y="8610600"/>
                <a:ext cx="152400" cy="762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99" name="Rectangle 3098"/>
              <p:cNvSpPr/>
              <p:nvPr/>
            </p:nvSpPr>
            <p:spPr>
              <a:xfrm>
                <a:off x="1600200" y="8717280"/>
                <a:ext cx="152400" cy="762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00" name="Rectangle 3099"/>
              <p:cNvSpPr/>
              <p:nvPr/>
            </p:nvSpPr>
            <p:spPr>
              <a:xfrm>
                <a:off x="1838325" y="8644890"/>
                <a:ext cx="152400" cy="762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01" name="Flowchart: Magnetic Disk 3100"/>
              <p:cNvSpPr/>
              <p:nvPr/>
            </p:nvSpPr>
            <p:spPr>
              <a:xfrm>
                <a:off x="1765934" y="8755380"/>
                <a:ext cx="131445" cy="152400"/>
              </a:xfrm>
              <a:prstGeom prst="flowChartMagneticDisk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3118" name="Can 3117"/>
            <p:cNvSpPr/>
            <p:nvPr/>
          </p:nvSpPr>
          <p:spPr>
            <a:xfrm>
              <a:off x="6629400" y="5257800"/>
              <a:ext cx="85859" cy="152400"/>
            </a:xfrm>
            <a:prstGeom prst="can">
              <a:avLst/>
            </a:prstGeom>
            <a:gradFill>
              <a:gsLst>
                <a:gs pos="0">
                  <a:srgbClr val="FFCC00"/>
                </a:gs>
                <a:gs pos="50000">
                  <a:schemeClr val="bg1"/>
                </a:gs>
                <a:gs pos="100000">
                  <a:srgbClr val="FFCC00"/>
                </a:gs>
              </a:gsLst>
              <a:lin ang="0" scaled="0"/>
            </a:gra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119" name="Can 3118"/>
            <p:cNvSpPr/>
            <p:nvPr/>
          </p:nvSpPr>
          <p:spPr>
            <a:xfrm>
              <a:off x="6781800" y="5257800"/>
              <a:ext cx="85859" cy="152400"/>
            </a:xfrm>
            <a:prstGeom prst="can">
              <a:avLst/>
            </a:prstGeom>
            <a:gradFill>
              <a:gsLst>
                <a:gs pos="0">
                  <a:srgbClr val="FFCC00"/>
                </a:gs>
                <a:gs pos="50000">
                  <a:schemeClr val="bg1"/>
                </a:gs>
                <a:gs pos="100000">
                  <a:srgbClr val="FFCC00"/>
                </a:gs>
              </a:gsLst>
              <a:lin ang="0" scaled="0"/>
            </a:gra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324" name="Text Box 6"/>
          <p:cNvSpPr txBox="1">
            <a:spLocks noChangeArrowheads="1"/>
          </p:cNvSpPr>
          <p:nvPr/>
        </p:nvSpPr>
        <p:spPr bwMode="auto">
          <a:xfrm>
            <a:off x="609600" y="5715000"/>
            <a:ext cx="5105400" cy="58477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  <a:spcBef>
                <a:spcPct val="15000"/>
              </a:spcBef>
              <a:defRPr/>
            </a:pPr>
            <a:r>
              <a:rPr lang="en-US" sz="2000" b="1" i="1" dirty="0" smtClean="0">
                <a:solidFill>
                  <a:srgbClr val="000066"/>
                </a:solidFill>
              </a:rPr>
              <a:t>Intellectual property investments are strategically linked to catalyst grants</a:t>
            </a:r>
            <a:endParaRPr lang="en-US" sz="2000" b="1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26" name="Picture 2" descr="Research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676400"/>
            <a:ext cx="33401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8001000" y="228600"/>
            <a:ext cx="990600" cy="9144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5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4" name="Picture 38" descr="Greg Uhen Photo headsh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5407" y="4465320"/>
            <a:ext cx="820321" cy="102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098" name="Rectangle 13"/>
          <p:cNvSpPr>
            <a:spLocks noChangeArrowheads="1"/>
          </p:cNvSpPr>
          <p:nvPr/>
        </p:nvSpPr>
        <p:spPr bwMode="auto">
          <a:xfrm>
            <a:off x="228600" y="228600"/>
            <a:ext cx="75438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eaLnBrk="0" hangingPunct="0"/>
            <a:r>
              <a:rPr lang="en-US" sz="3200" b="1" dirty="0">
                <a:cs typeface="Arial" charset="0"/>
              </a:rPr>
              <a:t>UWM Foundations</a:t>
            </a:r>
            <a:endParaRPr lang="en-US" sz="2800" b="1" dirty="0">
              <a:cs typeface="Arial" charset="0"/>
            </a:endParaRPr>
          </a:p>
        </p:txBody>
      </p:sp>
      <p:sp>
        <p:nvSpPr>
          <p:cNvPr id="4099" name="Rectangle 14"/>
          <p:cNvSpPr>
            <a:spLocks noChangeArrowheads="1"/>
          </p:cNvSpPr>
          <p:nvPr/>
        </p:nvSpPr>
        <p:spPr bwMode="auto">
          <a:xfrm>
            <a:off x="8001000" y="228600"/>
            <a:ext cx="990600" cy="9906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5" name="Picture 44" descr="20091001_MR_CHA_P7E8110FAV_5x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62800" y="3124200"/>
            <a:ext cx="762000" cy="10668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110" name="Picture 16" descr="undefin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267200"/>
            <a:ext cx="719965" cy="103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4114" name="Picture 22" descr="Trevor D'Souz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971800"/>
            <a:ext cx="693117" cy="99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4" name="Picture 2" descr="Sujeet Cha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17850" y="3505200"/>
            <a:ext cx="724844" cy="104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4101" name="Picture 6" descr="Bader"/>
          <p:cNvPicPr>
            <a:picLocks noChangeAspect="1" noChangeArrowheads="1"/>
          </p:cNvPicPr>
          <p:nvPr/>
        </p:nvPicPr>
        <p:blipFill>
          <a:blip r:embed="rId9" cstate="print"/>
          <a:srcRect l="27357" r="27359" b="52667"/>
          <a:stretch>
            <a:fillRect/>
          </a:stretch>
        </p:blipFill>
        <p:spPr bwMode="auto">
          <a:xfrm>
            <a:off x="2937621" y="2144854"/>
            <a:ext cx="713862" cy="105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470900" y="2552700"/>
            <a:ext cx="137159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200" b="1" dirty="0">
                <a:latin typeface="Arial Narrow" pitchFamily="34" charset="0"/>
                <a:cs typeface="Arial" charset="0"/>
              </a:rPr>
              <a:t>Daniel J. Bader</a:t>
            </a:r>
          </a:p>
          <a:p>
            <a:pPr algn="r">
              <a:defRPr/>
            </a:pPr>
            <a:r>
              <a:rPr lang="en-US" sz="800" dirty="0">
                <a:latin typeface="Arial Narrow" pitchFamily="34" charset="0"/>
                <a:cs typeface="Arial" charset="0"/>
              </a:rPr>
              <a:t>President, Helen Bader Foundation</a:t>
            </a:r>
          </a:p>
          <a:p>
            <a:pPr algn="r">
              <a:defRPr/>
            </a:pPr>
            <a:r>
              <a:rPr lang="en-US" sz="800" dirty="0">
                <a:latin typeface="Arial Narrow" pitchFamily="34" charset="0"/>
                <a:cs typeface="Arial" charset="0"/>
              </a:rPr>
              <a:t>Vice Chair</a:t>
            </a:r>
          </a:p>
          <a:p>
            <a:pPr algn="r">
              <a:defRPr/>
            </a:pPr>
            <a:r>
              <a:rPr lang="en-US" sz="800" dirty="0">
                <a:latin typeface="Arial Narrow" pitchFamily="34" charset="0"/>
                <a:cs typeface="Arial" charset="0"/>
              </a:rPr>
              <a:t>UWM Research Foundation</a:t>
            </a:r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1261229" y="1889139"/>
            <a:ext cx="137159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1200" b="1" dirty="0">
                <a:latin typeface="Arial Narrow" pitchFamily="34" charset="0"/>
                <a:cs typeface="Arial" charset="0"/>
              </a:rPr>
              <a:t>Jacquelyn Fredrick</a:t>
            </a:r>
            <a:endParaRPr lang="en-US" sz="1200" dirty="0">
              <a:latin typeface="Arial Narrow" pitchFamily="34" charset="0"/>
              <a:cs typeface="Arial" charset="0"/>
            </a:endParaRPr>
          </a:p>
          <a:p>
            <a:pPr>
              <a:defRPr/>
            </a:pPr>
            <a:r>
              <a:rPr lang="en-US" sz="800" dirty="0">
                <a:latin typeface="Arial Narrow" pitchFamily="34" charset="0"/>
                <a:cs typeface="Arial" charset="0"/>
              </a:rPr>
              <a:t>President and CEO </a:t>
            </a:r>
          </a:p>
          <a:p>
            <a:pPr>
              <a:defRPr/>
            </a:pPr>
            <a:r>
              <a:rPr lang="en-US" sz="800" dirty="0">
                <a:latin typeface="Arial Narrow" pitchFamily="34" charset="0"/>
                <a:cs typeface="Arial" charset="0"/>
              </a:rPr>
              <a:t>Blood Center of Wisconsin</a:t>
            </a:r>
          </a:p>
          <a:p>
            <a:pPr>
              <a:defRPr/>
            </a:pPr>
            <a:r>
              <a:rPr lang="en-US" sz="800" dirty="0">
                <a:latin typeface="Arial Narrow" pitchFamily="34" charset="0"/>
                <a:cs typeface="Arial" charset="0"/>
              </a:rPr>
              <a:t>Chair, UWM Research Foundation</a:t>
            </a:r>
          </a:p>
        </p:txBody>
      </p:sp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5638800" y="5867400"/>
            <a:ext cx="91439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1200" b="1" dirty="0">
                <a:latin typeface="Arial Narrow" pitchFamily="34" charset="0"/>
                <a:cs typeface="Arial" charset="0"/>
              </a:rPr>
              <a:t>John Torinus </a:t>
            </a:r>
          </a:p>
          <a:p>
            <a:pPr>
              <a:defRPr/>
            </a:pPr>
            <a:r>
              <a:rPr lang="en-US" sz="800" dirty="0">
                <a:latin typeface="Arial Narrow" pitchFamily="34" charset="0"/>
                <a:cs typeface="Arial" charset="0"/>
              </a:rPr>
              <a:t>Chairman</a:t>
            </a:r>
          </a:p>
          <a:p>
            <a:pPr>
              <a:defRPr/>
            </a:pPr>
            <a:r>
              <a:rPr lang="en-US" sz="800" dirty="0">
                <a:latin typeface="Arial Narrow" pitchFamily="34" charset="0"/>
                <a:cs typeface="Arial" charset="0"/>
              </a:rPr>
              <a:t>Serigraph Corporation</a:t>
            </a:r>
          </a:p>
        </p:txBody>
      </p:sp>
      <p:sp>
        <p:nvSpPr>
          <p:cNvPr id="4105" name="Rectangle 10"/>
          <p:cNvSpPr>
            <a:spLocks noChangeArrowheads="1"/>
          </p:cNvSpPr>
          <p:nvPr/>
        </p:nvSpPr>
        <p:spPr bwMode="auto">
          <a:xfrm>
            <a:off x="5385708" y="3200400"/>
            <a:ext cx="92120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200" b="1" dirty="0">
                <a:latin typeface="Arial Narrow" pitchFamily="34" charset="0"/>
                <a:cs typeface="Arial" charset="0"/>
              </a:rPr>
              <a:t>Trevor </a:t>
            </a:r>
            <a:r>
              <a:rPr lang="en-US" sz="1200" b="1" dirty="0" err="1">
                <a:latin typeface="Arial Narrow" pitchFamily="34" charset="0"/>
                <a:cs typeface="Arial" charset="0"/>
              </a:rPr>
              <a:t>D’Souza</a:t>
            </a:r>
            <a:endParaRPr lang="en-US" sz="1200" dirty="0">
              <a:latin typeface="Arial Narrow" pitchFamily="34" charset="0"/>
              <a:cs typeface="Arial" charset="0"/>
            </a:endParaRPr>
          </a:p>
          <a:p>
            <a:pPr>
              <a:defRPr/>
            </a:pPr>
            <a:r>
              <a:rPr lang="en-US" sz="800" dirty="0">
                <a:latin typeface="Arial Narrow" pitchFamily="34" charset="0"/>
                <a:cs typeface="Arial" charset="0"/>
              </a:rPr>
              <a:t>Director</a:t>
            </a:r>
          </a:p>
          <a:p>
            <a:pPr>
              <a:defRPr/>
            </a:pPr>
            <a:r>
              <a:rPr lang="en-US" sz="800" dirty="0">
                <a:latin typeface="Arial Narrow" pitchFamily="34" charset="0"/>
                <a:cs typeface="Arial" charset="0"/>
              </a:rPr>
              <a:t>Mason Wells</a:t>
            </a:r>
          </a:p>
        </p:txBody>
      </p:sp>
      <p:sp>
        <p:nvSpPr>
          <p:cNvPr id="4109" name="Rectangle 15"/>
          <p:cNvSpPr>
            <a:spLocks noChangeArrowheads="1"/>
          </p:cNvSpPr>
          <p:nvPr/>
        </p:nvSpPr>
        <p:spPr bwMode="auto">
          <a:xfrm>
            <a:off x="1974855" y="3886200"/>
            <a:ext cx="106679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lIns="0" tIns="0" rIns="0" bIns="0" anchor="ctr">
            <a:spAutoFit/>
          </a:bodyPr>
          <a:lstStyle/>
          <a:p>
            <a:pPr algn="r">
              <a:defRPr/>
            </a:pPr>
            <a:r>
              <a:rPr lang="en-US" sz="1200" b="1" dirty="0">
                <a:latin typeface="Arial Narrow" pitchFamily="34" charset="0"/>
                <a:cs typeface="Arial" charset="0"/>
              </a:rPr>
              <a:t>Sujeet Chand</a:t>
            </a:r>
          </a:p>
          <a:p>
            <a:pPr algn="r">
              <a:defRPr/>
            </a:pPr>
            <a:r>
              <a:rPr lang="en-US" sz="800" dirty="0">
                <a:latin typeface="Arial Narrow" pitchFamily="34" charset="0"/>
                <a:cs typeface="Arial" charset="0"/>
              </a:rPr>
              <a:t>Sr. Vice President and Chief Technical Officer</a:t>
            </a:r>
          </a:p>
          <a:p>
            <a:pPr algn="r">
              <a:defRPr/>
            </a:pPr>
            <a:r>
              <a:rPr lang="en-US" sz="800" dirty="0">
                <a:latin typeface="Arial Narrow" pitchFamily="34" charset="0"/>
                <a:cs typeface="Arial" charset="0"/>
              </a:rPr>
              <a:t>Rockwell Automation</a:t>
            </a:r>
          </a:p>
        </p:txBody>
      </p:sp>
      <p:sp>
        <p:nvSpPr>
          <p:cNvPr id="4111" name="Rectangle 17"/>
          <p:cNvSpPr>
            <a:spLocks noChangeArrowheads="1"/>
          </p:cNvSpPr>
          <p:nvPr/>
        </p:nvSpPr>
        <p:spPr bwMode="auto">
          <a:xfrm>
            <a:off x="5464632" y="4373332"/>
            <a:ext cx="121919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1200" b="1" dirty="0">
                <a:latin typeface="Arial Narrow" pitchFamily="34" charset="0"/>
              </a:rPr>
              <a:t>Andrew Schiesl</a:t>
            </a:r>
            <a:r>
              <a:rPr lang="en-US" sz="1200" dirty="0">
                <a:latin typeface="Arial Narrow" pitchFamily="34" charset="0"/>
              </a:rPr>
              <a:t/>
            </a:r>
            <a:br>
              <a:rPr lang="en-US" sz="1200" dirty="0">
                <a:latin typeface="Arial Narrow" pitchFamily="34" charset="0"/>
              </a:rPr>
            </a:br>
            <a:r>
              <a:rPr lang="en-US" sz="800" dirty="0">
                <a:latin typeface="Arial Narrow" pitchFamily="34" charset="0"/>
              </a:rPr>
              <a:t>Vice President, General Counsel and Corporate Secretary</a:t>
            </a:r>
            <a:br>
              <a:rPr lang="en-US" sz="800" dirty="0">
                <a:latin typeface="Arial Narrow" pitchFamily="34" charset="0"/>
              </a:rPr>
            </a:br>
            <a:r>
              <a:rPr lang="en-US" sz="800" dirty="0">
                <a:latin typeface="Arial Narrow" pitchFamily="34" charset="0"/>
              </a:rPr>
              <a:t>Quad/Graphics </a:t>
            </a:r>
            <a:endParaRPr lang="en-US" sz="1000" dirty="0">
              <a:latin typeface="Arial Narrow" pitchFamily="34" charset="0"/>
            </a:endParaRPr>
          </a:p>
        </p:txBody>
      </p:sp>
      <p:sp>
        <p:nvSpPr>
          <p:cNvPr id="4112" name="Rectangle 18"/>
          <p:cNvSpPr>
            <a:spLocks noChangeArrowheads="1"/>
          </p:cNvSpPr>
          <p:nvPr/>
        </p:nvSpPr>
        <p:spPr bwMode="auto">
          <a:xfrm>
            <a:off x="1863853" y="5237202"/>
            <a:ext cx="133654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lIns="0" tIns="0" rIns="0" bIns="0" anchor="ctr">
            <a:spAutoFit/>
          </a:bodyPr>
          <a:lstStyle/>
          <a:p>
            <a:pPr algn="r">
              <a:defRPr/>
            </a:pPr>
            <a:r>
              <a:rPr lang="en-US" sz="1200" b="1" dirty="0">
                <a:latin typeface="Arial Narrow" pitchFamily="34" charset="0"/>
                <a:cs typeface="Arial" charset="0"/>
              </a:rPr>
              <a:t>Colin Scanes</a:t>
            </a:r>
            <a:endParaRPr lang="en-US" sz="1200" dirty="0">
              <a:latin typeface="Arial Narrow" pitchFamily="34" charset="0"/>
              <a:cs typeface="Arial" charset="0"/>
            </a:endParaRPr>
          </a:p>
          <a:p>
            <a:pPr algn="r">
              <a:defRPr/>
            </a:pPr>
            <a:r>
              <a:rPr lang="en-US" sz="800" dirty="0">
                <a:latin typeface="Arial Narrow" pitchFamily="34" charset="0"/>
                <a:cs typeface="Arial" charset="0"/>
              </a:rPr>
              <a:t>Vice Chancellor for Research and Economic Development and Dean of the Graduate School, UWM</a:t>
            </a:r>
          </a:p>
        </p:txBody>
      </p:sp>
      <p:sp>
        <p:nvSpPr>
          <p:cNvPr id="4113" name="Rectangle 19"/>
          <p:cNvSpPr>
            <a:spLocks noChangeArrowheads="1"/>
          </p:cNvSpPr>
          <p:nvPr/>
        </p:nvSpPr>
        <p:spPr bwMode="auto">
          <a:xfrm>
            <a:off x="6172200" y="3581400"/>
            <a:ext cx="7870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200" b="1" dirty="0">
                <a:latin typeface="Arial Narrow" pitchFamily="34" charset="0"/>
                <a:cs typeface="Arial" charset="0"/>
              </a:rPr>
              <a:t>David Gilbert</a:t>
            </a:r>
            <a:endParaRPr lang="en-US" sz="1200" dirty="0">
              <a:latin typeface="Arial Narrow" pitchFamily="34" charset="0"/>
              <a:cs typeface="Arial" charset="0"/>
            </a:endParaRPr>
          </a:p>
          <a:p>
            <a:pPr algn="r">
              <a:defRPr/>
            </a:pPr>
            <a:r>
              <a:rPr lang="en-US" sz="800" dirty="0">
                <a:latin typeface="Arial Narrow" pitchFamily="34" charset="0"/>
                <a:cs typeface="Arial" charset="0"/>
              </a:rPr>
              <a:t>President</a:t>
            </a:r>
          </a:p>
          <a:p>
            <a:pPr algn="r">
              <a:defRPr/>
            </a:pPr>
            <a:r>
              <a:rPr lang="en-US" sz="800" dirty="0">
                <a:latin typeface="Arial Narrow" pitchFamily="34" charset="0"/>
                <a:cs typeface="Arial" charset="0"/>
              </a:rPr>
              <a:t>UWM Foundation</a:t>
            </a:r>
          </a:p>
        </p:txBody>
      </p:sp>
      <p:pic>
        <p:nvPicPr>
          <p:cNvPr id="4116" name="Picture 24" descr="Colin Scane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0250" y="4876800"/>
            <a:ext cx="733387" cy="105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4117" name="Picture 23"/>
          <p:cNvPicPr>
            <a:picLocks noChangeAspect="1" noChangeArrowheads="1"/>
          </p:cNvPicPr>
          <p:nvPr/>
        </p:nvPicPr>
        <p:blipFill>
          <a:blip r:embed="rId11" cstate="print"/>
          <a:srcRect l="25000" t="10654" r="37500" b="52815"/>
          <a:stretch>
            <a:fillRect/>
          </a:stretch>
        </p:blipFill>
        <p:spPr bwMode="auto">
          <a:xfrm>
            <a:off x="762000" y="4572000"/>
            <a:ext cx="702879" cy="999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4118" name="Rectangle 10"/>
          <p:cNvSpPr>
            <a:spLocks noChangeArrowheads="1"/>
          </p:cNvSpPr>
          <p:nvPr/>
        </p:nvSpPr>
        <p:spPr bwMode="auto">
          <a:xfrm>
            <a:off x="1600200" y="4648200"/>
            <a:ext cx="12953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1200" b="1" dirty="0">
                <a:latin typeface="Arial Narrow" pitchFamily="34" charset="0"/>
                <a:cs typeface="Arial" charset="0"/>
              </a:rPr>
              <a:t>Michael Major</a:t>
            </a:r>
            <a:endParaRPr lang="en-US" sz="1200" dirty="0">
              <a:latin typeface="Arial Narrow" pitchFamily="34" charset="0"/>
              <a:cs typeface="Arial" charset="0"/>
            </a:endParaRPr>
          </a:p>
          <a:p>
            <a:pPr>
              <a:defRPr/>
            </a:pPr>
            <a:r>
              <a:rPr lang="en-US" sz="800" dirty="0">
                <a:latin typeface="Arial Narrow" pitchFamily="34" charset="0"/>
                <a:cs typeface="Arial" charset="0"/>
              </a:rPr>
              <a:t>President and CEO</a:t>
            </a:r>
          </a:p>
          <a:p>
            <a:pPr>
              <a:defRPr/>
            </a:pPr>
            <a:r>
              <a:rPr lang="en-US" sz="800" dirty="0">
                <a:latin typeface="Arial Narrow" pitchFamily="34" charset="0"/>
                <a:cs typeface="Arial" charset="0"/>
              </a:rPr>
              <a:t>Cambridge Major Laboratories</a:t>
            </a: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5718048" y="5036486"/>
            <a:ext cx="160019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lIns="0" tIns="0" rIns="0" bIns="0" anchor="ctr">
            <a:spAutoFit/>
          </a:bodyPr>
          <a:lstStyle/>
          <a:p>
            <a:pPr algn="r">
              <a:defRPr/>
            </a:pPr>
            <a:r>
              <a:rPr lang="en-US" sz="1200" b="1" dirty="0" smtClean="0">
                <a:latin typeface="Arial Narrow" pitchFamily="34" charset="0"/>
                <a:cs typeface="Arial" charset="0"/>
              </a:rPr>
              <a:t>Gregory Uhen</a:t>
            </a:r>
            <a:endParaRPr lang="en-US" sz="1200" dirty="0">
              <a:latin typeface="Arial Narrow" pitchFamily="34" charset="0"/>
              <a:cs typeface="Arial" charset="0"/>
            </a:endParaRPr>
          </a:p>
          <a:p>
            <a:pPr algn="r">
              <a:defRPr/>
            </a:pPr>
            <a:r>
              <a:rPr lang="en-US" sz="800" dirty="0">
                <a:latin typeface="Arial Narrow" pitchFamily="34" charset="0"/>
              </a:rPr>
              <a:t>Director, UWM Research Foundation</a:t>
            </a:r>
          </a:p>
          <a:p>
            <a:pPr algn="r">
              <a:defRPr/>
            </a:pPr>
            <a:r>
              <a:rPr lang="en-US" sz="800" dirty="0" smtClean="0">
                <a:latin typeface="Arial Narrow" pitchFamily="34" charset="0"/>
              </a:rPr>
              <a:t>President</a:t>
            </a:r>
            <a:r>
              <a:rPr lang="en-US" sz="800" dirty="0">
                <a:latin typeface="Arial Narrow" pitchFamily="34" charset="0"/>
              </a:rPr>
              <a:t>, </a:t>
            </a:r>
            <a:r>
              <a:rPr lang="en-US" sz="800" dirty="0" err="1">
                <a:latin typeface="Arial Narrow" pitchFamily="34" charset="0"/>
              </a:rPr>
              <a:t>Eppstein</a:t>
            </a:r>
            <a:r>
              <a:rPr lang="en-US" sz="800" dirty="0">
                <a:latin typeface="Arial Narrow" pitchFamily="34" charset="0"/>
              </a:rPr>
              <a:t> Uhen: Architects</a:t>
            </a:r>
          </a:p>
        </p:txBody>
      </p:sp>
      <p:pic>
        <p:nvPicPr>
          <p:cNvPr id="79" name="Picture 11" descr="JFredrick-"/>
          <p:cNvPicPr>
            <a:picLocks noChangeAspect="1" noChangeArrowheads="1"/>
          </p:cNvPicPr>
          <p:nvPr/>
        </p:nvPicPr>
        <p:blipFill>
          <a:blip r:embed="rId12" cstate="print"/>
          <a:srcRect l="17404" r="19489" b="21835"/>
          <a:stretch>
            <a:fillRect/>
          </a:stretch>
        </p:blipFill>
        <p:spPr bwMode="auto">
          <a:xfrm>
            <a:off x="533400" y="1828800"/>
            <a:ext cx="685797" cy="105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grpSp>
        <p:nvGrpSpPr>
          <p:cNvPr id="2" name="Group 40"/>
          <p:cNvGrpSpPr/>
          <p:nvPr/>
        </p:nvGrpSpPr>
        <p:grpSpPr>
          <a:xfrm>
            <a:off x="5508625" y="264160"/>
            <a:ext cx="3330575" cy="2783840"/>
            <a:chOff x="5508625" y="264160"/>
            <a:chExt cx="3330575" cy="2783840"/>
          </a:xfrm>
        </p:grpSpPr>
        <p:pic>
          <p:nvPicPr>
            <p:cNvPr id="26" name="Picture 8" descr="UWM Foundation RGB Logo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497320" y="264160"/>
              <a:ext cx="1427644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20520000" lon="20699996" rev="0"/>
              </a:camera>
              <a:lightRig rig="threePt" dir="t"/>
            </a:scene3d>
          </p:spPr>
        </p:pic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5508625" y="1514475"/>
              <a:ext cx="3330575" cy="1533525"/>
              <a:chOff x="5204460" y="1666240"/>
              <a:chExt cx="3329940" cy="1534160"/>
            </a:xfrm>
          </p:grpSpPr>
          <p:cxnSp>
            <p:nvCxnSpPr>
              <p:cNvPr id="30" name="Straight Connector 29"/>
              <p:cNvCxnSpPr/>
              <p:nvPr/>
            </p:nvCxnSpPr>
            <p:spPr bwMode="auto">
              <a:xfrm>
                <a:off x="5740933" y="1813939"/>
                <a:ext cx="2439523" cy="228695"/>
              </a:xfrm>
              <a:prstGeom prst="line">
                <a:avLst/>
              </a:prstGeom>
              <a:gradFill rotWithShape="1">
                <a:gsLst>
                  <a:gs pos="0">
                    <a:srgbClr val="99CCFF">
                      <a:gamma/>
                      <a:shade val="69804"/>
                      <a:invGamma/>
                    </a:srgbClr>
                  </a:gs>
                  <a:gs pos="100000">
                    <a:srgbClr val="99CCFF"/>
                  </a:gs>
                </a:gsLst>
                <a:lin ang="0" scaled="1"/>
              </a:gra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 rot="5400000">
                <a:off x="6789248" y="1660713"/>
                <a:ext cx="93702" cy="104755"/>
              </a:xfrm>
              <a:prstGeom prst="line">
                <a:avLst/>
              </a:prstGeom>
              <a:gradFill rotWithShape="1">
                <a:gsLst>
                  <a:gs pos="0">
                    <a:srgbClr val="99CCFF">
                      <a:gamma/>
                      <a:shade val="69804"/>
                      <a:invGamma/>
                    </a:srgbClr>
                  </a:gs>
                  <a:gs pos="100000">
                    <a:srgbClr val="99CCFF"/>
                  </a:gs>
                </a:gsLst>
                <a:lin ang="0" scaled="1"/>
              </a:gra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pic>
            <p:nvPicPr>
              <p:cNvPr id="32" name="Picture 9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 l="588" t="1695" b="1979"/>
              <a:stretch>
                <a:fillRect/>
              </a:stretch>
            </p:blipFill>
            <p:spPr bwMode="auto">
              <a:xfrm>
                <a:off x="5204460" y="2040096"/>
                <a:ext cx="914400" cy="922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>
                  <a:rot lat="20520000" lon="20699996" rev="0"/>
                </a:camera>
                <a:lightRig rig="threePt" dir="t"/>
              </a:scene3d>
            </p:spPr>
          </p:pic>
          <p:cxnSp>
            <p:nvCxnSpPr>
              <p:cNvPr id="33" name="Straight Connector 32"/>
              <p:cNvCxnSpPr/>
              <p:nvPr/>
            </p:nvCxnSpPr>
            <p:spPr bwMode="auto">
              <a:xfrm rot="5400000">
                <a:off x="5569469" y="1966402"/>
                <a:ext cx="152463" cy="0"/>
              </a:xfrm>
              <a:prstGeom prst="line">
                <a:avLst/>
              </a:prstGeom>
              <a:gradFill rotWithShape="1">
                <a:gsLst>
                  <a:gs pos="0">
                    <a:srgbClr val="99CCFF">
                      <a:gamma/>
                      <a:shade val="69804"/>
                      <a:invGamma/>
                    </a:srgbClr>
                  </a:gs>
                  <a:gs pos="100000">
                    <a:srgbClr val="99CCFF"/>
                  </a:gs>
                </a:gsLst>
                <a:lin ang="0" scaled="1"/>
              </a:gra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4" name="Straight Connector 33"/>
              <p:cNvCxnSpPr>
                <a:endCxn id="35" idx="0"/>
              </p:cNvCxnSpPr>
              <p:nvPr/>
            </p:nvCxnSpPr>
            <p:spPr bwMode="auto">
              <a:xfrm rot="5400000">
                <a:off x="8001056" y="2195097"/>
                <a:ext cx="152463" cy="0"/>
              </a:xfrm>
              <a:prstGeom prst="line">
                <a:avLst/>
              </a:prstGeom>
              <a:gradFill rotWithShape="1">
                <a:gsLst>
                  <a:gs pos="0">
                    <a:srgbClr val="99CCFF">
                      <a:gamma/>
                      <a:shade val="69804"/>
                      <a:invGamma/>
                    </a:srgbClr>
                  </a:gs>
                  <a:gs pos="100000">
                    <a:srgbClr val="99CCFF"/>
                  </a:gs>
                </a:gsLst>
                <a:lin ang="0" scaled="1"/>
              </a:gra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pic>
            <p:nvPicPr>
              <p:cNvPr id="35" name="Picture 3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 r="1257"/>
              <a:stretch>
                <a:fillRect/>
              </a:stretch>
            </p:blipFill>
            <p:spPr bwMode="auto">
              <a:xfrm>
                <a:off x="7620000" y="2271744"/>
                <a:ext cx="914400" cy="928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>
                  <a:rot lat="20520000" lon="20699996" rev="0"/>
                </a:camera>
                <a:lightRig rig="threePt" dir="t"/>
              </a:scene3d>
            </p:spPr>
          </p:pic>
          <p:cxnSp>
            <p:nvCxnSpPr>
              <p:cNvPr id="36" name="Straight Connector 35"/>
              <p:cNvCxnSpPr/>
              <p:nvPr/>
            </p:nvCxnSpPr>
            <p:spPr bwMode="auto">
              <a:xfrm rot="5400000">
                <a:off x="6705105" y="1827439"/>
                <a:ext cx="163581" cy="0"/>
              </a:xfrm>
              <a:prstGeom prst="line">
                <a:avLst/>
              </a:prstGeom>
              <a:gradFill rotWithShape="1">
                <a:gsLst>
                  <a:gs pos="0">
                    <a:srgbClr val="99CCFF">
                      <a:gamma/>
                      <a:shade val="69804"/>
                      <a:invGamma/>
                    </a:srgbClr>
                  </a:gs>
                  <a:gs pos="100000">
                    <a:srgbClr val="99CCFF"/>
                  </a:gs>
                </a:gsLst>
                <a:lin ang="0" scaled="1"/>
              </a:gra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rot="5400000">
                <a:off x="5644085" y="1804441"/>
                <a:ext cx="93702" cy="103168"/>
              </a:xfrm>
              <a:prstGeom prst="line">
                <a:avLst/>
              </a:prstGeom>
              <a:gradFill rotWithShape="1">
                <a:gsLst>
                  <a:gs pos="0">
                    <a:srgbClr val="99CCFF">
                      <a:gamma/>
                      <a:shade val="69804"/>
                      <a:invGamma/>
                    </a:srgbClr>
                  </a:gs>
                  <a:gs pos="100000">
                    <a:srgbClr val="99CCFF"/>
                  </a:gs>
                </a:gsLst>
                <a:lin ang="0" scaled="1"/>
              </a:gra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 rot="5400000">
                <a:off x="8078846" y="2029960"/>
                <a:ext cx="93702" cy="103168"/>
              </a:xfrm>
              <a:prstGeom prst="line">
                <a:avLst/>
              </a:prstGeom>
              <a:gradFill rotWithShape="1">
                <a:gsLst>
                  <a:gs pos="0">
                    <a:srgbClr val="99CCFF">
                      <a:gamma/>
                      <a:shade val="69804"/>
                      <a:invGamma/>
                    </a:srgbClr>
                  </a:gs>
                  <a:gs pos="100000">
                    <a:srgbClr val="99CCFF"/>
                  </a:gs>
                </a:gsLst>
                <a:lin ang="0" scaled="1"/>
              </a:gra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</p:grpSp>
      <p:sp>
        <p:nvSpPr>
          <p:cNvPr id="40" name="Rectangle 8"/>
          <p:cNvSpPr>
            <a:spLocks noChangeArrowheads="1"/>
          </p:cNvSpPr>
          <p:nvPr/>
        </p:nvSpPr>
        <p:spPr bwMode="auto">
          <a:xfrm>
            <a:off x="1441457" y="3276600"/>
            <a:ext cx="137159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1200" b="1" dirty="0">
                <a:latin typeface="Arial Narrow" pitchFamily="34" charset="0"/>
                <a:cs typeface="Arial" charset="0"/>
              </a:rPr>
              <a:t>William Berezowitz</a:t>
            </a:r>
            <a:endParaRPr lang="en-US" sz="1200" dirty="0">
              <a:latin typeface="Arial Narrow" pitchFamily="34" charset="0"/>
              <a:cs typeface="Arial" charset="0"/>
            </a:endParaRPr>
          </a:p>
          <a:p>
            <a:pPr>
              <a:defRPr/>
            </a:pPr>
            <a:r>
              <a:rPr lang="en-US" sz="800" dirty="0">
                <a:latin typeface="Arial Narrow" pitchFamily="34" charset="0"/>
                <a:cs typeface="Arial" charset="0"/>
              </a:rPr>
              <a:t>Vice President and General Manager</a:t>
            </a:r>
          </a:p>
          <a:p>
            <a:pPr>
              <a:defRPr/>
            </a:pPr>
            <a:r>
              <a:rPr lang="en-US" sz="800" dirty="0">
                <a:latin typeface="Arial Narrow" pitchFamily="34" charset="0"/>
                <a:cs typeface="Arial" charset="0"/>
              </a:rPr>
              <a:t>Imaging Subsystems</a:t>
            </a:r>
          </a:p>
          <a:p>
            <a:pPr>
              <a:defRPr/>
            </a:pPr>
            <a:r>
              <a:rPr lang="en-US" sz="800" dirty="0">
                <a:latin typeface="Arial Narrow" pitchFamily="34" charset="0"/>
                <a:cs typeface="Arial" charset="0"/>
              </a:rPr>
              <a:t>GE Healthcare</a:t>
            </a:r>
          </a:p>
        </p:txBody>
      </p:sp>
      <p:pic>
        <p:nvPicPr>
          <p:cNvPr id="1026" name="Picture 2" descr="Bill"/>
          <p:cNvPicPr>
            <a:picLocks noChangeAspect="1" noChangeArrowheads="1"/>
          </p:cNvPicPr>
          <p:nvPr/>
        </p:nvPicPr>
        <p:blipFill>
          <a:blip r:embed="rId16" cstate="print"/>
          <a:srcRect l="6810" r="10442"/>
          <a:stretch>
            <a:fillRect/>
          </a:stretch>
        </p:blipFill>
        <p:spPr bwMode="auto">
          <a:xfrm>
            <a:off x="631825" y="3200400"/>
            <a:ext cx="733425" cy="10414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2" name="Picture 41" descr="Torinus, John - headshot.jpg"/>
          <p:cNvPicPr>
            <a:picLocks noChangeAspect="1"/>
          </p:cNvPicPr>
          <p:nvPr/>
        </p:nvPicPr>
        <p:blipFill>
          <a:blip r:embed="rId17" cstate="print"/>
          <a:srcRect l="12500" r="19286"/>
          <a:stretch>
            <a:fillRect/>
          </a:stretch>
        </p:blipFill>
        <p:spPr>
          <a:xfrm>
            <a:off x="4800600" y="5562600"/>
            <a:ext cx="727710" cy="10668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1" name="TextBox 40"/>
          <p:cNvSpPr txBox="1"/>
          <p:nvPr/>
        </p:nvSpPr>
        <p:spPr>
          <a:xfrm>
            <a:off x="533400" y="1295400"/>
            <a:ext cx="4876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UWM Research Foundation</a:t>
            </a:r>
            <a:r>
              <a:rPr kumimoji="0" lang="en-US" sz="2000" b="1" i="1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Board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3" grpId="0"/>
      <p:bldP spid="4104" grpId="0"/>
      <p:bldP spid="4105" grpId="0"/>
      <p:bldP spid="4109" grpId="0"/>
      <p:bldP spid="4111" grpId="0"/>
      <p:bldP spid="4112" grpId="0"/>
      <p:bldP spid="4113" grpId="0"/>
      <p:bldP spid="4118" grpId="0"/>
      <p:bldP spid="28" grpId="0"/>
      <p:bldP spid="40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10"/>
          <p:cNvSpPr>
            <a:spLocks noChangeArrowheads="1"/>
          </p:cNvSpPr>
          <p:nvPr/>
        </p:nvSpPr>
        <p:spPr bwMode="auto">
          <a:xfrm>
            <a:off x="457200" y="258763"/>
            <a:ext cx="716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tx2"/>
                </a:solidFill>
              </a:rPr>
              <a:t>Financing UWMRF Operations</a:t>
            </a:r>
          </a:p>
        </p:txBody>
      </p:sp>
      <p:grpSp>
        <p:nvGrpSpPr>
          <p:cNvPr id="61" name="Group 144"/>
          <p:cNvGrpSpPr/>
          <p:nvPr/>
        </p:nvGrpSpPr>
        <p:grpSpPr>
          <a:xfrm>
            <a:off x="2080260" y="4732020"/>
            <a:ext cx="4206240" cy="1668780"/>
            <a:chOff x="1676400" y="4732020"/>
            <a:chExt cx="4206240" cy="1668780"/>
          </a:xfrm>
        </p:grpSpPr>
        <p:sp>
          <p:nvSpPr>
            <p:cNvPr id="120" name="Rectangle 119"/>
            <p:cNvSpPr/>
            <p:nvPr/>
          </p:nvSpPr>
          <p:spPr bwMode="auto">
            <a:xfrm>
              <a:off x="2278380" y="4900042"/>
              <a:ext cx="1724025" cy="12515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1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339966">
                  <a:tint val="45000"/>
                  <a:satMod val="400000"/>
                </a:srgbClr>
              </a:duotone>
              <a:lum bright="30000"/>
            </a:blip>
            <a:srcRect l="10655" r="18392" b="15272"/>
            <a:stretch>
              <a:fillRect/>
            </a:stretch>
          </p:blipFill>
          <p:spPr bwMode="auto">
            <a:xfrm>
              <a:off x="2209800" y="4823460"/>
              <a:ext cx="3601720" cy="1408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r="18756" b="4558"/>
            <a:stretch>
              <a:fillRect/>
            </a:stretch>
          </p:blipFill>
          <p:spPr bwMode="auto">
            <a:xfrm>
              <a:off x="1676400" y="4805312"/>
              <a:ext cx="4140200" cy="1595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3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333399">
                  <a:tint val="45000"/>
                  <a:satMod val="400000"/>
                </a:srgbClr>
              </a:duotone>
              <a:lum bright="40000"/>
            </a:blip>
            <a:srcRect l="10467" r="20032" b="16128"/>
            <a:stretch>
              <a:fillRect/>
            </a:stretch>
          </p:blipFill>
          <p:spPr bwMode="auto">
            <a:xfrm>
              <a:off x="2209800" y="4804410"/>
              <a:ext cx="3541776" cy="1402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4" name="Rectangle 123"/>
            <p:cNvSpPr/>
            <p:nvPr/>
          </p:nvSpPr>
          <p:spPr bwMode="auto">
            <a:xfrm>
              <a:off x="2286000" y="4876800"/>
              <a:ext cx="3429000" cy="1295400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 bwMode="auto">
            <a:xfrm>
              <a:off x="2273300" y="5135880"/>
              <a:ext cx="1717040" cy="734060"/>
            </a:xfrm>
            <a:custGeom>
              <a:avLst/>
              <a:gdLst>
                <a:gd name="connsiteX0" fmla="*/ 0 w 1717040"/>
                <a:gd name="connsiteY0" fmla="*/ 20320 h 734060"/>
                <a:gd name="connsiteX1" fmla="*/ 7620 w 1717040"/>
                <a:gd name="connsiteY1" fmla="*/ 734060 h 734060"/>
                <a:gd name="connsiteX2" fmla="*/ 424180 w 1717040"/>
                <a:gd name="connsiteY2" fmla="*/ 731520 h 734060"/>
                <a:gd name="connsiteX3" fmla="*/ 424180 w 1717040"/>
                <a:gd name="connsiteY3" fmla="*/ 520700 h 734060"/>
                <a:gd name="connsiteX4" fmla="*/ 861060 w 1717040"/>
                <a:gd name="connsiteY4" fmla="*/ 520700 h 734060"/>
                <a:gd name="connsiteX5" fmla="*/ 863600 w 1717040"/>
                <a:gd name="connsiteY5" fmla="*/ 398780 h 734060"/>
                <a:gd name="connsiteX6" fmla="*/ 1287780 w 1717040"/>
                <a:gd name="connsiteY6" fmla="*/ 401320 h 734060"/>
                <a:gd name="connsiteX7" fmla="*/ 1292860 w 1717040"/>
                <a:gd name="connsiteY7" fmla="*/ 312420 h 734060"/>
                <a:gd name="connsiteX8" fmla="*/ 1717040 w 1717040"/>
                <a:gd name="connsiteY8" fmla="*/ 314960 h 734060"/>
                <a:gd name="connsiteX9" fmla="*/ 1714500 w 1717040"/>
                <a:gd name="connsiteY9" fmla="*/ 0 h 734060"/>
                <a:gd name="connsiteX10" fmla="*/ 1285240 w 1717040"/>
                <a:gd name="connsiteY10" fmla="*/ 0 h 734060"/>
                <a:gd name="connsiteX11" fmla="*/ 1282700 w 1717040"/>
                <a:gd name="connsiteY11" fmla="*/ 215900 h 734060"/>
                <a:gd name="connsiteX12" fmla="*/ 853440 w 1717040"/>
                <a:gd name="connsiteY12" fmla="*/ 215900 h 734060"/>
                <a:gd name="connsiteX13" fmla="*/ 853440 w 1717040"/>
                <a:gd name="connsiteY13" fmla="*/ 335280 h 734060"/>
                <a:gd name="connsiteX14" fmla="*/ 434340 w 1717040"/>
                <a:gd name="connsiteY14" fmla="*/ 335280 h 734060"/>
                <a:gd name="connsiteX15" fmla="*/ 429260 w 1717040"/>
                <a:gd name="connsiteY15" fmla="*/ 25400 h 734060"/>
                <a:gd name="connsiteX16" fmla="*/ 0 w 1717040"/>
                <a:gd name="connsiteY16" fmla="*/ 20320 h 73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7040" h="734060">
                  <a:moveTo>
                    <a:pt x="0" y="20320"/>
                  </a:moveTo>
                  <a:lnTo>
                    <a:pt x="7620" y="734060"/>
                  </a:lnTo>
                  <a:lnTo>
                    <a:pt x="424180" y="731520"/>
                  </a:lnTo>
                  <a:lnTo>
                    <a:pt x="424180" y="520700"/>
                  </a:lnTo>
                  <a:lnTo>
                    <a:pt x="861060" y="520700"/>
                  </a:lnTo>
                  <a:cubicBezTo>
                    <a:pt x="861907" y="480060"/>
                    <a:pt x="862753" y="439420"/>
                    <a:pt x="863600" y="398780"/>
                  </a:cubicBezTo>
                  <a:lnTo>
                    <a:pt x="1287780" y="401320"/>
                  </a:lnTo>
                  <a:lnTo>
                    <a:pt x="1292860" y="312420"/>
                  </a:lnTo>
                  <a:lnTo>
                    <a:pt x="1717040" y="314960"/>
                  </a:lnTo>
                  <a:cubicBezTo>
                    <a:pt x="1716193" y="209973"/>
                    <a:pt x="1715347" y="104987"/>
                    <a:pt x="1714500" y="0"/>
                  </a:cubicBezTo>
                  <a:lnTo>
                    <a:pt x="1285240" y="0"/>
                  </a:lnTo>
                  <a:cubicBezTo>
                    <a:pt x="1284393" y="71967"/>
                    <a:pt x="1283547" y="143933"/>
                    <a:pt x="1282700" y="215900"/>
                  </a:cubicBezTo>
                  <a:lnTo>
                    <a:pt x="853440" y="215900"/>
                  </a:lnTo>
                  <a:lnTo>
                    <a:pt x="853440" y="335280"/>
                  </a:lnTo>
                  <a:lnTo>
                    <a:pt x="434340" y="335280"/>
                  </a:lnTo>
                  <a:cubicBezTo>
                    <a:pt x="432647" y="231987"/>
                    <a:pt x="430953" y="128693"/>
                    <a:pt x="429260" y="25400"/>
                  </a:cubicBezTo>
                  <a:lnTo>
                    <a:pt x="0" y="20320"/>
                  </a:lnTo>
                  <a:close/>
                </a:path>
              </a:pathLst>
            </a:custGeom>
            <a:solidFill>
              <a:srgbClr val="97DDBA"/>
            </a:solidFill>
            <a:ln w="25400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3992880" y="4904740"/>
              <a:ext cx="1734820" cy="647700"/>
            </a:xfrm>
            <a:custGeom>
              <a:avLst/>
              <a:gdLst>
                <a:gd name="connsiteX0" fmla="*/ 1729740 w 1734820"/>
                <a:gd name="connsiteY0" fmla="*/ 0 h 647700"/>
                <a:gd name="connsiteX1" fmla="*/ 1734820 w 1734820"/>
                <a:gd name="connsiteY1" fmla="*/ 574040 h 647700"/>
                <a:gd name="connsiteX2" fmla="*/ 1282700 w 1734820"/>
                <a:gd name="connsiteY2" fmla="*/ 571500 h 647700"/>
                <a:gd name="connsiteX3" fmla="*/ 1285240 w 1734820"/>
                <a:gd name="connsiteY3" fmla="*/ 614680 h 647700"/>
                <a:gd name="connsiteX4" fmla="*/ 853440 w 1734820"/>
                <a:gd name="connsiteY4" fmla="*/ 614680 h 647700"/>
                <a:gd name="connsiteX5" fmla="*/ 853440 w 1734820"/>
                <a:gd name="connsiteY5" fmla="*/ 645160 h 647700"/>
                <a:gd name="connsiteX6" fmla="*/ 419100 w 1734820"/>
                <a:gd name="connsiteY6" fmla="*/ 647700 h 647700"/>
                <a:gd name="connsiteX7" fmla="*/ 416560 w 1734820"/>
                <a:gd name="connsiteY7" fmla="*/ 485140 h 647700"/>
                <a:gd name="connsiteX8" fmla="*/ 0 w 1734820"/>
                <a:gd name="connsiteY8" fmla="*/ 492760 h 647700"/>
                <a:gd name="connsiteX9" fmla="*/ 0 w 1734820"/>
                <a:gd name="connsiteY9" fmla="*/ 317500 h 647700"/>
                <a:gd name="connsiteX10" fmla="*/ 436880 w 1734820"/>
                <a:gd name="connsiteY10" fmla="*/ 320040 h 647700"/>
                <a:gd name="connsiteX11" fmla="*/ 429260 w 1734820"/>
                <a:gd name="connsiteY11" fmla="*/ 132080 h 647700"/>
                <a:gd name="connsiteX12" fmla="*/ 858520 w 1734820"/>
                <a:gd name="connsiteY12" fmla="*/ 129540 h 647700"/>
                <a:gd name="connsiteX13" fmla="*/ 861060 w 1734820"/>
                <a:gd name="connsiteY13" fmla="*/ 73660 h 647700"/>
                <a:gd name="connsiteX14" fmla="*/ 1282700 w 1734820"/>
                <a:gd name="connsiteY14" fmla="*/ 71120 h 647700"/>
                <a:gd name="connsiteX15" fmla="*/ 1290320 w 1734820"/>
                <a:gd name="connsiteY15" fmla="*/ 12700 h 647700"/>
                <a:gd name="connsiteX16" fmla="*/ 1729740 w 1734820"/>
                <a:gd name="connsiteY1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34820" h="647700">
                  <a:moveTo>
                    <a:pt x="1729740" y="0"/>
                  </a:moveTo>
                  <a:cubicBezTo>
                    <a:pt x="1731433" y="191347"/>
                    <a:pt x="1733127" y="382693"/>
                    <a:pt x="1734820" y="574040"/>
                  </a:cubicBezTo>
                  <a:lnTo>
                    <a:pt x="1282700" y="571500"/>
                  </a:lnTo>
                  <a:lnTo>
                    <a:pt x="1285240" y="614680"/>
                  </a:lnTo>
                  <a:lnTo>
                    <a:pt x="853440" y="614680"/>
                  </a:lnTo>
                  <a:lnTo>
                    <a:pt x="853440" y="645160"/>
                  </a:lnTo>
                  <a:lnTo>
                    <a:pt x="419100" y="647700"/>
                  </a:lnTo>
                  <a:cubicBezTo>
                    <a:pt x="418253" y="593513"/>
                    <a:pt x="417407" y="539327"/>
                    <a:pt x="416560" y="485140"/>
                  </a:cubicBezTo>
                  <a:lnTo>
                    <a:pt x="0" y="492760"/>
                  </a:lnTo>
                  <a:lnTo>
                    <a:pt x="0" y="317500"/>
                  </a:lnTo>
                  <a:lnTo>
                    <a:pt x="436880" y="320040"/>
                  </a:lnTo>
                  <a:lnTo>
                    <a:pt x="429260" y="132080"/>
                  </a:lnTo>
                  <a:lnTo>
                    <a:pt x="858520" y="129540"/>
                  </a:lnTo>
                  <a:lnTo>
                    <a:pt x="861060" y="73660"/>
                  </a:lnTo>
                  <a:lnTo>
                    <a:pt x="1282700" y="71120"/>
                  </a:lnTo>
                  <a:lnTo>
                    <a:pt x="1290320" y="12700"/>
                  </a:lnTo>
                  <a:lnTo>
                    <a:pt x="1729740" y="0"/>
                  </a:lnTo>
                  <a:close/>
                </a:path>
              </a:pathLst>
            </a:custGeom>
            <a:solidFill>
              <a:srgbClr val="FFB7B7"/>
            </a:solidFill>
            <a:ln w="25400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cxnSp>
          <p:nvCxnSpPr>
            <p:cNvPr id="127" name="Straight Connector 126"/>
            <p:cNvCxnSpPr/>
            <p:nvPr/>
          </p:nvCxnSpPr>
          <p:spPr bwMode="auto">
            <a:xfrm>
              <a:off x="2277745" y="5163464"/>
              <a:ext cx="440055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25400" cap="flat" cmpd="sng" algn="ctr">
              <a:solidFill>
                <a:srgbClr val="339966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28" name="Straight Connector 127"/>
            <p:cNvCxnSpPr/>
            <p:nvPr/>
          </p:nvCxnSpPr>
          <p:spPr bwMode="auto">
            <a:xfrm>
              <a:off x="2698750" y="5472896"/>
              <a:ext cx="440055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25400" cap="flat" cmpd="sng" algn="ctr">
              <a:solidFill>
                <a:srgbClr val="339966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>
              <a:off x="3119755" y="5354428"/>
              <a:ext cx="440055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25400" cap="flat" cmpd="sng" algn="ctr">
              <a:solidFill>
                <a:srgbClr val="339966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>
              <a:off x="3554095" y="5135172"/>
              <a:ext cx="440055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25400" cap="flat" cmpd="sng" algn="ctr">
              <a:solidFill>
                <a:srgbClr val="339966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 bwMode="auto">
            <a:xfrm>
              <a:off x="3978910" y="5395096"/>
              <a:ext cx="440055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25400" cap="flat" cmpd="sng" algn="ctr">
              <a:solidFill>
                <a:srgbClr val="339966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>
              <a:off x="4403725" y="5556001"/>
              <a:ext cx="440055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25400" cap="flat" cmpd="sng" algn="ctr">
              <a:solidFill>
                <a:srgbClr val="339966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 bwMode="auto">
            <a:xfrm>
              <a:off x="4838065" y="5522406"/>
              <a:ext cx="440055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25400" cap="flat" cmpd="sng" algn="ctr">
              <a:solidFill>
                <a:srgbClr val="339966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 bwMode="auto">
            <a:xfrm>
              <a:off x="5266690" y="5478201"/>
              <a:ext cx="440055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25400" cap="flat" cmpd="sng" algn="ctr">
              <a:solidFill>
                <a:srgbClr val="339966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 rot="5400000">
              <a:off x="2545563" y="5321135"/>
              <a:ext cx="322885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25400" cap="flat" cmpd="sng" algn="ctr">
              <a:solidFill>
                <a:srgbClr val="339966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 bwMode="auto">
            <a:xfrm rot="5400000">
              <a:off x="3060963" y="5412001"/>
              <a:ext cx="134096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25400" cap="flat" cmpd="sng" algn="ctr">
              <a:solidFill>
                <a:srgbClr val="339966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 bwMode="auto">
            <a:xfrm rot="5400000">
              <a:off x="3435633" y="5245264"/>
              <a:ext cx="238196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25400" cap="flat" cmpd="sng" algn="ctr">
              <a:solidFill>
                <a:srgbClr val="339966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38" name="Straight Connector 137"/>
            <p:cNvCxnSpPr/>
            <p:nvPr/>
          </p:nvCxnSpPr>
          <p:spPr bwMode="auto">
            <a:xfrm rot="5400000">
              <a:off x="3852472" y="5264674"/>
              <a:ext cx="277011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25400" cap="flat" cmpd="sng" algn="ctr">
              <a:solidFill>
                <a:srgbClr val="339966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 bwMode="auto">
            <a:xfrm rot="5400000">
              <a:off x="4322137" y="5475520"/>
              <a:ext cx="183499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25400" cap="flat" cmpd="sng" algn="ctr">
              <a:solidFill>
                <a:srgbClr val="339966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40" name="Straight Connector 139"/>
            <p:cNvCxnSpPr/>
            <p:nvPr/>
          </p:nvCxnSpPr>
          <p:spPr bwMode="auto">
            <a:xfrm rot="5400000">
              <a:off x="4817810" y="5539039"/>
              <a:ext cx="49404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25400" cap="flat" cmpd="sng" algn="ctr">
              <a:solidFill>
                <a:srgbClr val="339966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 bwMode="auto">
            <a:xfrm rot="5400000">
              <a:off x="5242165" y="5502868"/>
              <a:ext cx="61755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25400" cap="flat" cmpd="sng" algn="ctr">
              <a:solidFill>
                <a:srgbClr val="339966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grpSp>
          <p:nvGrpSpPr>
            <p:cNvPr id="142" name="Group 115"/>
            <p:cNvGrpSpPr/>
            <p:nvPr/>
          </p:nvGrpSpPr>
          <p:grpSpPr>
            <a:xfrm>
              <a:off x="2270760" y="4907280"/>
              <a:ext cx="3453765" cy="973452"/>
              <a:chOff x="2276475" y="3076578"/>
              <a:chExt cx="3453765" cy="973452"/>
            </a:xfrm>
          </p:grpSpPr>
          <p:cxnSp>
            <p:nvCxnSpPr>
              <p:cNvPr id="151" name="Straight Connector 150"/>
              <p:cNvCxnSpPr/>
              <p:nvPr/>
            </p:nvCxnSpPr>
            <p:spPr bwMode="auto">
              <a:xfrm>
                <a:off x="2276475" y="4042410"/>
                <a:ext cx="440055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5400" cap="flat" cmpd="sng" algn="ctr">
                <a:solidFill>
                  <a:srgbClr val="333399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52" name="Straight Connector 151"/>
              <p:cNvCxnSpPr/>
              <p:nvPr/>
            </p:nvCxnSpPr>
            <p:spPr bwMode="auto">
              <a:xfrm rot="5400000">
                <a:off x="2590800" y="3933825"/>
                <a:ext cx="232410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5400" cap="flat" cmpd="sng" algn="ctr">
                <a:solidFill>
                  <a:srgbClr val="333399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53" name="Straight Connector 152"/>
              <p:cNvCxnSpPr/>
              <p:nvPr/>
            </p:nvCxnSpPr>
            <p:spPr bwMode="auto">
              <a:xfrm>
                <a:off x="2707005" y="3829050"/>
                <a:ext cx="440055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5400" cap="flat" cmpd="sng" algn="ctr">
                <a:solidFill>
                  <a:srgbClr val="333399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54" name="Straight Connector 153"/>
              <p:cNvCxnSpPr/>
              <p:nvPr/>
            </p:nvCxnSpPr>
            <p:spPr bwMode="auto">
              <a:xfrm>
                <a:off x="3143250" y="3707130"/>
                <a:ext cx="440055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5400" cap="flat" cmpd="sng" algn="ctr">
                <a:solidFill>
                  <a:srgbClr val="333399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55" name="Straight Connector 154"/>
              <p:cNvCxnSpPr/>
              <p:nvPr/>
            </p:nvCxnSpPr>
            <p:spPr bwMode="auto">
              <a:xfrm>
                <a:off x="3564255" y="3621405"/>
                <a:ext cx="440055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5400" cap="flat" cmpd="sng" algn="ctr">
                <a:solidFill>
                  <a:srgbClr val="333399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56" name="Straight Connector 155"/>
              <p:cNvCxnSpPr/>
              <p:nvPr/>
            </p:nvCxnSpPr>
            <p:spPr bwMode="auto">
              <a:xfrm>
                <a:off x="3990975" y="3400425"/>
                <a:ext cx="440055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5400" cap="flat" cmpd="sng" algn="ctr">
                <a:solidFill>
                  <a:srgbClr val="333399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57" name="Straight Connector 156"/>
              <p:cNvCxnSpPr/>
              <p:nvPr/>
            </p:nvCxnSpPr>
            <p:spPr bwMode="auto">
              <a:xfrm>
                <a:off x="4423410" y="3208020"/>
                <a:ext cx="440055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5400" cap="flat" cmpd="sng" algn="ctr">
                <a:solidFill>
                  <a:srgbClr val="333399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58" name="Straight Connector 157"/>
              <p:cNvCxnSpPr/>
              <p:nvPr/>
            </p:nvCxnSpPr>
            <p:spPr bwMode="auto">
              <a:xfrm>
                <a:off x="4853940" y="3148965"/>
                <a:ext cx="440055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5400" cap="flat" cmpd="sng" algn="ctr">
                <a:solidFill>
                  <a:srgbClr val="333399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59" name="Straight Connector 158"/>
              <p:cNvCxnSpPr/>
              <p:nvPr/>
            </p:nvCxnSpPr>
            <p:spPr bwMode="auto">
              <a:xfrm>
                <a:off x="5290185" y="3088005"/>
                <a:ext cx="440055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5400" cap="flat" cmpd="sng" algn="ctr">
                <a:solidFill>
                  <a:srgbClr val="333399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60" name="Straight Connector 159"/>
              <p:cNvCxnSpPr/>
              <p:nvPr/>
            </p:nvCxnSpPr>
            <p:spPr bwMode="auto">
              <a:xfrm rot="5400000">
                <a:off x="3068955" y="3768090"/>
                <a:ext cx="140970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5400" cap="flat" cmpd="sng" algn="ctr">
                <a:solidFill>
                  <a:srgbClr val="333399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61" name="Straight Connector 160"/>
              <p:cNvCxnSpPr/>
              <p:nvPr/>
            </p:nvCxnSpPr>
            <p:spPr bwMode="auto">
              <a:xfrm rot="5400000">
                <a:off x="3518535" y="3663315"/>
                <a:ext cx="106680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5400" cap="flat" cmpd="sng" algn="ctr">
                <a:solidFill>
                  <a:srgbClr val="333399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62" name="Straight Connector 161"/>
              <p:cNvCxnSpPr/>
              <p:nvPr/>
            </p:nvCxnSpPr>
            <p:spPr bwMode="auto">
              <a:xfrm rot="5400000">
                <a:off x="3874770" y="3510915"/>
                <a:ext cx="243840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5400" cap="flat" cmpd="sng" algn="ctr">
                <a:solidFill>
                  <a:srgbClr val="333399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63" name="Straight Connector 162"/>
              <p:cNvCxnSpPr/>
              <p:nvPr/>
            </p:nvCxnSpPr>
            <p:spPr bwMode="auto">
              <a:xfrm rot="5400000">
                <a:off x="4323398" y="3306127"/>
                <a:ext cx="211455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5400" cap="flat" cmpd="sng" algn="ctr">
                <a:solidFill>
                  <a:srgbClr val="333399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64" name="Straight Connector 163"/>
              <p:cNvCxnSpPr/>
              <p:nvPr/>
            </p:nvCxnSpPr>
            <p:spPr bwMode="auto">
              <a:xfrm rot="5400000">
                <a:off x="4820605" y="3182304"/>
                <a:ext cx="78102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5400" cap="flat" cmpd="sng" algn="ctr">
                <a:solidFill>
                  <a:srgbClr val="333399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65" name="Straight Connector 164"/>
              <p:cNvCxnSpPr/>
              <p:nvPr/>
            </p:nvCxnSpPr>
            <p:spPr bwMode="auto">
              <a:xfrm rot="5400000">
                <a:off x="5245420" y="3115629"/>
                <a:ext cx="78102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5400" cap="flat" cmpd="sng" algn="ctr">
                <a:solidFill>
                  <a:srgbClr val="333399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</p:grpSp>
        <p:sp>
          <p:nvSpPr>
            <p:cNvPr id="143" name="Text Box 6"/>
            <p:cNvSpPr txBox="1">
              <a:spLocks noChangeArrowheads="1"/>
            </p:cNvSpPr>
            <p:nvPr/>
          </p:nvSpPr>
          <p:spPr bwMode="auto">
            <a:xfrm>
              <a:off x="3002280" y="5801360"/>
              <a:ext cx="914400" cy="276999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lg" len="lg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15000"/>
                </a:spcBef>
                <a:defRPr/>
              </a:pPr>
              <a:r>
                <a:rPr lang="en-US" sz="1000" b="1" dirty="0" smtClean="0"/>
                <a:t>Operating Cash Surplus</a:t>
              </a:r>
              <a:endParaRPr lang="en-US" sz="1000" b="1" dirty="0"/>
            </a:p>
          </p:txBody>
        </p:sp>
        <p:sp>
          <p:nvSpPr>
            <p:cNvPr id="144" name="Text Box 6"/>
            <p:cNvSpPr txBox="1">
              <a:spLocks noChangeArrowheads="1"/>
            </p:cNvSpPr>
            <p:nvPr/>
          </p:nvSpPr>
          <p:spPr bwMode="auto">
            <a:xfrm>
              <a:off x="4297680" y="5801360"/>
              <a:ext cx="1447800" cy="276999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lg" len="lg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15000"/>
                </a:spcBef>
                <a:defRPr/>
              </a:pPr>
              <a:r>
                <a:rPr lang="en-US" sz="1000" b="1" dirty="0" smtClean="0"/>
                <a:t>Operating Cash Fund Raising Target</a:t>
              </a:r>
              <a:endParaRPr lang="en-US" sz="1000" b="1" dirty="0"/>
            </a:p>
          </p:txBody>
        </p:sp>
        <p:cxnSp>
          <p:nvCxnSpPr>
            <p:cNvPr id="145" name="Straight Connector 144"/>
            <p:cNvCxnSpPr/>
            <p:nvPr/>
          </p:nvCxnSpPr>
          <p:spPr bwMode="auto">
            <a:xfrm>
              <a:off x="2819400" y="5867400"/>
              <a:ext cx="152400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46" name="Straight Connector 145"/>
            <p:cNvCxnSpPr/>
            <p:nvPr/>
          </p:nvCxnSpPr>
          <p:spPr bwMode="auto">
            <a:xfrm rot="16200000" flipV="1">
              <a:off x="2514600" y="5562600"/>
              <a:ext cx="304800" cy="30480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oval" w="med" len="med"/>
            </a:ln>
            <a:effectLst/>
          </p:spPr>
        </p:cxnSp>
        <p:cxnSp>
          <p:nvCxnSpPr>
            <p:cNvPr id="147" name="Straight Connector 146"/>
            <p:cNvCxnSpPr/>
            <p:nvPr/>
          </p:nvCxnSpPr>
          <p:spPr bwMode="auto">
            <a:xfrm>
              <a:off x="4114800" y="5867400"/>
              <a:ext cx="152400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48" name="Straight Connector 147"/>
            <p:cNvCxnSpPr/>
            <p:nvPr/>
          </p:nvCxnSpPr>
          <p:spPr bwMode="auto">
            <a:xfrm rot="5400000" flipH="1" flipV="1">
              <a:off x="4076700" y="5295900"/>
              <a:ext cx="609600" cy="53340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oval" w="med" len="med"/>
            </a:ln>
            <a:effectLst/>
          </p:spPr>
        </p:cxnSp>
        <p:sp>
          <p:nvSpPr>
            <p:cNvPr id="149" name="Rectangle 148"/>
            <p:cNvSpPr/>
            <p:nvPr/>
          </p:nvSpPr>
          <p:spPr bwMode="auto">
            <a:xfrm>
              <a:off x="2232660" y="4846320"/>
              <a:ext cx="1905000" cy="1524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150" name="Text Box 6"/>
            <p:cNvSpPr txBox="1">
              <a:spLocks noChangeArrowheads="1"/>
            </p:cNvSpPr>
            <p:nvPr/>
          </p:nvSpPr>
          <p:spPr bwMode="auto">
            <a:xfrm>
              <a:off x="1691640" y="4732020"/>
              <a:ext cx="4191000" cy="193899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 type="none" w="sm" len="sm"/>
              <a:tailEnd type="none" w="lg" len="lg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15000"/>
                </a:spcBef>
                <a:defRPr/>
              </a:pPr>
              <a:endParaRPr lang="en-US" sz="1400" b="1" dirty="0"/>
            </a:p>
          </p:txBody>
        </p:sp>
      </p:grpSp>
      <p:grpSp>
        <p:nvGrpSpPr>
          <p:cNvPr id="71" name="Group 123"/>
          <p:cNvGrpSpPr/>
          <p:nvPr/>
        </p:nvGrpSpPr>
        <p:grpSpPr>
          <a:xfrm>
            <a:off x="2074774" y="990600"/>
            <a:ext cx="4836566" cy="1876938"/>
            <a:chOff x="1670914" y="942462"/>
            <a:chExt cx="4836566" cy="1876938"/>
          </a:xfrm>
        </p:grpSpPr>
        <p:sp>
          <p:nvSpPr>
            <p:cNvPr id="96" name="Rectangle 95"/>
            <p:cNvSpPr/>
            <p:nvPr/>
          </p:nvSpPr>
          <p:spPr bwMode="auto">
            <a:xfrm>
              <a:off x="2278380" y="1108710"/>
              <a:ext cx="1724025" cy="13487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 dirty="0"/>
            </a:p>
          </p:txBody>
        </p:sp>
        <p:pic>
          <p:nvPicPr>
            <p:cNvPr id="9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3935"/>
            <a:stretch>
              <a:fillRect/>
            </a:stretch>
          </p:blipFill>
          <p:spPr bwMode="auto">
            <a:xfrm>
              <a:off x="1670914" y="1020159"/>
              <a:ext cx="4836566" cy="1799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98" name="Group 73"/>
            <p:cNvGrpSpPr/>
            <p:nvPr/>
          </p:nvGrpSpPr>
          <p:grpSpPr>
            <a:xfrm>
              <a:off x="2277745" y="1348739"/>
              <a:ext cx="3429000" cy="476251"/>
              <a:chOff x="2277745" y="1348739"/>
              <a:chExt cx="3429000" cy="476251"/>
            </a:xfrm>
          </p:grpSpPr>
          <p:cxnSp>
            <p:nvCxnSpPr>
              <p:cNvPr id="105" name="Straight Connector 104"/>
              <p:cNvCxnSpPr/>
              <p:nvPr/>
            </p:nvCxnSpPr>
            <p:spPr bwMode="auto">
              <a:xfrm>
                <a:off x="2277745" y="1389010"/>
                <a:ext cx="440055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2225" cap="flat" cmpd="sng" algn="ctr">
                <a:solidFill>
                  <a:srgbClr val="339966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06" name="Straight Connector 105"/>
              <p:cNvCxnSpPr/>
              <p:nvPr/>
            </p:nvCxnSpPr>
            <p:spPr bwMode="auto">
              <a:xfrm>
                <a:off x="2698750" y="1723097"/>
                <a:ext cx="440055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2225" cap="flat" cmpd="sng" algn="ctr">
                <a:solidFill>
                  <a:srgbClr val="339966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07" name="Straight Connector 106"/>
              <p:cNvCxnSpPr/>
              <p:nvPr/>
            </p:nvCxnSpPr>
            <p:spPr bwMode="auto">
              <a:xfrm>
                <a:off x="3119755" y="1595189"/>
                <a:ext cx="440055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2225" cap="flat" cmpd="sng" algn="ctr">
                <a:solidFill>
                  <a:srgbClr val="339966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08" name="Straight Connector 107"/>
              <p:cNvCxnSpPr/>
              <p:nvPr/>
            </p:nvCxnSpPr>
            <p:spPr bwMode="auto">
              <a:xfrm>
                <a:off x="3554095" y="1358464"/>
                <a:ext cx="440055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2225" cap="flat" cmpd="sng" algn="ctr">
                <a:solidFill>
                  <a:srgbClr val="339966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09" name="Straight Connector 108"/>
              <p:cNvCxnSpPr/>
              <p:nvPr/>
            </p:nvCxnSpPr>
            <p:spPr bwMode="auto">
              <a:xfrm>
                <a:off x="3978910" y="1639098"/>
                <a:ext cx="440055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2225" cap="flat" cmpd="sng" algn="ctr">
                <a:solidFill>
                  <a:srgbClr val="339966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10" name="Straight Connector 109"/>
              <p:cNvCxnSpPr/>
              <p:nvPr/>
            </p:nvCxnSpPr>
            <p:spPr bwMode="auto">
              <a:xfrm>
                <a:off x="4403725" y="1812823"/>
                <a:ext cx="440055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2225" cap="flat" cmpd="sng" algn="ctr">
                <a:solidFill>
                  <a:srgbClr val="339966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11" name="Straight Connector 110"/>
              <p:cNvCxnSpPr/>
              <p:nvPr/>
            </p:nvCxnSpPr>
            <p:spPr bwMode="auto">
              <a:xfrm>
                <a:off x="4838065" y="1776551"/>
                <a:ext cx="440055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2225" cap="flat" cmpd="sng" algn="ctr">
                <a:solidFill>
                  <a:srgbClr val="339966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12" name="Straight Connector 111"/>
              <p:cNvCxnSpPr/>
              <p:nvPr/>
            </p:nvCxnSpPr>
            <p:spPr bwMode="auto">
              <a:xfrm>
                <a:off x="5266690" y="1728824"/>
                <a:ext cx="440055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2225" cap="flat" cmpd="sng" algn="ctr">
                <a:solidFill>
                  <a:srgbClr val="339966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13" name="Straight Connector 112"/>
              <p:cNvCxnSpPr/>
              <p:nvPr/>
            </p:nvCxnSpPr>
            <p:spPr bwMode="auto">
              <a:xfrm rot="5400000">
                <a:off x="2532700" y="1559244"/>
                <a:ext cx="348612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2225" cap="flat" cmpd="sng" algn="ctr">
                <a:solidFill>
                  <a:srgbClr val="339966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14" name="Straight Connector 113"/>
              <p:cNvCxnSpPr/>
              <p:nvPr/>
            </p:nvCxnSpPr>
            <p:spPr bwMode="auto">
              <a:xfrm rot="5400000">
                <a:off x="3055621" y="1657350"/>
                <a:ext cx="144780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2225" cap="flat" cmpd="sng" algn="ctr">
                <a:solidFill>
                  <a:srgbClr val="339966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15" name="Straight Connector 114"/>
              <p:cNvCxnSpPr/>
              <p:nvPr/>
            </p:nvCxnSpPr>
            <p:spPr bwMode="auto">
              <a:xfrm rot="5400000">
                <a:off x="3426144" y="1477327"/>
                <a:ext cx="257175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2225" cap="flat" cmpd="sng" algn="ctr">
                <a:solidFill>
                  <a:srgbClr val="339966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16" name="Straight Connector 115"/>
              <p:cNvCxnSpPr/>
              <p:nvPr/>
            </p:nvCxnSpPr>
            <p:spPr bwMode="auto">
              <a:xfrm rot="5400000">
                <a:off x="3841436" y="1498284"/>
                <a:ext cx="299082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2225" cap="flat" cmpd="sng" algn="ctr">
                <a:solidFill>
                  <a:srgbClr val="339966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17" name="Straight Connector 116"/>
              <p:cNvCxnSpPr/>
              <p:nvPr/>
            </p:nvCxnSpPr>
            <p:spPr bwMode="auto">
              <a:xfrm rot="5400000">
                <a:off x="4314827" y="1725930"/>
                <a:ext cx="198120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2225" cap="flat" cmpd="sng" algn="ctr">
                <a:solidFill>
                  <a:srgbClr val="339966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18" name="Straight Connector 117"/>
              <p:cNvCxnSpPr/>
              <p:nvPr/>
            </p:nvCxnSpPr>
            <p:spPr bwMode="auto">
              <a:xfrm rot="5400000">
                <a:off x="4815842" y="1794510"/>
                <a:ext cx="53340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2225" cap="flat" cmpd="sng" algn="ctr">
                <a:solidFill>
                  <a:srgbClr val="339966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19" name="Straight Connector 118"/>
              <p:cNvCxnSpPr/>
              <p:nvPr/>
            </p:nvCxnSpPr>
            <p:spPr bwMode="auto">
              <a:xfrm rot="5400000">
                <a:off x="5239705" y="1755457"/>
                <a:ext cx="66675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2225" cap="flat" cmpd="sng" algn="ctr">
                <a:solidFill>
                  <a:srgbClr val="339966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</p:grpSp>
        <p:sp>
          <p:nvSpPr>
            <p:cNvPr id="99" name="Text Box 6"/>
            <p:cNvSpPr txBox="1">
              <a:spLocks noChangeArrowheads="1"/>
            </p:cNvSpPr>
            <p:nvPr/>
          </p:nvSpPr>
          <p:spPr bwMode="auto">
            <a:xfrm>
              <a:off x="4541520" y="1310640"/>
              <a:ext cx="914400" cy="276999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lg" len="lg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15000"/>
                </a:spcBef>
                <a:defRPr/>
              </a:pPr>
              <a:r>
                <a:rPr lang="en-US" sz="1000" b="1" dirty="0" smtClean="0"/>
                <a:t>Firm/Projected Commits</a:t>
              </a:r>
              <a:endParaRPr lang="en-US" sz="1000" b="1" dirty="0"/>
            </a:p>
          </p:txBody>
        </p:sp>
        <p:cxnSp>
          <p:nvCxnSpPr>
            <p:cNvPr id="100" name="Straight Connector 99"/>
            <p:cNvCxnSpPr/>
            <p:nvPr/>
          </p:nvCxnSpPr>
          <p:spPr bwMode="auto">
            <a:xfrm>
              <a:off x="4343400" y="1371600"/>
              <a:ext cx="152400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19050" cap="flat" cmpd="sng" algn="ctr">
              <a:solidFill>
                <a:srgbClr val="339966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 rot="5400000">
              <a:off x="4112895" y="1400175"/>
              <a:ext cx="259080" cy="20193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19050" cap="flat" cmpd="sng" algn="ctr">
              <a:solidFill>
                <a:srgbClr val="339966"/>
              </a:solidFill>
              <a:prstDash val="solid"/>
              <a:round/>
              <a:headEnd type="none" w="lg" len="lg"/>
              <a:tailEnd type="oval" w="med" len="me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2226945" y="2457450"/>
              <a:ext cx="440055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1905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sp>
          <p:nvSpPr>
            <p:cNvPr id="103" name="Rectangle 102"/>
            <p:cNvSpPr/>
            <p:nvPr/>
          </p:nvSpPr>
          <p:spPr bwMode="auto">
            <a:xfrm>
              <a:off x="2209800" y="1074420"/>
              <a:ext cx="1905000" cy="1524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 Box 6"/>
            <p:cNvSpPr txBox="1">
              <a:spLocks noChangeArrowheads="1"/>
            </p:cNvSpPr>
            <p:nvPr/>
          </p:nvSpPr>
          <p:spPr bwMode="auto">
            <a:xfrm>
              <a:off x="1691640" y="942462"/>
              <a:ext cx="3505200" cy="172355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lg" len="lg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80000"/>
                </a:lnSpc>
                <a:spcBef>
                  <a:spcPct val="15000"/>
                </a:spcBef>
                <a:defRPr/>
              </a:pPr>
              <a:endParaRPr lang="en-US" sz="1400" b="1" dirty="0">
                <a:solidFill>
                  <a:srgbClr val="339966"/>
                </a:solidFill>
              </a:endParaRPr>
            </a:p>
          </p:txBody>
        </p:sp>
      </p:grpSp>
      <p:grpSp>
        <p:nvGrpSpPr>
          <p:cNvPr id="72" name="Group 143"/>
          <p:cNvGrpSpPr/>
          <p:nvPr/>
        </p:nvGrpSpPr>
        <p:grpSpPr>
          <a:xfrm>
            <a:off x="2080260" y="2907932"/>
            <a:ext cx="4960620" cy="1740268"/>
            <a:chOff x="1676400" y="2903220"/>
            <a:chExt cx="4960620" cy="1740268"/>
          </a:xfrm>
        </p:grpSpPr>
        <p:sp>
          <p:nvSpPr>
            <p:cNvPr id="73" name="Rectangle 72"/>
            <p:cNvSpPr/>
            <p:nvPr/>
          </p:nvSpPr>
          <p:spPr bwMode="auto">
            <a:xfrm>
              <a:off x="2278380" y="3067050"/>
              <a:ext cx="1724025" cy="12515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 dirty="0"/>
            </a:p>
          </p:txBody>
        </p:sp>
        <p:pic>
          <p:nvPicPr>
            <p:cNvPr id="7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r="2657"/>
            <a:stretch>
              <a:fillRect/>
            </a:stretch>
          </p:blipFill>
          <p:spPr bwMode="auto">
            <a:xfrm>
              <a:off x="1676400" y="2971800"/>
              <a:ext cx="4960620" cy="1671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5" name="Group 123"/>
            <p:cNvGrpSpPr/>
            <p:nvPr/>
          </p:nvGrpSpPr>
          <p:grpSpPr>
            <a:xfrm>
              <a:off x="2276475" y="3073400"/>
              <a:ext cx="3453765" cy="973452"/>
              <a:chOff x="2276475" y="3076578"/>
              <a:chExt cx="3453765" cy="973452"/>
            </a:xfrm>
          </p:grpSpPr>
          <p:cxnSp>
            <p:nvCxnSpPr>
              <p:cNvPr id="81" name="Straight Connector 80"/>
              <p:cNvCxnSpPr/>
              <p:nvPr/>
            </p:nvCxnSpPr>
            <p:spPr bwMode="auto">
              <a:xfrm>
                <a:off x="2276475" y="4042410"/>
                <a:ext cx="440055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5400" cap="flat" cmpd="sng" algn="ctr">
                <a:solidFill>
                  <a:srgbClr val="333399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82" name="Straight Connector 81"/>
              <p:cNvCxnSpPr/>
              <p:nvPr/>
            </p:nvCxnSpPr>
            <p:spPr bwMode="auto">
              <a:xfrm rot="5400000">
                <a:off x="2590800" y="3933825"/>
                <a:ext cx="232410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5400" cap="flat" cmpd="sng" algn="ctr">
                <a:solidFill>
                  <a:srgbClr val="333399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83" name="Straight Connector 82"/>
              <p:cNvCxnSpPr/>
              <p:nvPr/>
            </p:nvCxnSpPr>
            <p:spPr bwMode="auto">
              <a:xfrm>
                <a:off x="2707005" y="3829050"/>
                <a:ext cx="440055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5400" cap="flat" cmpd="sng" algn="ctr">
                <a:solidFill>
                  <a:srgbClr val="333399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84" name="Straight Connector 83"/>
              <p:cNvCxnSpPr/>
              <p:nvPr/>
            </p:nvCxnSpPr>
            <p:spPr bwMode="auto">
              <a:xfrm>
                <a:off x="3143250" y="3707130"/>
                <a:ext cx="440055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5400" cap="flat" cmpd="sng" algn="ctr">
                <a:solidFill>
                  <a:srgbClr val="333399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85" name="Straight Connector 84"/>
              <p:cNvCxnSpPr/>
              <p:nvPr/>
            </p:nvCxnSpPr>
            <p:spPr bwMode="auto">
              <a:xfrm>
                <a:off x="3564255" y="3621405"/>
                <a:ext cx="440055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5400" cap="flat" cmpd="sng" algn="ctr">
                <a:solidFill>
                  <a:srgbClr val="333399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86" name="Straight Connector 85"/>
              <p:cNvCxnSpPr/>
              <p:nvPr/>
            </p:nvCxnSpPr>
            <p:spPr bwMode="auto">
              <a:xfrm>
                <a:off x="3990975" y="3400425"/>
                <a:ext cx="440055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5400" cap="flat" cmpd="sng" algn="ctr">
                <a:solidFill>
                  <a:srgbClr val="333399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87" name="Straight Connector 86"/>
              <p:cNvCxnSpPr/>
              <p:nvPr/>
            </p:nvCxnSpPr>
            <p:spPr bwMode="auto">
              <a:xfrm>
                <a:off x="4423410" y="3208020"/>
                <a:ext cx="440055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5400" cap="flat" cmpd="sng" algn="ctr">
                <a:solidFill>
                  <a:srgbClr val="333399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88" name="Straight Connector 87"/>
              <p:cNvCxnSpPr/>
              <p:nvPr/>
            </p:nvCxnSpPr>
            <p:spPr bwMode="auto">
              <a:xfrm>
                <a:off x="4853940" y="3148965"/>
                <a:ext cx="440055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5400" cap="flat" cmpd="sng" algn="ctr">
                <a:solidFill>
                  <a:srgbClr val="333399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89" name="Straight Connector 88"/>
              <p:cNvCxnSpPr/>
              <p:nvPr/>
            </p:nvCxnSpPr>
            <p:spPr bwMode="auto">
              <a:xfrm>
                <a:off x="5290185" y="3088005"/>
                <a:ext cx="440055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5400" cap="flat" cmpd="sng" algn="ctr">
                <a:solidFill>
                  <a:srgbClr val="333399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90" name="Straight Connector 89"/>
              <p:cNvCxnSpPr/>
              <p:nvPr/>
            </p:nvCxnSpPr>
            <p:spPr bwMode="auto">
              <a:xfrm rot="5400000">
                <a:off x="3068955" y="3768090"/>
                <a:ext cx="140970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5400" cap="flat" cmpd="sng" algn="ctr">
                <a:solidFill>
                  <a:srgbClr val="333399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91" name="Straight Connector 90"/>
              <p:cNvCxnSpPr/>
              <p:nvPr/>
            </p:nvCxnSpPr>
            <p:spPr bwMode="auto">
              <a:xfrm rot="5400000">
                <a:off x="3518535" y="3663315"/>
                <a:ext cx="106680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5400" cap="flat" cmpd="sng" algn="ctr">
                <a:solidFill>
                  <a:srgbClr val="333399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 rot="5400000">
                <a:off x="3874770" y="3510915"/>
                <a:ext cx="243840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5400" cap="flat" cmpd="sng" algn="ctr">
                <a:solidFill>
                  <a:srgbClr val="333399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 rot="5400000">
                <a:off x="4323398" y="3306127"/>
                <a:ext cx="211455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5400" cap="flat" cmpd="sng" algn="ctr">
                <a:solidFill>
                  <a:srgbClr val="333399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94" name="Straight Connector 93"/>
              <p:cNvCxnSpPr/>
              <p:nvPr/>
            </p:nvCxnSpPr>
            <p:spPr bwMode="auto">
              <a:xfrm rot="5400000">
                <a:off x="4820605" y="3182304"/>
                <a:ext cx="78102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5400" cap="flat" cmpd="sng" algn="ctr">
                <a:solidFill>
                  <a:srgbClr val="333399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95" name="Straight Connector 94"/>
              <p:cNvCxnSpPr/>
              <p:nvPr/>
            </p:nvCxnSpPr>
            <p:spPr bwMode="auto">
              <a:xfrm rot="5400000">
                <a:off x="5245420" y="3115629"/>
                <a:ext cx="78102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25400" cap="flat" cmpd="sng" algn="ctr">
                <a:solidFill>
                  <a:srgbClr val="333399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</p:grpSp>
        <p:sp>
          <p:nvSpPr>
            <p:cNvPr id="76" name="Text Box 6"/>
            <p:cNvSpPr txBox="1">
              <a:spLocks noChangeArrowheads="1"/>
            </p:cNvSpPr>
            <p:nvPr/>
          </p:nvSpPr>
          <p:spPr bwMode="auto">
            <a:xfrm>
              <a:off x="4606290" y="2907030"/>
              <a:ext cx="1143000" cy="138499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lg" len="lg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15000"/>
                </a:spcBef>
                <a:defRPr/>
              </a:pPr>
              <a:r>
                <a:rPr lang="en-US" sz="1000" b="1" dirty="0" smtClean="0"/>
                <a:t>Projected Need</a:t>
              </a:r>
              <a:endParaRPr lang="en-US" sz="1000" b="1" dirty="0"/>
            </a:p>
          </p:txBody>
        </p:sp>
        <p:cxnSp>
          <p:nvCxnSpPr>
            <p:cNvPr id="77" name="Straight Connector 76"/>
            <p:cNvCxnSpPr/>
            <p:nvPr/>
          </p:nvCxnSpPr>
          <p:spPr bwMode="auto">
            <a:xfrm>
              <a:off x="4419600" y="2971800"/>
              <a:ext cx="152400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19050" cap="flat" cmpd="sng" algn="ctr">
              <a:solidFill>
                <a:srgbClr val="333399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 rot="5400000">
              <a:off x="4080510" y="3055620"/>
              <a:ext cx="422910" cy="25527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19050" cap="flat" cmpd="sng" algn="ctr">
              <a:solidFill>
                <a:srgbClr val="333399"/>
              </a:solidFill>
              <a:prstDash val="solid"/>
              <a:round/>
              <a:headEnd type="none" w="lg" len="lg"/>
              <a:tailEnd type="oval" w="med" len="med"/>
            </a:ln>
            <a:effectLst/>
          </p:spPr>
        </p:cxnSp>
        <p:sp>
          <p:nvSpPr>
            <p:cNvPr id="79" name="Rectangle 78"/>
            <p:cNvSpPr/>
            <p:nvPr/>
          </p:nvSpPr>
          <p:spPr bwMode="auto">
            <a:xfrm>
              <a:off x="2232660" y="3025140"/>
              <a:ext cx="1905000" cy="1524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 Box 6"/>
            <p:cNvSpPr txBox="1">
              <a:spLocks noChangeArrowheads="1"/>
            </p:cNvSpPr>
            <p:nvPr/>
          </p:nvSpPr>
          <p:spPr bwMode="auto">
            <a:xfrm>
              <a:off x="1691640" y="2903220"/>
              <a:ext cx="2743200" cy="172355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lg" len="lg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80000"/>
                </a:lnSpc>
                <a:spcBef>
                  <a:spcPct val="15000"/>
                </a:spcBef>
                <a:defRPr/>
              </a:pPr>
              <a:endParaRPr lang="en-US" sz="1400" b="1" dirty="0">
                <a:solidFill>
                  <a:srgbClr val="333399"/>
                </a:solidFill>
              </a:endParaRPr>
            </a:p>
          </p:txBody>
        </p:sp>
      </p:grpSp>
      <p:sp>
        <p:nvSpPr>
          <p:cNvPr id="166" name="TextBox 165"/>
          <p:cNvSpPr txBox="1"/>
          <p:nvPr/>
        </p:nvSpPr>
        <p:spPr>
          <a:xfrm>
            <a:off x="1752600" y="945178"/>
            <a:ext cx="48768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Operating</a:t>
            </a:r>
            <a:r>
              <a:rPr kumimoji="0" lang="en-US" b="1" i="1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Cash Inflows</a:t>
            </a:r>
            <a:endParaRPr kumimoji="0" lang="en-US" b="1" i="1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1752600" y="2867712"/>
            <a:ext cx="48768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Operating</a:t>
            </a:r>
            <a:r>
              <a:rPr kumimoji="0" lang="en-US" b="1" i="1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Cash Outflows</a:t>
            </a:r>
            <a:endParaRPr kumimoji="0" lang="en-US" b="1" i="1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1752600" y="4599801"/>
            <a:ext cx="60198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Operating</a:t>
            </a:r>
            <a:r>
              <a:rPr kumimoji="0" lang="en-US" b="1" i="1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Cash Surplus/Fund Raising Gap</a:t>
            </a:r>
            <a:endParaRPr kumimoji="0" lang="en-US" b="1" i="1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  <p:bldP spid="167" grpId="0"/>
      <p:bldP spid="1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2" y="312738"/>
            <a:ext cx="7177087" cy="914400"/>
          </a:xfrm>
        </p:spPr>
        <p:txBody>
          <a:bodyPr/>
          <a:lstStyle/>
          <a:p>
            <a:r>
              <a:rPr lang="en-US" dirty="0" smtClean="0"/>
              <a:t>Intellectual Property Development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2210983" y="1330757"/>
            <a:ext cx="3656417" cy="1503558"/>
            <a:chOff x="1295400" y="1330757"/>
            <a:chExt cx="3656417" cy="1503558"/>
          </a:xfrm>
        </p:grpSpPr>
        <p:sp>
          <p:nvSpPr>
            <p:cNvPr id="43" name="Text Box 6"/>
            <p:cNvSpPr txBox="1">
              <a:spLocks noChangeArrowheads="1"/>
            </p:cNvSpPr>
            <p:nvPr/>
          </p:nvSpPr>
          <p:spPr bwMode="auto">
            <a:xfrm>
              <a:off x="1306917" y="1330757"/>
              <a:ext cx="2819400" cy="152349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 type="none" w="sm" len="sm"/>
              <a:tailEnd type="none" w="lg" len="lg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15000"/>
                </a:spcBef>
                <a:defRPr/>
              </a:pPr>
              <a:endParaRPr lang="en-US" sz="1100" b="1" dirty="0"/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1592580" y="1737360"/>
              <a:ext cx="3218180" cy="899160"/>
            </a:xfrm>
            <a:custGeom>
              <a:avLst/>
              <a:gdLst>
                <a:gd name="connsiteX0" fmla="*/ 3195320 w 3218180"/>
                <a:gd name="connsiteY0" fmla="*/ 899160 h 899160"/>
                <a:gd name="connsiteX1" fmla="*/ 0 w 3218180"/>
                <a:gd name="connsiteY1" fmla="*/ 899160 h 899160"/>
                <a:gd name="connsiteX2" fmla="*/ 33020 w 3218180"/>
                <a:gd name="connsiteY2" fmla="*/ 873760 h 899160"/>
                <a:gd name="connsiteX3" fmla="*/ 200660 w 3218180"/>
                <a:gd name="connsiteY3" fmla="*/ 853440 h 899160"/>
                <a:gd name="connsiteX4" fmla="*/ 431800 w 3218180"/>
                <a:gd name="connsiteY4" fmla="*/ 838200 h 899160"/>
                <a:gd name="connsiteX5" fmla="*/ 459740 w 3218180"/>
                <a:gd name="connsiteY5" fmla="*/ 810260 h 899160"/>
                <a:gd name="connsiteX6" fmla="*/ 543560 w 3218180"/>
                <a:gd name="connsiteY6" fmla="*/ 713740 h 899160"/>
                <a:gd name="connsiteX7" fmla="*/ 721360 w 3218180"/>
                <a:gd name="connsiteY7" fmla="*/ 698500 h 899160"/>
                <a:gd name="connsiteX8" fmla="*/ 797560 w 3218180"/>
                <a:gd name="connsiteY8" fmla="*/ 688340 h 899160"/>
                <a:gd name="connsiteX9" fmla="*/ 1005840 w 3218180"/>
                <a:gd name="connsiteY9" fmla="*/ 680720 h 899160"/>
                <a:gd name="connsiteX10" fmla="*/ 1082040 w 3218180"/>
                <a:gd name="connsiteY10" fmla="*/ 650240 h 899160"/>
                <a:gd name="connsiteX11" fmla="*/ 1092200 w 3218180"/>
                <a:gd name="connsiteY11" fmla="*/ 622300 h 899160"/>
                <a:gd name="connsiteX12" fmla="*/ 1254760 w 3218180"/>
                <a:gd name="connsiteY12" fmla="*/ 612140 h 899160"/>
                <a:gd name="connsiteX13" fmla="*/ 1308100 w 3218180"/>
                <a:gd name="connsiteY13" fmla="*/ 576580 h 899160"/>
                <a:gd name="connsiteX14" fmla="*/ 1333500 w 3218180"/>
                <a:gd name="connsiteY14" fmla="*/ 485140 h 899160"/>
                <a:gd name="connsiteX15" fmla="*/ 1417320 w 3218180"/>
                <a:gd name="connsiteY15" fmla="*/ 454660 h 899160"/>
                <a:gd name="connsiteX16" fmla="*/ 1455420 w 3218180"/>
                <a:gd name="connsiteY16" fmla="*/ 431800 h 899160"/>
                <a:gd name="connsiteX17" fmla="*/ 1635760 w 3218180"/>
                <a:gd name="connsiteY17" fmla="*/ 403860 h 899160"/>
                <a:gd name="connsiteX18" fmla="*/ 1724660 w 3218180"/>
                <a:gd name="connsiteY18" fmla="*/ 401320 h 899160"/>
                <a:gd name="connsiteX19" fmla="*/ 1841500 w 3218180"/>
                <a:gd name="connsiteY19" fmla="*/ 386080 h 899160"/>
                <a:gd name="connsiteX20" fmla="*/ 2120900 w 3218180"/>
                <a:gd name="connsiteY20" fmla="*/ 365760 h 899160"/>
                <a:gd name="connsiteX21" fmla="*/ 2166620 w 3218180"/>
                <a:gd name="connsiteY21" fmla="*/ 304800 h 899160"/>
                <a:gd name="connsiteX22" fmla="*/ 2212340 w 3218180"/>
                <a:gd name="connsiteY22" fmla="*/ 231140 h 899160"/>
                <a:gd name="connsiteX23" fmla="*/ 2308860 w 3218180"/>
                <a:gd name="connsiteY23" fmla="*/ 228600 h 899160"/>
                <a:gd name="connsiteX24" fmla="*/ 2407920 w 3218180"/>
                <a:gd name="connsiteY24" fmla="*/ 210820 h 899160"/>
                <a:gd name="connsiteX25" fmla="*/ 2651760 w 3218180"/>
                <a:gd name="connsiteY25" fmla="*/ 203200 h 899160"/>
                <a:gd name="connsiteX26" fmla="*/ 2799080 w 3218180"/>
                <a:gd name="connsiteY26" fmla="*/ 170180 h 899160"/>
                <a:gd name="connsiteX27" fmla="*/ 2829560 w 3218180"/>
                <a:gd name="connsiteY27" fmla="*/ 152400 h 899160"/>
                <a:gd name="connsiteX28" fmla="*/ 2943860 w 3218180"/>
                <a:gd name="connsiteY28" fmla="*/ 142240 h 899160"/>
                <a:gd name="connsiteX29" fmla="*/ 3009900 w 3218180"/>
                <a:gd name="connsiteY29" fmla="*/ 30480 h 899160"/>
                <a:gd name="connsiteX30" fmla="*/ 3088640 w 3218180"/>
                <a:gd name="connsiteY30" fmla="*/ 0 h 899160"/>
                <a:gd name="connsiteX31" fmla="*/ 3218180 w 3218180"/>
                <a:gd name="connsiteY31" fmla="*/ 2540 h 899160"/>
                <a:gd name="connsiteX32" fmla="*/ 3195320 w 3218180"/>
                <a:gd name="connsiteY32" fmla="*/ 899160 h 8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18180" h="899160">
                  <a:moveTo>
                    <a:pt x="3195320" y="899160"/>
                  </a:moveTo>
                  <a:lnTo>
                    <a:pt x="0" y="899160"/>
                  </a:lnTo>
                  <a:lnTo>
                    <a:pt x="33020" y="873760"/>
                  </a:lnTo>
                  <a:lnTo>
                    <a:pt x="200660" y="853440"/>
                  </a:lnTo>
                  <a:lnTo>
                    <a:pt x="431800" y="838200"/>
                  </a:lnTo>
                  <a:lnTo>
                    <a:pt x="459740" y="810260"/>
                  </a:lnTo>
                  <a:lnTo>
                    <a:pt x="543560" y="713740"/>
                  </a:lnTo>
                  <a:lnTo>
                    <a:pt x="721360" y="698500"/>
                  </a:lnTo>
                  <a:lnTo>
                    <a:pt x="797560" y="688340"/>
                  </a:lnTo>
                  <a:lnTo>
                    <a:pt x="1005840" y="680720"/>
                  </a:lnTo>
                  <a:lnTo>
                    <a:pt x="1082040" y="650240"/>
                  </a:lnTo>
                  <a:lnTo>
                    <a:pt x="1092200" y="622300"/>
                  </a:lnTo>
                  <a:lnTo>
                    <a:pt x="1254760" y="612140"/>
                  </a:lnTo>
                  <a:lnTo>
                    <a:pt x="1308100" y="576580"/>
                  </a:lnTo>
                  <a:lnTo>
                    <a:pt x="1333500" y="485140"/>
                  </a:lnTo>
                  <a:lnTo>
                    <a:pt x="1417320" y="454660"/>
                  </a:lnTo>
                  <a:lnTo>
                    <a:pt x="1455420" y="431800"/>
                  </a:lnTo>
                  <a:lnTo>
                    <a:pt x="1635760" y="403860"/>
                  </a:lnTo>
                  <a:lnTo>
                    <a:pt x="1724660" y="401320"/>
                  </a:lnTo>
                  <a:lnTo>
                    <a:pt x="1841500" y="386080"/>
                  </a:lnTo>
                  <a:lnTo>
                    <a:pt x="2120900" y="365760"/>
                  </a:lnTo>
                  <a:lnTo>
                    <a:pt x="2166620" y="304800"/>
                  </a:lnTo>
                  <a:lnTo>
                    <a:pt x="2212340" y="231140"/>
                  </a:lnTo>
                  <a:lnTo>
                    <a:pt x="2308860" y="228600"/>
                  </a:lnTo>
                  <a:lnTo>
                    <a:pt x="2407920" y="210820"/>
                  </a:lnTo>
                  <a:lnTo>
                    <a:pt x="2651760" y="203200"/>
                  </a:lnTo>
                  <a:lnTo>
                    <a:pt x="2799080" y="170180"/>
                  </a:lnTo>
                  <a:lnTo>
                    <a:pt x="2829560" y="152400"/>
                  </a:lnTo>
                  <a:lnTo>
                    <a:pt x="2943860" y="142240"/>
                  </a:lnTo>
                  <a:lnTo>
                    <a:pt x="3009900" y="30480"/>
                  </a:lnTo>
                  <a:lnTo>
                    <a:pt x="3088640" y="0"/>
                  </a:lnTo>
                  <a:lnTo>
                    <a:pt x="3218180" y="2540"/>
                  </a:lnTo>
                  <a:lnTo>
                    <a:pt x="3195320" y="899160"/>
                  </a:lnTo>
                  <a:close/>
                </a:path>
              </a:pathLst>
            </a:custGeom>
            <a:gradFill>
              <a:gsLst>
                <a:gs pos="0">
                  <a:srgbClr val="85DFFF"/>
                </a:gs>
                <a:gs pos="88000">
                  <a:srgbClr val="85DFFF"/>
                </a:gs>
                <a:gs pos="100000">
                  <a:schemeClr val="bg1"/>
                </a:gs>
              </a:gsLst>
              <a:lin ang="0" scaled="0"/>
            </a:gradFill>
            <a:ln w="25400">
              <a:noFill/>
              <a:round/>
              <a:headEnd type="stealth" w="lg" len="lg"/>
              <a:tailEnd type="none" w="lg" len="lg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200" t="21638" r="7000" b="21676"/>
            <a:stretch>
              <a:fillRect/>
            </a:stretch>
          </p:blipFill>
          <p:spPr bwMode="auto">
            <a:xfrm>
              <a:off x="1545336" y="1706880"/>
              <a:ext cx="3311652" cy="947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7" name="Straight Connector 46"/>
            <p:cNvCxnSpPr/>
            <p:nvPr/>
          </p:nvCxnSpPr>
          <p:spPr bwMode="auto">
            <a:xfrm>
              <a:off x="1535402" y="2330774"/>
              <a:ext cx="3276223" cy="0"/>
            </a:xfrm>
            <a:prstGeom prst="line">
              <a:avLst/>
            </a:prstGeom>
            <a:gradFill rotWithShape="1">
              <a:gsLst>
                <a:gs pos="0">
                  <a:srgbClr val="99CCFF">
                    <a:gamma/>
                    <a:shade val="69804"/>
                    <a:invGamma/>
                  </a:srgbClr>
                </a:gs>
                <a:gs pos="100000">
                  <a:srgbClr val="99CCFF"/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535402" y="2026014"/>
              <a:ext cx="3276223" cy="0"/>
            </a:xfrm>
            <a:prstGeom prst="line">
              <a:avLst/>
            </a:prstGeom>
            <a:gradFill rotWithShape="1">
              <a:gsLst>
                <a:gs pos="0">
                  <a:srgbClr val="99CCFF">
                    <a:gamma/>
                    <a:shade val="69804"/>
                    <a:invGamma/>
                  </a:srgbClr>
                </a:gs>
                <a:gs pos="100000">
                  <a:srgbClr val="99CCFF"/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</p:cxnSp>
        <p:grpSp>
          <p:nvGrpSpPr>
            <p:cNvPr id="49" name="Group 176"/>
            <p:cNvGrpSpPr/>
            <p:nvPr/>
          </p:nvGrpSpPr>
          <p:grpSpPr>
            <a:xfrm>
              <a:off x="1542260" y="2628900"/>
              <a:ext cx="3409557" cy="205415"/>
              <a:chOff x="1542260" y="2933700"/>
              <a:chExt cx="3409557" cy="205415"/>
            </a:xfrm>
          </p:grpSpPr>
          <p:grpSp>
            <p:nvGrpSpPr>
              <p:cNvPr id="58" name="Group 115"/>
              <p:cNvGrpSpPr/>
              <p:nvPr/>
            </p:nvGrpSpPr>
            <p:grpSpPr bwMode="auto">
              <a:xfrm>
                <a:off x="1592824" y="2933700"/>
                <a:ext cx="3198495" cy="76190"/>
                <a:chOff x="2419350" y="1905000"/>
                <a:chExt cx="3198495" cy="76200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cxnSp>
              <p:nvCxnSpPr>
                <p:cNvPr id="65" name="Straight Connector 64"/>
                <p:cNvCxnSpPr/>
                <p:nvPr/>
              </p:nvCxnSpPr>
              <p:spPr bwMode="auto">
                <a:xfrm rot="5400000" flipH="1" flipV="1">
                  <a:off x="2381250" y="1943100"/>
                  <a:ext cx="76200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99CCFF">
                        <a:gamma/>
                        <a:shade val="69804"/>
                        <a:invGamma/>
                      </a:srgbClr>
                    </a:gs>
                    <a:gs pos="100000">
                      <a:srgbClr val="99CCFF"/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</p:cxnSp>
            <p:cxnSp>
              <p:nvCxnSpPr>
                <p:cNvPr id="66" name="Straight Connector 65"/>
                <p:cNvCxnSpPr/>
                <p:nvPr/>
              </p:nvCxnSpPr>
              <p:spPr bwMode="auto">
                <a:xfrm rot="5400000" flipH="1" flipV="1">
                  <a:off x="3181350" y="1943100"/>
                  <a:ext cx="76200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99CCFF">
                        <a:gamma/>
                        <a:shade val="69804"/>
                        <a:invGamma/>
                      </a:srgbClr>
                    </a:gs>
                    <a:gs pos="100000">
                      <a:srgbClr val="99CCFF"/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</p:cxnSp>
            <p:cxnSp>
              <p:nvCxnSpPr>
                <p:cNvPr id="67" name="Straight Connector 66"/>
                <p:cNvCxnSpPr/>
                <p:nvPr/>
              </p:nvCxnSpPr>
              <p:spPr bwMode="auto">
                <a:xfrm rot="5400000" flipH="1" flipV="1">
                  <a:off x="3977640" y="1943100"/>
                  <a:ext cx="76200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99CCFF">
                        <a:gamma/>
                        <a:shade val="69804"/>
                        <a:invGamma/>
                      </a:srgbClr>
                    </a:gs>
                    <a:gs pos="100000">
                      <a:srgbClr val="99CCFF"/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</p:cxnSp>
            <p:cxnSp>
              <p:nvCxnSpPr>
                <p:cNvPr id="68" name="Straight Connector 67"/>
                <p:cNvCxnSpPr/>
                <p:nvPr/>
              </p:nvCxnSpPr>
              <p:spPr bwMode="auto">
                <a:xfrm rot="5400000" flipH="1" flipV="1">
                  <a:off x="4783455" y="1943100"/>
                  <a:ext cx="76200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99CCFF">
                        <a:gamma/>
                        <a:shade val="69804"/>
                        <a:invGamma/>
                      </a:srgbClr>
                    </a:gs>
                    <a:gs pos="100000">
                      <a:srgbClr val="99CCFF"/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</p:cxnSp>
            <p:cxnSp>
              <p:nvCxnSpPr>
                <p:cNvPr id="69" name="Straight Connector 68"/>
                <p:cNvCxnSpPr/>
                <p:nvPr/>
              </p:nvCxnSpPr>
              <p:spPr bwMode="auto">
                <a:xfrm rot="5400000" flipH="1" flipV="1">
                  <a:off x="5579745" y="1943100"/>
                  <a:ext cx="76200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99CCFF">
                        <a:gamma/>
                        <a:shade val="69804"/>
                        <a:invGamma/>
                      </a:srgbClr>
                    </a:gs>
                    <a:gs pos="100000">
                      <a:srgbClr val="99CCFF"/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</p:cxnSp>
          </p:grpSp>
          <p:cxnSp>
            <p:nvCxnSpPr>
              <p:cNvPr id="59" name="Straight Arrow Connector 58"/>
              <p:cNvCxnSpPr/>
              <p:nvPr/>
            </p:nvCxnSpPr>
            <p:spPr bwMode="auto">
              <a:xfrm>
                <a:off x="1542260" y="2941319"/>
                <a:ext cx="3409557" cy="1588"/>
              </a:xfrm>
              <a:prstGeom prst="straightConnector1">
                <a:avLst/>
              </a:prstGeom>
              <a:gradFill rotWithShape="1">
                <a:gsLst>
                  <a:gs pos="0">
                    <a:srgbClr val="99CCFF">
                      <a:gamma/>
                      <a:shade val="69804"/>
                      <a:invGamma/>
                    </a:srgbClr>
                  </a:gs>
                  <a:gs pos="100000">
                    <a:srgbClr val="99CCFF"/>
                  </a:gs>
                </a:gsLst>
                <a:lin ang="0" scaled="1"/>
              </a:gradFill>
              <a:ln w="190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</p:cxnSp>
          <p:sp>
            <p:nvSpPr>
              <p:cNvPr id="60" name="TextBox 59"/>
              <p:cNvSpPr txBox="1"/>
              <p:nvPr/>
            </p:nvSpPr>
            <p:spPr bwMode="auto">
              <a:xfrm>
                <a:off x="3440183" y="2985248"/>
                <a:ext cx="262862" cy="15386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000" b="1" dirty="0">
                    <a:latin typeface="Calibri" pitchFamily="34" charset="0"/>
                  </a:rPr>
                  <a:t>2009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 bwMode="auto">
              <a:xfrm>
                <a:off x="4245270" y="2985248"/>
                <a:ext cx="262862" cy="15386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000" b="1" dirty="0">
                    <a:latin typeface="Calibri" pitchFamily="34" charset="0"/>
                  </a:rPr>
                  <a:t>2010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 bwMode="auto">
              <a:xfrm>
                <a:off x="1835088" y="2985248"/>
                <a:ext cx="262862" cy="15386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000" b="1" dirty="0">
                    <a:latin typeface="Calibri" pitchFamily="34" charset="0"/>
                  </a:rPr>
                  <a:t>2007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 bwMode="auto">
              <a:xfrm>
                <a:off x="2637635" y="2985248"/>
                <a:ext cx="262862" cy="15386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000" b="1" dirty="0">
                    <a:latin typeface="Calibri" pitchFamily="34" charset="0"/>
                  </a:rPr>
                  <a:t>2008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 bwMode="auto">
              <a:xfrm>
                <a:off x="1657308" y="3011914"/>
                <a:ext cx="128225" cy="123095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800" b="1" dirty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</a:rPr>
                  <a:t>FY:</a:t>
                </a:r>
              </a:p>
            </p:txBody>
          </p:sp>
        </p:grpSp>
        <p:cxnSp>
          <p:nvCxnSpPr>
            <p:cNvPr id="50" name="Straight Connector 49"/>
            <p:cNvCxnSpPr/>
            <p:nvPr/>
          </p:nvCxnSpPr>
          <p:spPr bwMode="auto">
            <a:xfrm rot="5400000" flipH="1" flipV="1">
              <a:off x="1021047" y="2130857"/>
              <a:ext cx="1143000" cy="0"/>
            </a:xfrm>
            <a:prstGeom prst="line">
              <a:avLst/>
            </a:prstGeom>
            <a:gradFill rotWithShape="1">
              <a:gsLst>
                <a:gs pos="0">
                  <a:srgbClr val="99CCFF">
                    <a:gamma/>
                    <a:shade val="69804"/>
                    <a:invGamma/>
                  </a:srgbClr>
                </a:gs>
                <a:gs pos="100000">
                  <a:srgbClr val="99CCFF"/>
                </a:gs>
              </a:gsLst>
              <a:lin ang="0" scaled="1"/>
            </a:gradFill>
            <a:ln w="190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</p:cxnSp>
        <p:sp>
          <p:nvSpPr>
            <p:cNvPr id="51" name="TextBox 50"/>
            <p:cNvSpPr txBox="1"/>
            <p:nvPr/>
          </p:nvSpPr>
          <p:spPr bwMode="auto">
            <a:xfrm>
              <a:off x="1364736" y="2240290"/>
              <a:ext cx="144253" cy="16925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100" b="1" dirty="0">
                  <a:latin typeface="Calibri" pitchFamily="34" charset="0"/>
                </a:rPr>
                <a:t>50</a:t>
              </a:r>
            </a:p>
          </p:txBody>
        </p:sp>
        <p:sp>
          <p:nvSpPr>
            <p:cNvPr id="52" name="TextBox 51"/>
            <p:cNvSpPr txBox="1"/>
            <p:nvPr/>
          </p:nvSpPr>
          <p:spPr bwMode="auto">
            <a:xfrm>
              <a:off x="1295400" y="1937435"/>
              <a:ext cx="216381" cy="16925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100" b="1" dirty="0">
                  <a:latin typeface="Calibri" pitchFamily="34" charset="0"/>
                </a:rPr>
                <a:t>100</a:t>
              </a:r>
            </a:p>
          </p:txBody>
        </p:sp>
        <p:cxnSp>
          <p:nvCxnSpPr>
            <p:cNvPr id="56" name="Straight Connector 55"/>
            <p:cNvCxnSpPr/>
            <p:nvPr/>
          </p:nvCxnSpPr>
          <p:spPr bwMode="auto">
            <a:xfrm>
              <a:off x="1535402" y="1721957"/>
              <a:ext cx="3276223" cy="0"/>
            </a:xfrm>
            <a:prstGeom prst="line">
              <a:avLst/>
            </a:prstGeom>
            <a:gradFill rotWithShape="1">
              <a:gsLst>
                <a:gs pos="0">
                  <a:srgbClr val="99CCFF">
                    <a:gamma/>
                    <a:shade val="69804"/>
                    <a:invGamma/>
                  </a:srgbClr>
                </a:gs>
                <a:gs pos="100000">
                  <a:srgbClr val="99CCFF"/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</p:cxnSp>
        <p:sp>
          <p:nvSpPr>
            <p:cNvPr id="57" name="TextBox 56"/>
            <p:cNvSpPr txBox="1"/>
            <p:nvPr/>
          </p:nvSpPr>
          <p:spPr bwMode="auto">
            <a:xfrm>
              <a:off x="1295400" y="1633378"/>
              <a:ext cx="216381" cy="16925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100" b="1" dirty="0" smtClean="0">
                  <a:latin typeface="Calibri" pitchFamily="34" charset="0"/>
                </a:rPr>
                <a:t>150</a:t>
              </a:r>
              <a:endParaRPr lang="en-US" sz="1100" b="1" dirty="0">
                <a:latin typeface="Calibri" pitchFamily="34" charset="0"/>
              </a:endParaRPr>
            </a:p>
          </p:txBody>
        </p:sp>
      </p:grpSp>
      <p:grpSp>
        <p:nvGrpSpPr>
          <p:cNvPr id="76" name="Group 277"/>
          <p:cNvGrpSpPr/>
          <p:nvPr/>
        </p:nvGrpSpPr>
        <p:grpSpPr>
          <a:xfrm>
            <a:off x="2216063" y="3429051"/>
            <a:ext cx="3635520" cy="1600149"/>
            <a:chOff x="2142980" y="4953051"/>
            <a:chExt cx="3635520" cy="1600149"/>
          </a:xfrm>
        </p:grpSpPr>
        <p:sp>
          <p:nvSpPr>
            <p:cNvPr id="83" name="Rectangle 82"/>
            <p:cNvSpPr/>
            <p:nvPr/>
          </p:nvSpPr>
          <p:spPr bwMode="auto">
            <a:xfrm>
              <a:off x="2412880" y="6019800"/>
              <a:ext cx="802548" cy="327985"/>
            </a:xfrm>
            <a:prstGeom prst="rect">
              <a:avLst/>
            </a:prstGeom>
            <a:solidFill>
              <a:srgbClr val="FFB9B9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3200189" y="5745886"/>
              <a:ext cx="833024" cy="601900"/>
            </a:xfrm>
            <a:prstGeom prst="rect">
              <a:avLst/>
            </a:prstGeom>
            <a:solidFill>
              <a:srgbClr val="FFB9B9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4012895" y="5474142"/>
              <a:ext cx="802548" cy="873644"/>
            </a:xfrm>
            <a:prstGeom prst="rect">
              <a:avLst/>
            </a:prstGeom>
            <a:solidFill>
              <a:srgbClr val="FFB9B9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4800205" y="5181783"/>
              <a:ext cx="802548" cy="1166003"/>
            </a:xfrm>
            <a:prstGeom prst="rect">
              <a:avLst/>
            </a:prstGeom>
            <a:solidFill>
              <a:srgbClr val="FFB9B9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87" name="Straight Connector 86"/>
            <p:cNvCxnSpPr/>
            <p:nvPr/>
          </p:nvCxnSpPr>
          <p:spPr bwMode="auto">
            <a:xfrm>
              <a:off x="2362086" y="6029014"/>
              <a:ext cx="3276223" cy="0"/>
            </a:xfrm>
            <a:prstGeom prst="line">
              <a:avLst/>
            </a:prstGeom>
            <a:gradFill rotWithShape="1">
              <a:gsLst>
                <a:gs pos="0">
                  <a:srgbClr val="99CCFF">
                    <a:gamma/>
                    <a:shade val="69804"/>
                    <a:invGamma/>
                  </a:srgbClr>
                </a:gs>
                <a:gs pos="100000">
                  <a:srgbClr val="99CCFF"/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2362086" y="5724255"/>
              <a:ext cx="3276223" cy="0"/>
            </a:xfrm>
            <a:prstGeom prst="line">
              <a:avLst/>
            </a:prstGeom>
            <a:gradFill rotWithShape="1">
              <a:gsLst>
                <a:gs pos="0">
                  <a:srgbClr val="99CCFF">
                    <a:gamma/>
                    <a:shade val="69804"/>
                    <a:invGamma/>
                  </a:srgbClr>
                </a:gs>
                <a:gs pos="100000">
                  <a:srgbClr val="99CCFF"/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</p:cxnSp>
        <p:grpSp>
          <p:nvGrpSpPr>
            <p:cNvPr id="89" name="Group 115"/>
            <p:cNvGrpSpPr/>
            <p:nvPr/>
          </p:nvGrpSpPr>
          <p:grpSpPr bwMode="auto">
            <a:xfrm>
              <a:off x="2419507" y="6347785"/>
              <a:ext cx="3198495" cy="76190"/>
              <a:chOff x="2419350" y="1905000"/>
              <a:chExt cx="3198495" cy="76200"/>
            </a:xfrm>
            <a:scene3d>
              <a:camera prst="orthographicFront">
                <a:rot lat="0" lon="0" rev="0"/>
              </a:camera>
              <a:lightRig rig="threePt" dir="t"/>
            </a:scene3d>
          </p:grpSpPr>
          <p:cxnSp>
            <p:nvCxnSpPr>
              <p:cNvPr id="125" name="Straight Connector 124"/>
              <p:cNvCxnSpPr/>
              <p:nvPr/>
            </p:nvCxnSpPr>
            <p:spPr bwMode="auto">
              <a:xfrm rot="5400000" flipH="1" flipV="1">
                <a:off x="2381250" y="1943100"/>
                <a:ext cx="76200" cy="0"/>
              </a:xfrm>
              <a:prstGeom prst="line">
                <a:avLst/>
              </a:prstGeom>
              <a:gradFill rotWithShape="1">
                <a:gsLst>
                  <a:gs pos="0">
                    <a:srgbClr val="99CCFF">
                      <a:gamma/>
                      <a:shade val="69804"/>
                      <a:invGamma/>
                    </a:srgbClr>
                  </a:gs>
                  <a:gs pos="100000">
                    <a:srgbClr val="99CCFF"/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126" name="Straight Connector 125"/>
              <p:cNvCxnSpPr/>
              <p:nvPr/>
            </p:nvCxnSpPr>
            <p:spPr bwMode="auto">
              <a:xfrm rot="5400000" flipH="1" flipV="1">
                <a:off x="3181350" y="1943100"/>
                <a:ext cx="76200" cy="0"/>
              </a:xfrm>
              <a:prstGeom prst="line">
                <a:avLst/>
              </a:prstGeom>
              <a:gradFill rotWithShape="1">
                <a:gsLst>
                  <a:gs pos="0">
                    <a:srgbClr val="99CCFF">
                      <a:gamma/>
                      <a:shade val="69804"/>
                      <a:invGamma/>
                    </a:srgbClr>
                  </a:gs>
                  <a:gs pos="100000">
                    <a:srgbClr val="99CCFF"/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127" name="Straight Connector 126"/>
              <p:cNvCxnSpPr/>
              <p:nvPr/>
            </p:nvCxnSpPr>
            <p:spPr bwMode="auto">
              <a:xfrm rot="5400000" flipH="1" flipV="1">
                <a:off x="3977640" y="1943100"/>
                <a:ext cx="76200" cy="0"/>
              </a:xfrm>
              <a:prstGeom prst="line">
                <a:avLst/>
              </a:prstGeom>
              <a:gradFill rotWithShape="1">
                <a:gsLst>
                  <a:gs pos="0">
                    <a:srgbClr val="99CCFF">
                      <a:gamma/>
                      <a:shade val="69804"/>
                      <a:invGamma/>
                    </a:srgbClr>
                  </a:gs>
                  <a:gs pos="100000">
                    <a:srgbClr val="99CCFF"/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128" name="Straight Connector 127"/>
              <p:cNvCxnSpPr/>
              <p:nvPr/>
            </p:nvCxnSpPr>
            <p:spPr bwMode="auto">
              <a:xfrm rot="5400000" flipH="1" flipV="1">
                <a:off x="4783455" y="1943100"/>
                <a:ext cx="76200" cy="0"/>
              </a:xfrm>
              <a:prstGeom prst="line">
                <a:avLst/>
              </a:prstGeom>
              <a:gradFill rotWithShape="1">
                <a:gsLst>
                  <a:gs pos="0">
                    <a:srgbClr val="99CCFF">
                      <a:gamma/>
                      <a:shade val="69804"/>
                      <a:invGamma/>
                    </a:srgbClr>
                  </a:gs>
                  <a:gs pos="100000">
                    <a:srgbClr val="99CCFF"/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131" name="Straight Connector 130"/>
              <p:cNvCxnSpPr/>
              <p:nvPr/>
            </p:nvCxnSpPr>
            <p:spPr bwMode="auto">
              <a:xfrm rot="5400000" flipH="1" flipV="1">
                <a:off x="5579745" y="1943100"/>
                <a:ext cx="76200" cy="0"/>
              </a:xfrm>
              <a:prstGeom prst="line">
                <a:avLst/>
              </a:prstGeom>
              <a:gradFill rotWithShape="1">
                <a:gsLst>
                  <a:gs pos="0">
                    <a:srgbClr val="99CCFF">
                      <a:gamma/>
                      <a:shade val="69804"/>
                      <a:invGamma/>
                    </a:srgbClr>
                  </a:gs>
                  <a:gs pos="100000">
                    <a:srgbClr val="99CCFF"/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</p:grpSp>
        <p:cxnSp>
          <p:nvCxnSpPr>
            <p:cNvPr id="90" name="Straight Arrow Connector 89"/>
            <p:cNvCxnSpPr/>
            <p:nvPr/>
          </p:nvCxnSpPr>
          <p:spPr bwMode="auto">
            <a:xfrm>
              <a:off x="2368943" y="6355404"/>
              <a:ext cx="3409557" cy="1588"/>
            </a:xfrm>
            <a:prstGeom prst="straightConnector1">
              <a:avLst/>
            </a:prstGeom>
            <a:gradFill rotWithShape="1">
              <a:gsLst>
                <a:gs pos="0">
                  <a:srgbClr val="99CCFF">
                    <a:gamma/>
                    <a:shade val="69804"/>
                    <a:invGamma/>
                  </a:srgbClr>
                </a:gs>
                <a:gs pos="100000">
                  <a:srgbClr val="99CCFF"/>
                </a:gs>
              </a:gsLst>
              <a:lin ang="0" scaled="1"/>
            </a:gradFill>
            <a:ln w="190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</p:cxnSp>
        <p:sp>
          <p:nvSpPr>
            <p:cNvPr id="91" name="TextBox 90"/>
            <p:cNvSpPr txBox="1"/>
            <p:nvPr/>
          </p:nvSpPr>
          <p:spPr bwMode="auto">
            <a:xfrm>
              <a:off x="4266866" y="6399333"/>
              <a:ext cx="262862" cy="15386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b="1" dirty="0">
                  <a:latin typeface="Calibri" pitchFamily="34" charset="0"/>
                </a:rPr>
                <a:t>2009</a:t>
              </a:r>
            </a:p>
          </p:txBody>
        </p:sp>
        <p:sp>
          <p:nvSpPr>
            <p:cNvPr id="96" name="TextBox 95"/>
            <p:cNvSpPr txBox="1"/>
            <p:nvPr/>
          </p:nvSpPr>
          <p:spPr bwMode="auto">
            <a:xfrm>
              <a:off x="5071953" y="6399333"/>
              <a:ext cx="262862" cy="15386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b="1" dirty="0">
                  <a:latin typeface="Calibri" pitchFamily="34" charset="0"/>
                </a:rPr>
                <a:t>2010</a:t>
              </a:r>
            </a:p>
          </p:txBody>
        </p:sp>
        <p:sp>
          <p:nvSpPr>
            <p:cNvPr id="97" name="TextBox 96"/>
            <p:cNvSpPr txBox="1"/>
            <p:nvPr/>
          </p:nvSpPr>
          <p:spPr bwMode="auto">
            <a:xfrm>
              <a:off x="2661771" y="6399333"/>
              <a:ext cx="262862" cy="15386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b="1" dirty="0">
                  <a:latin typeface="Calibri" pitchFamily="34" charset="0"/>
                </a:rPr>
                <a:t>2007</a:t>
              </a:r>
            </a:p>
          </p:txBody>
        </p:sp>
        <p:sp>
          <p:nvSpPr>
            <p:cNvPr id="98" name="TextBox 97"/>
            <p:cNvSpPr txBox="1"/>
            <p:nvPr/>
          </p:nvSpPr>
          <p:spPr bwMode="auto">
            <a:xfrm>
              <a:off x="3464319" y="6399333"/>
              <a:ext cx="262862" cy="15386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b="1" dirty="0">
                  <a:latin typeface="Calibri" pitchFamily="34" charset="0"/>
                </a:rPr>
                <a:t>2008</a:t>
              </a:r>
            </a:p>
          </p:txBody>
        </p:sp>
        <p:sp>
          <p:nvSpPr>
            <p:cNvPr id="100" name="TextBox 99"/>
            <p:cNvSpPr txBox="1"/>
            <p:nvPr/>
          </p:nvSpPr>
          <p:spPr bwMode="auto">
            <a:xfrm>
              <a:off x="2483992" y="6425999"/>
              <a:ext cx="128225" cy="12309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FY:</a:t>
              </a:r>
            </a:p>
          </p:txBody>
        </p:sp>
        <p:sp>
          <p:nvSpPr>
            <p:cNvPr id="101" name="Can 100"/>
            <p:cNvSpPr/>
            <p:nvPr/>
          </p:nvSpPr>
          <p:spPr bwMode="auto">
            <a:xfrm>
              <a:off x="2743042" y="6027788"/>
              <a:ext cx="152382" cy="337775"/>
            </a:xfrm>
            <a:prstGeom prst="can">
              <a:avLst/>
            </a:prstGeom>
            <a:gradFill rotWithShape="1">
              <a:gsLst>
                <a:gs pos="0">
                  <a:srgbClr val="FF0000"/>
                </a:gs>
                <a:gs pos="4700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800" b="1" dirty="0">
                  <a:latin typeface="Arial Narrow" pitchFamily="34" charset="0"/>
                </a:rPr>
                <a:t>10</a:t>
              </a:r>
            </a:p>
          </p:txBody>
        </p:sp>
        <p:sp>
          <p:nvSpPr>
            <p:cNvPr id="102" name="Can 101"/>
            <p:cNvSpPr/>
            <p:nvPr/>
          </p:nvSpPr>
          <p:spPr bwMode="auto">
            <a:xfrm>
              <a:off x="3361461" y="5723029"/>
              <a:ext cx="152382" cy="337775"/>
            </a:xfrm>
            <a:prstGeom prst="can">
              <a:avLst/>
            </a:prstGeom>
            <a:gradFill rotWithShape="1">
              <a:gsLst>
                <a:gs pos="0">
                  <a:srgbClr val="FF0000"/>
                </a:gs>
                <a:gs pos="4700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800" b="1" dirty="0">
                  <a:latin typeface="Arial Narrow" pitchFamily="34" charset="0"/>
                </a:rPr>
                <a:t>10</a:t>
              </a:r>
            </a:p>
          </p:txBody>
        </p:sp>
        <p:sp>
          <p:nvSpPr>
            <p:cNvPr id="103" name="Can 102"/>
            <p:cNvSpPr/>
            <p:nvPr/>
          </p:nvSpPr>
          <p:spPr bwMode="auto">
            <a:xfrm>
              <a:off x="3540510" y="5822075"/>
              <a:ext cx="152382" cy="241268"/>
            </a:xfrm>
            <a:prstGeom prst="can">
              <a:avLst>
                <a:gd name="adj" fmla="val 31667"/>
              </a:avLst>
            </a:prstGeom>
            <a:gradFill rotWithShape="1">
              <a:gsLst>
                <a:gs pos="0">
                  <a:srgbClr val="339933"/>
                </a:gs>
                <a:gs pos="47000">
                  <a:schemeClr val="bg1"/>
                </a:gs>
                <a:gs pos="100000">
                  <a:srgbClr val="339933"/>
                </a:gs>
              </a:gsLst>
              <a:lin ang="0" scaled="1"/>
            </a:gra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800" b="1" dirty="0">
                  <a:latin typeface="Arial Narrow" pitchFamily="34" charset="0"/>
                </a:rPr>
                <a:t>6</a:t>
              </a:r>
            </a:p>
          </p:txBody>
        </p:sp>
        <p:sp>
          <p:nvSpPr>
            <p:cNvPr id="104" name="Can 103"/>
            <p:cNvSpPr/>
            <p:nvPr/>
          </p:nvSpPr>
          <p:spPr bwMode="auto">
            <a:xfrm>
              <a:off x="3723369" y="5822075"/>
              <a:ext cx="152382" cy="241268"/>
            </a:xfrm>
            <a:prstGeom prst="can">
              <a:avLst>
                <a:gd name="adj" fmla="val 31667"/>
              </a:avLst>
            </a:prstGeom>
            <a:gradFill rotWithShape="1">
              <a:gsLst>
                <a:gs pos="0">
                  <a:schemeClr val="accent6"/>
                </a:gs>
                <a:gs pos="47000">
                  <a:schemeClr val="bg1"/>
                </a:gs>
                <a:gs pos="100000">
                  <a:schemeClr val="accent2"/>
                </a:gs>
              </a:gsLst>
              <a:lin ang="0" scaled="1"/>
            </a:gra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800" b="1" dirty="0">
                  <a:latin typeface="Arial Narrow" pitchFamily="34" charset="0"/>
                </a:rPr>
                <a:t>6</a:t>
              </a:r>
            </a:p>
          </p:txBody>
        </p:sp>
        <p:sp>
          <p:nvSpPr>
            <p:cNvPr id="105" name="Can 104"/>
            <p:cNvSpPr/>
            <p:nvPr/>
          </p:nvSpPr>
          <p:spPr bwMode="auto">
            <a:xfrm>
              <a:off x="4155119" y="5570649"/>
              <a:ext cx="152382" cy="185395"/>
            </a:xfrm>
            <a:prstGeom prst="can">
              <a:avLst/>
            </a:prstGeom>
            <a:gradFill rotWithShape="1">
              <a:gsLst>
                <a:gs pos="0">
                  <a:srgbClr val="FF0000"/>
                </a:gs>
                <a:gs pos="4700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800" b="1" dirty="0">
                  <a:latin typeface="Arial Narrow" pitchFamily="34" charset="0"/>
                </a:rPr>
                <a:t>4</a:t>
              </a:r>
            </a:p>
          </p:txBody>
        </p:sp>
        <p:sp>
          <p:nvSpPr>
            <p:cNvPr id="106" name="Can 105"/>
            <p:cNvSpPr/>
            <p:nvPr/>
          </p:nvSpPr>
          <p:spPr bwMode="auto">
            <a:xfrm>
              <a:off x="4337978" y="5517316"/>
              <a:ext cx="152382" cy="241268"/>
            </a:xfrm>
            <a:prstGeom prst="can">
              <a:avLst>
                <a:gd name="adj" fmla="val 31667"/>
              </a:avLst>
            </a:prstGeom>
            <a:gradFill rotWithShape="1">
              <a:gsLst>
                <a:gs pos="0">
                  <a:srgbClr val="339933"/>
                </a:gs>
                <a:gs pos="47000">
                  <a:schemeClr val="bg1"/>
                </a:gs>
                <a:gs pos="100000">
                  <a:srgbClr val="339933"/>
                </a:gs>
              </a:gsLst>
              <a:lin ang="0" scaled="1"/>
            </a:gra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800" b="1" dirty="0">
                  <a:latin typeface="Arial Narrow" pitchFamily="34" charset="0"/>
                </a:rPr>
                <a:t>6</a:t>
              </a:r>
            </a:p>
          </p:txBody>
        </p:sp>
        <p:sp>
          <p:nvSpPr>
            <p:cNvPr id="107" name="Can 106"/>
            <p:cNvSpPr/>
            <p:nvPr/>
          </p:nvSpPr>
          <p:spPr bwMode="auto">
            <a:xfrm>
              <a:off x="4524646" y="5456364"/>
              <a:ext cx="152382" cy="304759"/>
            </a:xfrm>
            <a:prstGeom prst="can">
              <a:avLst>
                <a:gd name="adj" fmla="val 31667"/>
              </a:avLst>
            </a:prstGeom>
            <a:gradFill rotWithShape="1">
              <a:gsLst>
                <a:gs pos="0">
                  <a:schemeClr val="accent6"/>
                </a:gs>
                <a:gs pos="47000">
                  <a:schemeClr val="bg1"/>
                </a:gs>
                <a:gs pos="100000">
                  <a:schemeClr val="accent2"/>
                </a:gs>
              </a:gsLst>
              <a:lin ang="0" scaled="1"/>
            </a:gra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800" b="1" dirty="0">
                  <a:latin typeface="Arial Narrow" pitchFamily="34" charset="0"/>
                </a:rPr>
                <a:t>9</a:t>
              </a:r>
            </a:p>
          </p:txBody>
        </p:sp>
        <p:sp>
          <p:nvSpPr>
            <p:cNvPr id="108" name="Text Box 6"/>
            <p:cNvSpPr txBox="1">
              <a:spLocks noChangeArrowheads="1"/>
            </p:cNvSpPr>
            <p:nvPr/>
          </p:nvSpPr>
          <p:spPr bwMode="auto">
            <a:xfrm>
              <a:off x="2142980" y="4953051"/>
              <a:ext cx="2048020" cy="152349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 type="none" w="sm" len="sm"/>
              <a:tailEnd type="none" w="lg" len="lg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15000"/>
                </a:spcBef>
                <a:defRPr/>
              </a:pPr>
              <a:endParaRPr lang="en-US" sz="1100" b="1" dirty="0"/>
            </a:p>
          </p:txBody>
        </p:sp>
        <p:cxnSp>
          <p:nvCxnSpPr>
            <p:cNvPr id="111" name="Straight Connector 110"/>
            <p:cNvCxnSpPr/>
            <p:nvPr/>
          </p:nvCxnSpPr>
          <p:spPr bwMode="auto">
            <a:xfrm>
              <a:off x="2362086" y="5419455"/>
              <a:ext cx="3276223" cy="0"/>
            </a:xfrm>
            <a:prstGeom prst="line">
              <a:avLst/>
            </a:prstGeom>
            <a:gradFill rotWithShape="1">
              <a:gsLst>
                <a:gs pos="0">
                  <a:srgbClr val="99CCFF">
                    <a:gamma/>
                    <a:shade val="69804"/>
                    <a:invGamma/>
                  </a:srgbClr>
                </a:gs>
                <a:gs pos="100000">
                  <a:srgbClr val="99CCFF"/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</p:cxnSp>
        <p:cxnSp>
          <p:nvCxnSpPr>
            <p:cNvPr id="112" name="Straight Connector 111"/>
            <p:cNvCxnSpPr/>
            <p:nvPr/>
          </p:nvCxnSpPr>
          <p:spPr bwMode="auto">
            <a:xfrm rot="5400000" flipH="1" flipV="1">
              <a:off x="1847730" y="5829300"/>
              <a:ext cx="1143000" cy="0"/>
            </a:xfrm>
            <a:prstGeom prst="line">
              <a:avLst/>
            </a:prstGeom>
            <a:gradFill rotWithShape="1">
              <a:gsLst>
                <a:gs pos="0">
                  <a:srgbClr val="99CCFF">
                    <a:gamma/>
                    <a:shade val="69804"/>
                    <a:invGamma/>
                  </a:srgbClr>
                </a:gs>
                <a:gs pos="100000">
                  <a:srgbClr val="99CCFF"/>
                </a:gs>
              </a:gsLst>
              <a:lin ang="0" scaled="1"/>
            </a:gradFill>
            <a:ln w="190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</p:cxnSp>
        <p:grpSp>
          <p:nvGrpSpPr>
            <p:cNvPr id="113" name="Group 248"/>
            <p:cNvGrpSpPr/>
            <p:nvPr/>
          </p:nvGrpSpPr>
          <p:grpSpPr bwMode="auto">
            <a:xfrm>
              <a:off x="2590812" y="5181604"/>
              <a:ext cx="762003" cy="457202"/>
              <a:chOff x="4495800" y="5562600"/>
              <a:chExt cx="1137920" cy="642620"/>
            </a:xfrm>
            <a:scene3d>
              <a:camera prst="orthographicFront">
                <a:rot lat="0" lon="0" rev="0"/>
              </a:camera>
              <a:lightRig rig="threePt" dir="t"/>
            </a:scene3d>
          </p:grpSpPr>
          <p:sp>
            <p:nvSpPr>
              <p:cNvPr id="118" name="Can 117"/>
              <p:cNvSpPr/>
              <p:nvPr/>
            </p:nvSpPr>
            <p:spPr bwMode="auto">
              <a:xfrm>
                <a:off x="4495800" y="6019800"/>
                <a:ext cx="152400" cy="185420"/>
              </a:xfrm>
              <a:prstGeom prst="can">
                <a:avLst>
                  <a:gd name="adj" fmla="val 35000"/>
                </a:avLst>
              </a:prstGeom>
              <a:gradFill rotWithShape="1">
                <a:gsLst>
                  <a:gs pos="0">
                    <a:srgbClr val="FF0000"/>
                  </a:gs>
                  <a:gs pos="47000">
                    <a:schemeClr val="bg1"/>
                  </a:gs>
                  <a:gs pos="100000">
                    <a:srgbClr val="FF0000"/>
                  </a:gs>
                </a:gsLst>
                <a:lin ang="0" scaled="1"/>
              </a:gradFill>
              <a:ln w="63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400"/>
              </a:p>
            </p:txBody>
          </p:sp>
          <p:sp>
            <p:nvSpPr>
              <p:cNvPr id="120" name="Can 119"/>
              <p:cNvSpPr/>
              <p:nvPr/>
            </p:nvSpPr>
            <p:spPr bwMode="auto">
              <a:xfrm>
                <a:off x="4495800" y="5791200"/>
                <a:ext cx="152400" cy="185420"/>
              </a:xfrm>
              <a:prstGeom prst="can">
                <a:avLst>
                  <a:gd name="adj" fmla="val 35000"/>
                </a:avLst>
              </a:prstGeom>
              <a:gradFill rotWithShape="1">
                <a:gsLst>
                  <a:gs pos="0">
                    <a:srgbClr val="339933"/>
                  </a:gs>
                  <a:gs pos="47000">
                    <a:schemeClr val="bg1"/>
                  </a:gs>
                  <a:gs pos="100000">
                    <a:srgbClr val="339933"/>
                  </a:gs>
                </a:gsLst>
                <a:lin ang="0" scaled="1"/>
              </a:gradFill>
              <a:ln w="63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400"/>
              </a:p>
            </p:txBody>
          </p:sp>
          <p:sp>
            <p:nvSpPr>
              <p:cNvPr id="121" name="Can 120"/>
              <p:cNvSpPr/>
              <p:nvPr/>
            </p:nvSpPr>
            <p:spPr bwMode="auto">
              <a:xfrm>
                <a:off x="4495800" y="5562600"/>
                <a:ext cx="152400" cy="185420"/>
              </a:xfrm>
              <a:prstGeom prst="can">
                <a:avLst>
                  <a:gd name="adj" fmla="val 35000"/>
                </a:avLst>
              </a:prstGeom>
              <a:gradFill rotWithShape="1">
                <a:gsLst>
                  <a:gs pos="0">
                    <a:schemeClr val="accent6"/>
                  </a:gs>
                  <a:gs pos="47000">
                    <a:schemeClr val="bg1"/>
                  </a:gs>
                  <a:gs pos="100000">
                    <a:schemeClr val="accent2"/>
                  </a:gs>
                </a:gsLst>
                <a:lin ang="0" scaled="1"/>
              </a:gradFill>
              <a:ln w="63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400"/>
              </a:p>
            </p:txBody>
          </p:sp>
          <p:sp>
            <p:nvSpPr>
              <p:cNvPr id="122" name="Rectangle 8"/>
              <p:cNvSpPr>
                <a:spLocks noChangeArrowheads="1"/>
              </p:cNvSpPr>
              <p:nvPr/>
            </p:nvSpPr>
            <p:spPr bwMode="auto">
              <a:xfrm>
                <a:off x="4719320" y="6056734"/>
                <a:ext cx="914400" cy="138518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r>
                  <a:rPr lang="en-US" sz="900" b="1" dirty="0">
                    <a:latin typeface="Arial Narrow" pitchFamily="34" charset="0"/>
                    <a:cs typeface="Arial" charset="0"/>
                  </a:rPr>
                  <a:t>Prov. App.</a:t>
                </a:r>
                <a:endParaRPr lang="en-US" sz="500" dirty="0"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123" name="Rectangle 8"/>
              <p:cNvSpPr>
                <a:spLocks noChangeArrowheads="1"/>
              </p:cNvSpPr>
              <p:nvPr/>
            </p:nvSpPr>
            <p:spPr bwMode="auto">
              <a:xfrm>
                <a:off x="4719320" y="5574134"/>
                <a:ext cx="914400" cy="138518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r>
                  <a:rPr lang="en-US" sz="900" b="1" dirty="0">
                    <a:latin typeface="Arial Narrow" pitchFamily="34" charset="0"/>
                    <a:cs typeface="Arial" charset="0"/>
                  </a:rPr>
                  <a:t>Prosecution</a:t>
                </a:r>
                <a:endParaRPr lang="en-US" sz="500" dirty="0"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124" name="Rectangle 8"/>
              <p:cNvSpPr>
                <a:spLocks noChangeArrowheads="1"/>
              </p:cNvSpPr>
              <p:nvPr/>
            </p:nvSpPr>
            <p:spPr bwMode="auto">
              <a:xfrm>
                <a:off x="4719320" y="5802733"/>
                <a:ext cx="914400" cy="138518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r>
                  <a:rPr lang="en-US" sz="900" b="1" dirty="0">
                    <a:latin typeface="Arial Narrow" pitchFamily="34" charset="0"/>
                    <a:cs typeface="Arial" charset="0"/>
                  </a:rPr>
                  <a:t>Utility App.</a:t>
                </a:r>
                <a:endParaRPr lang="en-US" sz="500" dirty="0">
                  <a:latin typeface="Arial Narrow" pitchFamily="34" charset="0"/>
                  <a:cs typeface="Arial" charset="0"/>
                </a:endParaRPr>
              </a:p>
            </p:txBody>
          </p:sp>
        </p:grpSp>
        <p:sp>
          <p:nvSpPr>
            <p:cNvPr id="114" name="Can 113"/>
            <p:cNvSpPr/>
            <p:nvPr/>
          </p:nvSpPr>
          <p:spPr bwMode="auto">
            <a:xfrm>
              <a:off x="4937349" y="5181783"/>
              <a:ext cx="152382" cy="312676"/>
            </a:xfrm>
            <a:prstGeom prst="can">
              <a:avLst/>
            </a:prstGeom>
            <a:gradFill rotWithShape="1">
              <a:gsLst>
                <a:gs pos="0">
                  <a:srgbClr val="FF0000"/>
                </a:gs>
                <a:gs pos="4700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12700" cap="rnd" cmpd="sng" algn="ctr">
              <a:solidFill>
                <a:schemeClr val="tx2"/>
              </a:solidFill>
              <a:prstDash val="sysDot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800" b="1" dirty="0">
                  <a:latin typeface="Arial Narrow" pitchFamily="34" charset="0"/>
                </a:rPr>
                <a:t>9</a:t>
              </a:r>
            </a:p>
          </p:txBody>
        </p:sp>
        <p:sp>
          <p:nvSpPr>
            <p:cNvPr id="116" name="Can 115"/>
            <p:cNvSpPr/>
            <p:nvPr/>
          </p:nvSpPr>
          <p:spPr bwMode="auto">
            <a:xfrm>
              <a:off x="5125922" y="5257973"/>
              <a:ext cx="152382" cy="236486"/>
            </a:xfrm>
            <a:prstGeom prst="can">
              <a:avLst>
                <a:gd name="adj" fmla="val 25596"/>
              </a:avLst>
            </a:prstGeom>
            <a:gradFill rotWithShape="1">
              <a:gsLst>
                <a:gs pos="0">
                  <a:srgbClr val="339933"/>
                </a:gs>
                <a:gs pos="47000">
                  <a:schemeClr val="bg1"/>
                </a:gs>
                <a:gs pos="100000">
                  <a:srgbClr val="339933"/>
                </a:gs>
              </a:gsLst>
              <a:lin ang="0" scaled="1"/>
            </a:gradFill>
            <a:ln w="12700" cap="rnd" cmpd="sng" algn="ctr">
              <a:solidFill>
                <a:schemeClr val="tx2"/>
              </a:solidFill>
              <a:prstDash val="sysDot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800" b="1" dirty="0">
                  <a:latin typeface="Arial Narrow" pitchFamily="34" charset="0"/>
                </a:rPr>
                <a:t>7</a:t>
              </a:r>
            </a:p>
          </p:txBody>
        </p:sp>
        <p:sp>
          <p:nvSpPr>
            <p:cNvPr id="117" name="Can 116"/>
            <p:cNvSpPr/>
            <p:nvPr/>
          </p:nvSpPr>
          <p:spPr bwMode="auto">
            <a:xfrm>
              <a:off x="5318305" y="5105593"/>
              <a:ext cx="152382" cy="388866"/>
            </a:xfrm>
            <a:prstGeom prst="can">
              <a:avLst>
                <a:gd name="adj" fmla="val 31667"/>
              </a:avLst>
            </a:prstGeom>
            <a:gradFill rotWithShape="1">
              <a:gsLst>
                <a:gs pos="0">
                  <a:schemeClr val="accent6"/>
                </a:gs>
                <a:gs pos="47000">
                  <a:schemeClr val="bg1"/>
                </a:gs>
                <a:gs pos="100000">
                  <a:schemeClr val="accent2"/>
                </a:gs>
              </a:gsLst>
              <a:lin ang="0" scaled="1"/>
            </a:gradFill>
            <a:ln w="12700" cap="rnd" cmpd="sng" algn="ctr">
              <a:solidFill>
                <a:schemeClr val="tx2"/>
              </a:solidFill>
              <a:prstDash val="sysDot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800" b="1" dirty="0">
                  <a:latin typeface="Arial Narrow" pitchFamily="34" charset="0"/>
                </a:rPr>
                <a:t>12</a:t>
              </a: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1752600" y="1143000"/>
            <a:ext cx="48768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Invention Disclosure</a:t>
            </a:r>
            <a:endParaRPr kumimoji="0" lang="en-US" b="1" i="1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752600" y="3238361"/>
            <a:ext cx="48768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Patent</a:t>
            </a:r>
            <a:r>
              <a:rPr kumimoji="0" lang="en-US" b="1" i="1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Matters</a:t>
            </a:r>
            <a:endParaRPr kumimoji="0" lang="en-US" b="1" i="1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" y="312738"/>
            <a:ext cx="6629400" cy="914400"/>
          </a:xfrm>
        </p:spPr>
        <p:txBody>
          <a:bodyPr/>
          <a:lstStyle/>
          <a:p>
            <a:r>
              <a:rPr lang="en-US" dirty="0" smtClean="0"/>
              <a:t>Economic Development</a:t>
            </a:r>
            <a:endParaRPr lang="en-US" dirty="0"/>
          </a:p>
        </p:txBody>
      </p:sp>
      <p:grpSp>
        <p:nvGrpSpPr>
          <p:cNvPr id="714" name="Group 713"/>
          <p:cNvGrpSpPr/>
          <p:nvPr/>
        </p:nvGrpSpPr>
        <p:grpSpPr>
          <a:xfrm>
            <a:off x="4572000" y="990600"/>
            <a:ext cx="3199081" cy="3585902"/>
            <a:chOff x="2326005" y="1291590"/>
            <a:chExt cx="4490085" cy="5033010"/>
          </a:xfrm>
        </p:grpSpPr>
        <p:grpSp>
          <p:nvGrpSpPr>
            <p:cNvPr id="334" name="Group 333"/>
            <p:cNvGrpSpPr/>
            <p:nvPr/>
          </p:nvGrpSpPr>
          <p:grpSpPr>
            <a:xfrm>
              <a:off x="2916555" y="1291590"/>
              <a:ext cx="3310890" cy="2171700"/>
              <a:chOff x="2916555" y="1291590"/>
              <a:chExt cx="3310890" cy="2171700"/>
            </a:xfrm>
          </p:grpSpPr>
          <p:sp>
            <p:nvSpPr>
              <p:cNvPr id="336" name="Freeform 335"/>
              <p:cNvSpPr/>
              <p:nvPr/>
            </p:nvSpPr>
            <p:spPr bwMode="auto">
              <a:xfrm flipH="1">
                <a:off x="4572000" y="2975610"/>
                <a:ext cx="1655445" cy="487680"/>
              </a:xfrm>
              <a:custGeom>
                <a:avLst/>
                <a:gdLst>
                  <a:gd name="connsiteX0" fmla="*/ 1651635 w 1655445"/>
                  <a:gd name="connsiteY0" fmla="*/ 0 h 487680"/>
                  <a:gd name="connsiteX1" fmla="*/ 40005 w 1655445"/>
                  <a:gd name="connsiteY1" fmla="*/ 200025 h 487680"/>
                  <a:gd name="connsiteX2" fmla="*/ 0 w 1655445"/>
                  <a:gd name="connsiteY2" fmla="*/ 487680 h 487680"/>
                  <a:gd name="connsiteX3" fmla="*/ 1655445 w 1655445"/>
                  <a:gd name="connsiteY3" fmla="*/ 323850 h 487680"/>
                  <a:gd name="connsiteX4" fmla="*/ 1651635 w 1655445"/>
                  <a:gd name="connsiteY4" fmla="*/ 0 h 487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5445" h="487680">
                    <a:moveTo>
                      <a:pt x="1651635" y="0"/>
                    </a:moveTo>
                    <a:lnTo>
                      <a:pt x="40005" y="200025"/>
                    </a:lnTo>
                    <a:lnTo>
                      <a:pt x="0" y="487680"/>
                    </a:lnTo>
                    <a:lnTo>
                      <a:pt x="1655445" y="323850"/>
                    </a:lnTo>
                    <a:lnTo>
                      <a:pt x="1651635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 cap="flat" cmpd="sng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38" name="Freeform 337"/>
              <p:cNvSpPr/>
              <p:nvPr/>
            </p:nvSpPr>
            <p:spPr bwMode="auto">
              <a:xfrm>
                <a:off x="2916555" y="2971800"/>
                <a:ext cx="1655445" cy="487680"/>
              </a:xfrm>
              <a:custGeom>
                <a:avLst/>
                <a:gdLst>
                  <a:gd name="connsiteX0" fmla="*/ 1651635 w 1655445"/>
                  <a:gd name="connsiteY0" fmla="*/ 0 h 487680"/>
                  <a:gd name="connsiteX1" fmla="*/ 40005 w 1655445"/>
                  <a:gd name="connsiteY1" fmla="*/ 200025 h 487680"/>
                  <a:gd name="connsiteX2" fmla="*/ 0 w 1655445"/>
                  <a:gd name="connsiteY2" fmla="*/ 487680 h 487680"/>
                  <a:gd name="connsiteX3" fmla="*/ 1655445 w 1655445"/>
                  <a:gd name="connsiteY3" fmla="*/ 323850 h 487680"/>
                  <a:gd name="connsiteX4" fmla="*/ 1651635 w 1655445"/>
                  <a:gd name="connsiteY4" fmla="*/ 0 h 487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5445" h="487680">
                    <a:moveTo>
                      <a:pt x="1651635" y="0"/>
                    </a:moveTo>
                    <a:lnTo>
                      <a:pt x="40005" y="200025"/>
                    </a:lnTo>
                    <a:lnTo>
                      <a:pt x="0" y="487680"/>
                    </a:lnTo>
                    <a:lnTo>
                      <a:pt x="1655445" y="323850"/>
                    </a:lnTo>
                    <a:lnTo>
                      <a:pt x="1651635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 cmpd="sng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41" name="Freeform 340"/>
              <p:cNvSpPr/>
              <p:nvPr/>
            </p:nvSpPr>
            <p:spPr bwMode="auto">
              <a:xfrm flipH="1">
                <a:off x="4567237" y="1295400"/>
                <a:ext cx="1426845" cy="518160"/>
              </a:xfrm>
              <a:custGeom>
                <a:avLst/>
                <a:gdLst>
                  <a:gd name="connsiteX0" fmla="*/ 0 w 1426845"/>
                  <a:gd name="connsiteY0" fmla="*/ 518160 h 518160"/>
                  <a:gd name="connsiteX1" fmla="*/ 1424940 w 1426845"/>
                  <a:gd name="connsiteY1" fmla="*/ 156210 h 518160"/>
                  <a:gd name="connsiteX2" fmla="*/ 1426845 w 1426845"/>
                  <a:gd name="connsiteY2" fmla="*/ 0 h 518160"/>
                  <a:gd name="connsiteX3" fmla="*/ 19050 w 1426845"/>
                  <a:gd name="connsiteY3" fmla="*/ 381000 h 518160"/>
                  <a:gd name="connsiteX4" fmla="*/ 0 w 1426845"/>
                  <a:gd name="connsiteY4" fmla="*/ 518160 h 51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6845" h="518160">
                    <a:moveTo>
                      <a:pt x="0" y="518160"/>
                    </a:moveTo>
                    <a:lnTo>
                      <a:pt x="1424940" y="156210"/>
                    </a:lnTo>
                    <a:lnTo>
                      <a:pt x="1426845" y="0"/>
                    </a:lnTo>
                    <a:lnTo>
                      <a:pt x="19050" y="381000"/>
                    </a:lnTo>
                    <a:lnTo>
                      <a:pt x="0" y="51816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 cap="flat" cmpd="sng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51" name="Freeform 350"/>
              <p:cNvSpPr/>
              <p:nvPr/>
            </p:nvSpPr>
            <p:spPr bwMode="auto">
              <a:xfrm flipH="1">
                <a:off x="5965507" y="2880360"/>
                <a:ext cx="219075" cy="295275"/>
              </a:xfrm>
              <a:custGeom>
                <a:avLst/>
                <a:gdLst>
                  <a:gd name="connsiteX0" fmla="*/ 0 w 219075"/>
                  <a:gd name="connsiteY0" fmla="*/ 295275 h 295275"/>
                  <a:gd name="connsiteX1" fmla="*/ 40005 w 219075"/>
                  <a:gd name="connsiteY1" fmla="*/ 24765 h 295275"/>
                  <a:gd name="connsiteX2" fmla="*/ 219075 w 219075"/>
                  <a:gd name="connsiteY2" fmla="*/ 0 h 295275"/>
                  <a:gd name="connsiteX3" fmla="*/ 188595 w 219075"/>
                  <a:gd name="connsiteY3" fmla="*/ 272415 h 295275"/>
                  <a:gd name="connsiteX4" fmla="*/ 0 w 219075"/>
                  <a:gd name="connsiteY4" fmla="*/ 295275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5" h="295275">
                    <a:moveTo>
                      <a:pt x="0" y="295275"/>
                    </a:moveTo>
                    <a:lnTo>
                      <a:pt x="40005" y="24765"/>
                    </a:lnTo>
                    <a:lnTo>
                      <a:pt x="219075" y="0"/>
                    </a:lnTo>
                    <a:lnTo>
                      <a:pt x="188595" y="272415"/>
                    </a:lnTo>
                    <a:lnTo>
                      <a:pt x="0" y="295275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54" name="Freeform 353"/>
              <p:cNvSpPr/>
              <p:nvPr/>
            </p:nvSpPr>
            <p:spPr bwMode="auto">
              <a:xfrm flipH="1">
                <a:off x="5776912" y="2851785"/>
                <a:ext cx="217170" cy="299085"/>
              </a:xfrm>
              <a:custGeom>
                <a:avLst/>
                <a:gdLst>
                  <a:gd name="connsiteX0" fmla="*/ 0 w 217170"/>
                  <a:gd name="connsiteY0" fmla="*/ 299085 h 299085"/>
                  <a:gd name="connsiteX1" fmla="*/ 186690 w 217170"/>
                  <a:gd name="connsiteY1" fmla="*/ 276225 h 299085"/>
                  <a:gd name="connsiteX2" fmla="*/ 217170 w 217170"/>
                  <a:gd name="connsiteY2" fmla="*/ 0 h 299085"/>
                  <a:gd name="connsiteX3" fmla="*/ 32385 w 217170"/>
                  <a:gd name="connsiteY3" fmla="*/ 26670 h 299085"/>
                  <a:gd name="connsiteX4" fmla="*/ 0 w 217170"/>
                  <a:gd name="connsiteY4" fmla="*/ 299085 h 299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170" h="299085">
                    <a:moveTo>
                      <a:pt x="0" y="299085"/>
                    </a:moveTo>
                    <a:lnTo>
                      <a:pt x="186690" y="276225"/>
                    </a:lnTo>
                    <a:lnTo>
                      <a:pt x="217170" y="0"/>
                    </a:lnTo>
                    <a:lnTo>
                      <a:pt x="32385" y="26670"/>
                    </a:lnTo>
                    <a:lnTo>
                      <a:pt x="0" y="299085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57" name="Freeform 356"/>
              <p:cNvSpPr/>
              <p:nvPr/>
            </p:nvSpPr>
            <p:spPr bwMode="auto">
              <a:xfrm flipH="1">
                <a:off x="5603557" y="2827020"/>
                <a:ext cx="203835" cy="300990"/>
              </a:xfrm>
              <a:custGeom>
                <a:avLst/>
                <a:gdLst>
                  <a:gd name="connsiteX0" fmla="*/ 24765 w 203835"/>
                  <a:gd name="connsiteY0" fmla="*/ 24765 h 300990"/>
                  <a:gd name="connsiteX1" fmla="*/ 203835 w 203835"/>
                  <a:gd name="connsiteY1" fmla="*/ 0 h 300990"/>
                  <a:gd name="connsiteX2" fmla="*/ 177165 w 203835"/>
                  <a:gd name="connsiteY2" fmla="*/ 281940 h 300990"/>
                  <a:gd name="connsiteX3" fmla="*/ 0 w 203835"/>
                  <a:gd name="connsiteY3" fmla="*/ 300990 h 300990"/>
                  <a:gd name="connsiteX4" fmla="*/ 24765 w 203835"/>
                  <a:gd name="connsiteY4" fmla="*/ 24765 h 300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835" h="300990">
                    <a:moveTo>
                      <a:pt x="24765" y="24765"/>
                    </a:moveTo>
                    <a:lnTo>
                      <a:pt x="203835" y="0"/>
                    </a:lnTo>
                    <a:lnTo>
                      <a:pt x="177165" y="281940"/>
                    </a:lnTo>
                    <a:lnTo>
                      <a:pt x="0" y="300990"/>
                    </a:lnTo>
                    <a:lnTo>
                      <a:pt x="24765" y="24765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09" name="Freeform 408"/>
              <p:cNvSpPr/>
              <p:nvPr/>
            </p:nvSpPr>
            <p:spPr bwMode="auto">
              <a:xfrm flipH="1">
                <a:off x="5428297" y="2798445"/>
                <a:ext cx="201930" cy="306705"/>
              </a:xfrm>
              <a:custGeom>
                <a:avLst/>
                <a:gdLst>
                  <a:gd name="connsiteX0" fmla="*/ 0 w 201930"/>
                  <a:gd name="connsiteY0" fmla="*/ 306705 h 306705"/>
                  <a:gd name="connsiteX1" fmla="*/ 179070 w 201930"/>
                  <a:gd name="connsiteY1" fmla="*/ 285750 h 306705"/>
                  <a:gd name="connsiteX2" fmla="*/ 201930 w 201930"/>
                  <a:gd name="connsiteY2" fmla="*/ 0 h 306705"/>
                  <a:gd name="connsiteX3" fmla="*/ 28575 w 201930"/>
                  <a:gd name="connsiteY3" fmla="*/ 28575 h 306705"/>
                  <a:gd name="connsiteX4" fmla="*/ 0 w 201930"/>
                  <a:gd name="connsiteY4" fmla="*/ 306705 h 30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930" h="306705">
                    <a:moveTo>
                      <a:pt x="0" y="306705"/>
                    </a:moveTo>
                    <a:lnTo>
                      <a:pt x="179070" y="285750"/>
                    </a:lnTo>
                    <a:lnTo>
                      <a:pt x="201930" y="0"/>
                    </a:lnTo>
                    <a:lnTo>
                      <a:pt x="28575" y="28575"/>
                    </a:lnTo>
                    <a:lnTo>
                      <a:pt x="0" y="306705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10" name="Freeform 409"/>
              <p:cNvSpPr/>
              <p:nvPr/>
            </p:nvSpPr>
            <p:spPr bwMode="auto">
              <a:xfrm flipH="1">
                <a:off x="5256847" y="2771775"/>
                <a:ext cx="196215" cy="312420"/>
              </a:xfrm>
              <a:custGeom>
                <a:avLst/>
                <a:gdLst>
                  <a:gd name="connsiteX0" fmla="*/ 0 w 196215"/>
                  <a:gd name="connsiteY0" fmla="*/ 312420 h 312420"/>
                  <a:gd name="connsiteX1" fmla="*/ 182880 w 196215"/>
                  <a:gd name="connsiteY1" fmla="*/ 287655 h 312420"/>
                  <a:gd name="connsiteX2" fmla="*/ 196215 w 196215"/>
                  <a:gd name="connsiteY2" fmla="*/ 0 h 312420"/>
                  <a:gd name="connsiteX3" fmla="*/ 20955 w 196215"/>
                  <a:gd name="connsiteY3" fmla="*/ 30480 h 312420"/>
                  <a:gd name="connsiteX4" fmla="*/ 0 w 196215"/>
                  <a:gd name="connsiteY4" fmla="*/ 312420 h 312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215" h="312420">
                    <a:moveTo>
                      <a:pt x="0" y="312420"/>
                    </a:moveTo>
                    <a:lnTo>
                      <a:pt x="182880" y="287655"/>
                    </a:lnTo>
                    <a:lnTo>
                      <a:pt x="196215" y="0"/>
                    </a:lnTo>
                    <a:lnTo>
                      <a:pt x="20955" y="30480"/>
                    </a:lnTo>
                    <a:lnTo>
                      <a:pt x="0" y="312420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11" name="Freeform 410"/>
              <p:cNvSpPr/>
              <p:nvPr/>
            </p:nvSpPr>
            <p:spPr bwMode="auto">
              <a:xfrm flipH="1">
                <a:off x="5081587" y="2748915"/>
                <a:ext cx="192405" cy="314325"/>
              </a:xfrm>
              <a:custGeom>
                <a:avLst/>
                <a:gdLst>
                  <a:gd name="connsiteX0" fmla="*/ 0 w 192405"/>
                  <a:gd name="connsiteY0" fmla="*/ 314325 h 314325"/>
                  <a:gd name="connsiteX1" fmla="*/ 177165 w 192405"/>
                  <a:gd name="connsiteY1" fmla="*/ 289560 h 314325"/>
                  <a:gd name="connsiteX2" fmla="*/ 192405 w 192405"/>
                  <a:gd name="connsiteY2" fmla="*/ 0 h 314325"/>
                  <a:gd name="connsiteX3" fmla="*/ 20955 w 192405"/>
                  <a:gd name="connsiteY3" fmla="*/ 24765 h 314325"/>
                  <a:gd name="connsiteX4" fmla="*/ 0 w 192405"/>
                  <a:gd name="connsiteY4" fmla="*/ 31432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405" h="314325">
                    <a:moveTo>
                      <a:pt x="0" y="314325"/>
                    </a:moveTo>
                    <a:lnTo>
                      <a:pt x="177165" y="289560"/>
                    </a:lnTo>
                    <a:lnTo>
                      <a:pt x="192405" y="0"/>
                    </a:lnTo>
                    <a:lnTo>
                      <a:pt x="20955" y="24765"/>
                    </a:lnTo>
                    <a:lnTo>
                      <a:pt x="0" y="314325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12" name="Freeform 411"/>
              <p:cNvSpPr/>
              <p:nvPr/>
            </p:nvSpPr>
            <p:spPr bwMode="auto">
              <a:xfrm flipH="1">
                <a:off x="4913947" y="2724150"/>
                <a:ext cx="180975" cy="316230"/>
              </a:xfrm>
              <a:custGeom>
                <a:avLst/>
                <a:gdLst>
                  <a:gd name="connsiteX0" fmla="*/ 11430 w 180975"/>
                  <a:gd name="connsiteY0" fmla="*/ 24765 h 316230"/>
                  <a:gd name="connsiteX1" fmla="*/ 180975 w 180975"/>
                  <a:gd name="connsiteY1" fmla="*/ 0 h 316230"/>
                  <a:gd name="connsiteX2" fmla="*/ 173355 w 180975"/>
                  <a:gd name="connsiteY2" fmla="*/ 295275 h 316230"/>
                  <a:gd name="connsiteX3" fmla="*/ 0 w 180975"/>
                  <a:gd name="connsiteY3" fmla="*/ 316230 h 316230"/>
                  <a:gd name="connsiteX4" fmla="*/ 11430 w 180975"/>
                  <a:gd name="connsiteY4" fmla="*/ 24765 h 31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5" h="316230">
                    <a:moveTo>
                      <a:pt x="11430" y="24765"/>
                    </a:moveTo>
                    <a:lnTo>
                      <a:pt x="180975" y="0"/>
                    </a:lnTo>
                    <a:lnTo>
                      <a:pt x="173355" y="295275"/>
                    </a:lnTo>
                    <a:lnTo>
                      <a:pt x="0" y="316230"/>
                    </a:lnTo>
                    <a:lnTo>
                      <a:pt x="11430" y="24765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13" name="Freeform 412"/>
              <p:cNvSpPr/>
              <p:nvPr/>
            </p:nvSpPr>
            <p:spPr bwMode="auto">
              <a:xfrm flipH="1">
                <a:off x="4738687" y="2697480"/>
                <a:ext cx="182880" cy="320040"/>
              </a:xfrm>
              <a:custGeom>
                <a:avLst/>
                <a:gdLst>
                  <a:gd name="connsiteX0" fmla="*/ 0 w 182880"/>
                  <a:gd name="connsiteY0" fmla="*/ 320040 h 320040"/>
                  <a:gd name="connsiteX1" fmla="*/ 179070 w 182880"/>
                  <a:gd name="connsiteY1" fmla="*/ 297180 h 320040"/>
                  <a:gd name="connsiteX2" fmla="*/ 182880 w 182880"/>
                  <a:gd name="connsiteY2" fmla="*/ 0 h 320040"/>
                  <a:gd name="connsiteX3" fmla="*/ 5715 w 182880"/>
                  <a:gd name="connsiteY3" fmla="*/ 26670 h 320040"/>
                  <a:gd name="connsiteX4" fmla="*/ 0 w 182880"/>
                  <a:gd name="connsiteY4" fmla="*/ 320040 h 320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" h="320040">
                    <a:moveTo>
                      <a:pt x="0" y="320040"/>
                    </a:moveTo>
                    <a:lnTo>
                      <a:pt x="179070" y="297180"/>
                    </a:lnTo>
                    <a:lnTo>
                      <a:pt x="182880" y="0"/>
                    </a:lnTo>
                    <a:lnTo>
                      <a:pt x="5715" y="26670"/>
                    </a:lnTo>
                    <a:lnTo>
                      <a:pt x="0" y="320040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14" name="Freeform 413"/>
              <p:cNvSpPr/>
              <p:nvPr/>
            </p:nvSpPr>
            <p:spPr bwMode="auto">
              <a:xfrm flipH="1">
                <a:off x="4573587" y="2673350"/>
                <a:ext cx="175260" cy="325120"/>
              </a:xfrm>
              <a:custGeom>
                <a:avLst/>
                <a:gdLst>
                  <a:gd name="connsiteX0" fmla="*/ 175260 w 175260"/>
                  <a:gd name="connsiteY0" fmla="*/ 0 h 325120"/>
                  <a:gd name="connsiteX1" fmla="*/ 175260 w 175260"/>
                  <a:gd name="connsiteY1" fmla="*/ 304800 h 325120"/>
                  <a:gd name="connsiteX2" fmla="*/ 0 w 175260"/>
                  <a:gd name="connsiteY2" fmla="*/ 325120 h 325120"/>
                  <a:gd name="connsiteX3" fmla="*/ 12700 w 175260"/>
                  <a:gd name="connsiteY3" fmla="*/ 22860 h 325120"/>
                  <a:gd name="connsiteX4" fmla="*/ 175260 w 175260"/>
                  <a:gd name="connsiteY4" fmla="*/ 0 h 325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260" h="325120">
                    <a:moveTo>
                      <a:pt x="175260" y="0"/>
                    </a:moveTo>
                    <a:lnTo>
                      <a:pt x="175260" y="304800"/>
                    </a:lnTo>
                    <a:lnTo>
                      <a:pt x="0" y="325120"/>
                    </a:lnTo>
                    <a:lnTo>
                      <a:pt x="12700" y="22860"/>
                    </a:lnTo>
                    <a:lnTo>
                      <a:pt x="175260" y="0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15" name="Freeform 414"/>
              <p:cNvSpPr/>
              <p:nvPr/>
            </p:nvSpPr>
            <p:spPr bwMode="auto">
              <a:xfrm flipH="1">
                <a:off x="5927407" y="2604135"/>
                <a:ext cx="220980" cy="302895"/>
              </a:xfrm>
              <a:custGeom>
                <a:avLst/>
                <a:gdLst>
                  <a:gd name="connsiteX0" fmla="*/ 0 w 220980"/>
                  <a:gd name="connsiteY0" fmla="*/ 302895 h 302895"/>
                  <a:gd name="connsiteX1" fmla="*/ 186690 w 220980"/>
                  <a:gd name="connsiteY1" fmla="*/ 274320 h 302895"/>
                  <a:gd name="connsiteX2" fmla="*/ 220980 w 220980"/>
                  <a:gd name="connsiteY2" fmla="*/ 0 h 302895"/>
                  <a:gd name="connsiteX3" fmla="*/ 38100 w 220980"/>
                  <a:gd name="connsiteY3" fmla="*/ 34290 h 302895"/>
                  <a:gd name="connsiteX4" fmla="*/ 0 w 220980"/>
                  <a:gd name="connsiteY4" fmla="*/ 302895 h 302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980" h="302895">
                    <a:moveTo>
                      <a:pt x="0" y="302895"/>
                    </a:moveTo>
                    <a:lnTo>
                      <a:pt x="186690" y="274320"/>
                    </a:lnTo>
                    <a:lnTo>
                      <a:pt x="220980" y="0"/>
                    </a:lnTo>
                    <a:lnTo>
                      <a:pt x="38100" y="34290"/>
                    </a:lnTo>
                    <a:lnTo>
                      <a:pt x="0" y="302895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16" name="Freeform 415"/>
              <p:cNvSpPr/>
              <p:nvPr/>
            </p:nvSpPr>
            <p:spPr bwMode="auto">
              <a:xfrm flipH="1">
                <a:off x="5748337" y="2571750"/>
                <a:ext cx="213360" cy="308610"/>
              </a:xfrm>
              <a:custGeom>
                <a:avLst/>
                <a:gdLst>
                  <a:gd name="connsiteX0" fmla="*/ 0 w 213360"/>
                  <a:gd name="connsiteY0" fmla="*/ 308610 h 308610"/>
                  <a:gd name="connsiteX1" fmla="*/ 182880 w 213360"/>
                  <a:gd name="connsiteY1" fmla="*/ 278130 h 308610"/>
                  <a:gd name="connsiteX2" fmla="*/ 213360 w 213360"/>
                  <a:gd name="connsiteY2" fmla="*/ 0 h 308610"/>
                  <a:gd name="connsiteX3" fmla="*/ 32385 w 213360"/>
                  <a:gd name="connsiteY3" fmla="*/ 34290 h 308610"/>
                  <a:gd name="connsiteX4" fmla="*/ 0 w 213360"/>
                  <a:gd name="connsiteY4" fmla="*/ 308610 h 3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08610">
                    <a:moveTo>
                      <a:pt x="0" y="308610"/>
                    </a:moveTo>
                    <a:lnTo>
                      <a:pt x="182880" y="278130"/>
                    </a:lnTo>
                    <a:lnTo>
                      <a:pt x="213360" y="0"/>
                    </a:lnTo>
                    <a:lnTo>
                      <a:pt x="32385" y="34290"/>
                    </a:lnTo>
                    <a:lnTo>
                      <a:pt x="0" y="308610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17" name="Freeform 416"/>
              <p:cNvSpPr/>
              <p:nvPr/>
            </p:nvSpPr>
            <p:spPr bwMode="auto">
              <a:xfrm flipH="1">
                <a:off x="5578792" y="2545080"/>
                <a:ext cx="200025" cy="306705"/>
              </a:xfrm>
              <a:custGeom>
                <a:avLst/>
                <a:gdLst>
                  <a:gd name="connsiteX0" fmla="*/ 0 w 200025"/>
                  <a:gd name="connsiteY0" fmla="*/ 306705 h 306705"/>
                  <a:gd name="connsiteX1" fmla="*/ 177165 w 200025"/>
                  <a:gd name="connsiteY1" fmla="*/ 280035 h 306705"/>
                  <a:gd name="connsiteX2" fmla="*/ 200025 w 200025"/>
                  <a:gd name="connsiteY2" fmla="*/ 0 h 306705"/>
                  <a:gd name="connsiteX3" fmla="*/ 30480 w 200025"/>
                  <a:gd name="connsiteY3" fmla="*/ 26670 h 306705"/>
                  <a:gd name="connsiteX4" fmla="*/ 0 w 200025"/>
                  <a:gd name="connsiteY4" fmla="*/ 306705 h 30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025" h="306705">
                    <a:moveTo>
                      <a:pt x="0" y="306705"/>
                    </a:moveTo>
                    <a:lnTo>
                      <a:pt x="177165" y="280035"/>
                    </a:lnTo>
                    <a:lnTo>
                      <a:pt x="200025" y="0"/>
                    </a:lnTo>
                    <a:lnTo>
                      <a:pt x="30480" y="26670"/>
                    </a:lnTo>
                    <a:lnTo>
                      <a:pt x="0" y="306705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18" name="Freeform 417"/>
              <p:cNvSpPr/>
              <p:nvPr/>
            </p:nvSpPr>
            <p:spPr bwMode="auto">
              <a:xfrm flipH="1">
                <a:off x="5407342" y="2514600"/>
                <a:ext cx="198120" cy="310515"/>
              </a:xfrm>
              <a:custGeom>
                <a:avLst/>
                <a:gdLst>
                  <a:gd name="connsiteX0" fmla="*/ 0 w 198120"/>
                  <a:gd name="connsiteY0" fmla="*/ 310515 h 310515"/>
                  <a:gd name="connsiteX1" fmla="*/ 175260 w 198120"/>
                  <a:gd name="connsiteY1" fmla="*/ 283845 h 310515"/>
                  <a:gd name="connsiteX2" fmla="*/ 198120 w 198120"/>
                  <a:gd name="connsiteY2" fmla="*/ 0 h 310515"/>
                  <a:gd name="connsiteX3" fmla="*/ 28575 w 198120"/>
                  <a:gd name="connsiteY3" fmla="*/ 30480 h 310515"/>
                  <a:gd name="connsiteX4" fmla="*/ 0 w 198120"/>
                  <a:gd name="connsiteY4" fmla="*/ 310515 h 310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120" h="310515">
                    <a:moveTo>
                      <a:pt x="0" y="310515"/>
                    </a:moveTo>
                    <a:lnTo>
                      <a:pt x="175260" y="283845"/>
                    </a:lnTo>
                    <a:lnTo>
                      <a:pt x="198120" y="0"/>
                    </a:lnTo>
                    <a:lnTo>
                      <a:pt x="28575" y="30480"/>
                    </a:lnTo>
                    <a:lnTo>
                      <a:pt x="0" y="310515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19" name="Freeform 418"/>
              <p:cNvSpPr/>
              <p:nvPr/>
            </p:nvSpPr>
            <p:spPr bwMode="auto">
              <a:xfrm flipH="1">
                <a:off x="5237797" y="2484120"/>
                <a:ext cx="192405" cy="314325"/>
              </a:xfrm>
              <a:custGeom>
                <a:avLst/>
                <a:gdLst>
                  <a:gd name="connsiteX0" fmla="*/ 0 w 192405"/>
                  <a:gd name="connsiteY0" fmla="*/ 314325 h 314325"/>
                  <a:gd name="connsiteX1" fmla="*/ 175260 w 192405"/>
                  <a:gd name="connsiteY1" fmla="*/ 287655 h 314325"/>
                  <a:gd name="connsiteX2" fmla="*/ 192405 w 192405"/>
                  <a:gd name="connsiteY2" fmla="*/ 0 h 314325"/>
                  <a:gd name="connsiteX3" fmla="*/ 19050 w 192405"/>
                  <a:gd name="connsiteY3" fmla="*/ 30480 h 314325"/>
                  <a:gd name="connsiteX4" fmla="*/ 0 w 192405"/>
                  <a:gd name="connsiteY4" fmla="*/ 31432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405" h="314325">
                    <a:moveTo>
                      <a:pt x="0" y="314325"/>
                    </a:moveTo>
                    <a:lnTo>
                      <a:pt x="175260" y="287655"/>
                    </a:lnTo>
                    <a:lnTo>
                      <a:pt x="192405" y="0"/>
                    </a:lnTo>
                    <a:lnTo>
                      <a:pt x="19050" y="30480"/>
                    </a:lnTo>
                    <a:lnTo>
                      <a:pt x="0" y="314325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20" name="Freeform 419"/>
              <p:cNvSpPr/>
              <p:nvPr/>
            </p:nvSpPr>
            <p:spPr bwMode="auto">
              <a:xfrm flipH="1">
                <a:off x="5068252" y="2455545"/>
                <a:ext cx="186690" cy="318135"/>
              </a:xfrm>
              <a:custGeom>
                <a:avLst/>
                <a:gdLst>
                  <a:gd name="connsiteX0" fmla="*/ 0 w 186690"/>
                  <a:gd name="connsiteY0" fmla="*/ 318135 h 318135"/>
                  <a:gd name="connsiteX1" fmla="*/ 171450 w 186690"/>
                  <a:gd name="connsiteY1" fmla="*/ 289560 h 318135"/>
                  <a:gd name="connsiteX2" fmla="*/ 186690 w 186690"/>
                  <a:gd name="connsiteY2" fmla="*/ 0 h 318135"/>
                  <a:gd name="connsiteX3" fmla="*/ 17145 w 186690"/>
                  <a:gd name="connsiteY3" fmla="*/ 30480 h 318135"/>
                  <a:gd name="connsiteX4" fmla="*/ 0 w 186690"/>
                  <a:gd name="connsiteY4" fmla="*/ 318135 h 3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690" h="318135">
                    <a:moveTo>
                      <a:pt x="0" y="318135"/>
                    </a:moveTo>
                    <a:lnTo>
                      <a:pt x="171450" y="289560"/>
                    </a:lnTo>
                    <a:lnTo>
                      <a:pt x="186690" y="0"/>
                    </a:lnTo>
                    <a:lnTo>
                      <a:pt x="17145" y="30480"/>
                    </a:lnTo>
                    <a:lnTo>
                      <a:pt x="0" y="318135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21" name="Freeform 420"/>
              <p:cNvSpPr/>
              <p:nvPr/>
            </p:nvSpPr>
            <p:spPr bwMode="auto">
              <a:xfrm flipH="1">
                <a:off x="4902517" y="2423160"/>
                <a:ext cx="182880" cy="325755"/>
              </a:xfrm>
              <a:custGeom>
                <a:avLst/>
                <a:gdLst>
                  <a:gd name="connsiteX0" fmla="*/ 0 w 182880"/>
                  <a:gd name="connsiteY0" fmla="*/ 325755 h 325755"/>
                  <a:gd name="connsiteX1" fmla="*/ 171450 w 182880"/>
                  <a:gd name="connsiteY1" fmla="*/ 299085 h 325755"/>
                  <a:gd name="connsiteX2" fmla="*/ 182880 w 182880"/>
                  <a:gd name="connsiteY2" fmla="*/ 0 h 325755"/>
                  <a:gd name="connsiteX3" fmla="*/ 11430 w 182880"/>
                  <a:gd name="connsiteY3" fmla="*/ 32385 h 325755"/>
                  <a:gd name="connsiteX4" fmla="*/ 0 w 182880"/>
                  <a:gd name="connsiteY4" fmla="*/ 325755 h 325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" h="325755">
                    <a:moveTo>
                      <a:pt x="0" y="325755"/>
                    </a:moveTo>
                    <a:lnTo>
                      <a:pt x="171450" y="299085"/>
                    </a:lnTo>
                    <a:lnTo>
                      <a:pt x="182880" y="0"/>
                    </a:lnTo>
                    <a:lnTo>
                      <a:pt x="11430" y="32385"/>
                    </a:lnTo>
                    <a:lnTo>
                      <a:pt x="0" y="325755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22" name="Freeform 421"/>
              <p:cNvSpPr/>
              <p:nvPr/>
            </p:nvSpPr>
            <p:spPr bwMode="auto">
              <a:xfrm flipH="1">
                <a:off x="4734877" y="2396490"/>
                <a:ext cx="177165" cy="323850"/>
              </a:xfrm>
              <a:custGeom>
                <a:avLst/>
                <a:gdLst>
                  <a:gd name="connsiteX0" fmla="*/ 0 w 177165"/>
                  <a:gd name="connsiteY0" fmla="*/ 323850 h 323850"/>
                  <a:gd name="connsiteX1" fmla="*/ 171450 w 177165"/>
                  <a:gd name="connsiteY1" fmla="*/ 297180 h 323850"/>
                  <a:gd name="connsiteX2" fmla="*/ 177165 w 177165"/>
                  <a:gd name="connsiteY2" fmla="*/ 0 h 323850"/>
                  <a:gd name="connsiteX3" fmla="*/ 7620 w 177165"/>
                  <a:gd name="connsiteY3" fmla="*/ 30480 h 323850"/>
                  <a:gd name="connsiteX4" fmla="*/ 0 w 17716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165" h="323850">
                    <a:moveTo>
                      <a:pt x="0" y="323850"/>
                    </a:moveTo>
                    <a:lnTo>
                      <a:pt x="171450" y="297180"/>
                    </a:lnTo>
                    <a:lnTo>
                      <a:pt x="177165" y="0"/>
                    </a:lnTo>
                    <a:lnTo>
                      <a:pt x="7620" y="30480"/>
                    </a:lnTo>
                    <a:lnTo>
                      <a:pt x="0" y="323850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23" name="Freeform 422"/>
              <p:cNvSpPr/>
              <p:nvPr/>
            </p:nvSpPr>
            <p:spPr bwMode="auto">
              <a:xfrm flipH="1">
                <a:off x="4571047" y="2367915"/>
                <a:ext cx="169545" cy="325755"/>
              </a:xfrm>
              <a:custGeom>
                <a:avLst/>
                <a:gdLst>
                  <a:gd name="connsiteX0" fmla="*/ 167640 w 169545"/>
                  <a:gd name="connsiteY0" fmla="*/ 0 h 325755"/>
                  <a:gd name="connsiteX1" fmla="*/ 5715 w 169545"/>
                  <a:gd name="connsiteY1" fmla="*/ 26670 h 325755"/>
                  <a:gd name="connsiteX2" fmla="*/ 0 w 169545"/>
                  <a:gd name="connsiteY2" fmla="*/ 325755 h 325755"/>
                  <a:gd name="connsiteX3" fmla="*/ 169545 w 169545"/>
                  <a:gd name="connsiteY3" fmla="*/ 300990 h 325755"/>
                  <a:gd name="connsiteX4" fmla="*/ 167640 w 169545"/>
                  <a:gd name="connsiteY4" fmla="*/ 0 h 325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545" h="325755">
                    <a:moveTo>
                      <a:pt x="167640" y="0"/>
                    </a:moveTo>
                    <a:lnTo>
                      <a:pt x="5715" y="26670"/>
                    </a:lnTo>
                    <a:lnTo>
                      <a:pt x="0" y="325755"/>
                    </a:lnTo>
                    <a:lnTo>
                      <a:pt x="169545" y="300990"/>
                    </a:lnTo>
                    <a:lnTo>
                      <a:pt x="167640" y="0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24" name="Freeform 423"/>
              <p:cNvSpPr/>
              <p:nvPr/>
            </p:nvSpPr>
            <p:spPr bwMode="auto">
              <a:xfrm flipH="1">
                <a:off x="5893117" y="2327910"/>
                <a:ext cx="219075" cy="310515"/>
              </a:xfrm>
              <a:custGeom>
                <a:avLst/>
                <a:gdLst>
                  <a:gd name="connsiteX0" fmla="*/ 0 w 219075"/>
                  <a:gd name="connsiteY0" fmla="*/ 310515 h 310515"/>
                  <a:gd name="connsiteX1" fmla="*/ 41910 w 219075"/>
                  <a:gd name="connsiteY1" fmla="*/ 38100 h 310515"/>
                  <a:gd name="connsiteX2" fmla="*/ 219075 w 219075"/>
                  <a:gd name="connsiteY2" fmla="*/ 0 h 310515"/>
                  <a:gd name="connsiteX3" fmla="*/ 184785 w 219075"/>
                  <a:gd name="connsiteY3" fmla="*/ 276225 h 310515"/>
                  <a:gd name="connsiteX4" fmla="*/ 0 w 219075"/>
                  <a:gd name="connsiteY4" fmla="*/ 310515 h 310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5" h="310515">
                    <a:moveTo>
                      <a:pt x="0" y="310515"/>
                    </a:moveTo>
                    <a:lnTo>
                      <a:pt x="41910" y="38100"/>
                    </a:lnTo>
                    <a:lnTo>
                      <a:pt x="219075" y="0"/>
                    </a:lnTo>
                    <a:lnTo>
                      <a:pt x="184785" y="276225"/>
                    </a:lnTo>
                    <a:lnTo>
                      <a:pt x="0" y="310515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25" name="Freeform 424"/>
              <p:cNvSpPr/>
              <p:nvPr/>
            </p:nvSpPr>
            <p:spPr bwMode="auto">
              <a:xfrm flipH="1">
                <a:off x="5719762" y="2295525"/>
                <a:ext cx="209550" cy="306705"/>
              </a:xfrm>
              <a:custGeom>
                <a:avLst/>
                <a:gdLst>
                  <a:gd name="connsiteX0" fmla="*/ 0 w 209550"/>
                  <a:gd name="connsiteY0" fmla="*/ 306705 h 306705"/>
                  <a:gd name="connsiteX1" fmla="*/ 180975 w 209550"/>
                  <a:gd name="connsiteY1" fmla="*/ 274320 h 306705"/>
                  <a:gd name="connsiteX2" fmla="*/ 209550 w 209550"/>
                  <a:gd name="connsiteY2" fmla="*/ 0 h 306705"/>
                  <a:gd name="connsiteX3" fmla="*/ 38100 w 209550"/>
                  <a:gd name="connsiteY3" fmla="*/ 34290 h 306705"/>
                  <a:gd name="connsiteX4" fmla="*/ 0 w 209550"/>
                  <a:gd name="connsiteY4" fmla="*/ 306705 h 30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306705">
                    <a:moveTo>
                      <a:pt x="0" y="306705"/>
                    </a:moveTo>
                    <a:lnTo>
                      <a:pt x="180975" y="274320"/>
                    </a:lnTo>
                    <a:lnTo>
                      <a:pt x="209550" y="0"/>
                    </a:lnTo>
                    <a:lnTo>
                      <a:pt x="38100" y="34290"/>
                    </a:lnTo>
                    <a:lnTo>
                      <a:pt x="0" y="306705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26" name="Freeform 425"/>
              <p:cNvSpPr/>
              <p:nvPr/>
            </p:nvSpPr>
            <p:spPr bwMode="auto">
              <a:xfrm flipH="1">
                <a:off x="5548312" y="2257425"/>
                <a:ext cx="201930" cy="318135"/>
              </a:xfrm>
              <a:custGeom>
                <a:avLst/>
                <a:gdLst>
                  <a:gd name="connsiteX0" fmla="*/ 0 w 201930"/>
                  <a:gd name="connsiteY0" fmla="*/ 318135 h 318135"/>
                  <a:gd name="connsiteX1" fmla="*/ 171450 w 201930"/>
                  <a:gd name="connsiteY1" fmla="*/ 285750 h 318135"/>
                  <a:gd name="connsiteX2" fmla="*/ 201930 w 201930"/>
                  <a:gd name="connsiteY2" fmla="*/ 0 h 318135"/>
                  <a:gd name="connsiteX3" fmla="*/ 30480 w 201930"/>
                  <a:gd name="connsiteY3" fmla="*/ 36195 h 318135"/>
                  <a:gd name="connsiteX4" fmla="*/ 0 w 201930"/>
                  <a:gd name="connsiteY4" fmla="*/ 318135 h 3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930" h="318135">
                    <a:moveTo>
                      <a:pt x="0" y="318135"/>
                    </a:moveTo>
                    <a:lnTo>
                      <a:pt x="171450" y="285750"/>
                    </a:lnTo>
                    <a:lnTo>
                      <a:pt x="201930" y="0"/>
                    </a:lnTo>
                    <a:lnTo>
                      <a:pt x="30480" y="36195"/>
                    </a:lnTo>
                    <a:lnTo>
                      <a:pt x="0" y="318135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27" name="Freeform 426"/>
              <p:cNvSpPr/>
              <p:nvPr/>
            </p:nvSpPr>
            <p:spPr bwMode="auto">
              <a:xfrm flipH="1">
                <a:off x="5382577" y="2225040"/>
                <a:ext cx="196215" cy="316230"/>
              </a:xfrm>
              <a:custGeom>
                <a:avLst/>
                <a:gdLst>
                  <a:gd name="connsiteX0" fmla="*/ 0 w 196215"/>
                  <a:gd name="connsiteY0" fmla="*/ 316230 h 316230"/>
                  <a:gd name="connsiteX1" fmla="*/ 171450 w 196215"/>
                  <a:gd name="connsiteY1" fmla="*/ 287655 h 316230"/>
                  <a:gd name="connsiteX2" fmla="*/ 196215 w 196215"/>
                  <a:gd name="connsiteY2" fmla="*/ 0 h 316230"/>
                  <a:gd name="connsiteX3" fmla="*/ 28575 w 196215"/>
                  <a:gd name="connsiteY3" fmla="*/ 34290 h 316230"/>
                  <a:gd name="connsiteX4" fmla="*/ 0 w 196215"/>
                  <a:gd name="connsiteY4" fmla="*/ 316230 h 31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215" h="316230">
                    <a:moveTo>
                      <a:pt x="0" y="316230"/>
                    </a:moveTo>
                    <a:lnTo>
                      <a:pt x="171450" y="287655"/>
                    </a:lnTo>
                    <a:lnTo>
                      <a:pt x="196215" y="0"/>
                    </a:lnTo>
                    <a:lnTo>
                      <a:pt x="28575" y="34290"/>
                    </a:lnTo>
                    <a:lnTo>
                      <a:pt x="0" y="316230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28" name="Freeform 427"/>
              <p:cNvSpPr/>
              <p:nvPr/>
            </p:nvSpPr>
            <p:spPr bwMode="auto">
              <a:xfrm flipH="1">
                <a:off x="5218747" y="2192655"/>
                <a:ext cx="190500" cy="320040"/>
              </a:xfrm>
              <a:custGeom>
                <a:avLst/>
                <a:gdLst>
                  <a:gd name="connsiteX0" fmla="*/ 0 w 190500"/>
                  <a:gd name="connsiteY0" fmla="*/ 320040 h 320040"/>
                  <a:gd name="connsiteX1" fmla="*/ 171450 w 190500"/>
                  <a:gd name="connsiteY1" fmla="*/ 291465 h 320040"/>
                  <a:gd name="connsiteX2" fmla="*/ 190500 w 190500"/>
                  <a:gd name="connsiteY2" fmla="*/ 0 h 320040"/>
                  <a:gd name="connsiteX3" fmla="*/ 22860 w 190500"/>
                  <a:gd name="connsiteY3" fmla="*/ 32385 h 320040"/>
                  <a:gd name="connsiteX4" fmla="*/ 0 w 190500"/>
                  <a:gd name="connsiteY4" fmla="*/ 320040 h 320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0" h="320040">
                    <a:moveTo>
                      <a:pt x="0" y="320040"/>
                    </a:moveTo>
                    <a:lnTo>
                      <a:pt x="171450" y="291465"/>
                    </a:lnTo>
                    <a:lnTo>
                      <a:pt x="190500" y="0"/>
                    </a:lnTo>
                    <a:lnTo>
                      <a:pt x="22860" y="32385"/>
                    </a:lnTo>
                    <a:lnTo>
                      <a:pt x="0" y="320040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29" name="Freeform 428"/>
              <p:cNvSpPr/>
              <p:nvPr/>
            </p:nvSpPr>
            <p:spPr bwMode="auto">
              <a:xfrm flipH="1">
                <a:off x="5056822" y="2158365"/>
                <a:ext cx="182880" cy="325755"/>
              </a:xfrm>
              <a:custGeom>
                <a:avLst/>
                <a:gdLst>
                  <a:gd name="connsiteX0" fmla="*/ 0 w 182880"/>
                  <a:gd name="connsiteY0" fmla="*/ 325755 h 325755"/>
                  <a:gd name="connsiteX1" fmla="*/ 167640 w 182880"/>
                  <a:gd name="connsiteY1" fmla="*/ 295275 h 325755"/>
                  <a:gd name="connsiteX2" fmla="*/ 182880 w 182880"/>
                  <a:gd name="connsiteY2" fmla="*/ 0 h 325755"/>
                  <a:gd name="connsiteX3" fmla="*/ 19050 w 182880"/>
                  <a:gd name="connsiteY3" fmla="*/ 32385 h 325755"/>
                  <a:gd name="connsiteX4" fmla="*/ 0 w 182880"/>
                  <a:gd name="connsiteY4" fmla="*/ 325755 h 325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" h="325755">
                    <a:moveTo>
                      <a:pt x="0" y="325755"/>
                    </a:moveTo>
                    <a:lnTo>
                      <a:pt x="167640" y="295275"/>
                    </a:lnTo>
                    <a:lnTo>
                      <a:pt x="182880" y="0"/>
                    </a:lnTo>
                    <a:lnTo>
                      <a:pt x="19050" y="32385"/>
                    </a:lnTo>
                    <a:lnTo>
                      <a:pt x="0" y="325755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30" name="Freeform 429"/>
              <p:cNvSpPr/>
              <p:nvPr/>
            </p:nvSpPr>
            <p:spPr bwMode="auto">
              <a:xfrm flipH="1">
                <a:off x="4892992" y="2125980"/>
                <a:ext cx="175260" cy="327660"/>
              </a:xfrm>
              <a:custGeom>
                <a:avLst/>
                <a:gdLst>
                  <a:gd name="connsiteX0" fmla="*/ 11430 w 175260"/>
                  <a:gd name="connsiteY0" fmla="*/ 34290 h 327660"/>
                  <a:gd name="connsiteX1" fmla="*/ 175260 w 175260"/>
                  <a:gd name="connsiteY1" fmla="*/ 0 h 327660"/>
                  <a:gd name="connsiteX2" fmla="*/ 165735 w 175260"/>
                  <a:gd name="connsiteY2" fmla="*/ 299085 h 327660"/>
                  <a:gd name="connsiteX3" fmla="*/ 0 w 175260"/>
                  <a:gd name="connsiteY3" fmla="*/ 327660 h 327660"/>
                  <a:gd name="connsiteX4" fmla="*/ 11430 w 175260"/>
                  <a:gd name="connsiteY4" fmla="*/ 34290 h 327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260" h="327660">
                    <a:moveTo>
                      <a:pt x="11430" y="34290"/>
                    </a:moveTo>
                    <a:lnTo>
                      <a:pt x="175260" y="0"/>
                    </a:lnTo>
                    <a:lnTo>
                      <a:pt x="165735" y="299085"/>
                    </a:lnTo>
                    <a:lnTo>
                      <a:pt x="0" y="327660"/>
                    </a:lnTo>
                    <a:lnTo>
                      <a:pt x="11430" y="34290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31" name="Freeform 430"/>
              <p:cNvSpPr/>
              <p:nvPr/>
            </p:nvSpPr>
            <p:spPr bwMode="auto">
              <a:xfrm flipH="1">
                <a:off x="4729162" y="2093595"/>
                <a:ext cx="173355" cy="329565"/>
              </a:xfrm>
              <a:custGeom>
                <a:avLst/>
                <a:gdLst>
                  <a:gd name="connsiteX0" fmla="*/ 0 w 173355"/>
                  <a:gd name="connsiteY0" fmla="*/ 329565 h 329565"/>
                  <a:gd name="connsiteX1" fmla="*/ 167640 w 173355"/>
                  <a:gd name="connsiteY1" fmla="*/ 299085 h 329565"/>
                  <a:gd name="connsiteX2" fmla="*/ 173355 w 173355"/>
                  <a:gd name="connsiteY2" fmla="*/ 0 h 329565"/>
                  <a:gd name="connsiteX3" fmla="*/ 9525 w 173355"/>
                  <a:gd name="connsiteY3" fmla="*/ 32385 h 329565"/>
                  <a:gd name="connsiteX4" fmla="*/ 0 w 173355"/>
                  <a:gd name="connsiteY4" fmla="*/ 329565 h 329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355" h="329565">
                    <a:moveTo>
                      <a:pt x="0" y="329565"/>
                    </a:moveTo>
                    <a:lnTo>
                      <a:pt x="167640" y="299085"/>
                    </a:lnTo>
                    <a:lnTo>
                      <a:pt x="173355" y="0"/>
                    </a:lnTo>
                    <a:lnTo>
                      <a:pt x="9525" y="32385"/>
                    </a:lnTo>
                    <a:lnTo>
                      <a:pt x="0" y="329565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32" name="Freeform 431"/>
              <p:cNvSpPr/>
              <p:nvPr/>
            </p:nvSpPr>
            <p:spPr bwMode="auto">
              <a:xfrm flipH="1">
                <a:off x="4571047" y="2063115"/>
                <a:ext cx="163830" cy="331470"/>
              </a:xfrm>
              <a:custGeom>
                <a:avLst/>
                <a:gdLst>
                  <a:gd name="connsiteX0" fmla="*/ 160020 w 163830"/>
                  <a:gd name="connsiteY0" fmla="*/ 0 h 331470"/>
                  <a:gd name="connsiteX1" fmla="*/ 163830 w 163830"/>
                  <a:gd name="connsiteY1" fmla="*/ 300990 h 331470"/>
                  <a:gd name="connsiteX2" fmla="*/ 0 w 163830"/>
                  <a:gd name="connsiteY2" fmla="*/ 331470 h 331470"/>
                  <a:gd name="connsiteX3" fmla="*/ 3810 w 163830"/>
                  <a:gd name="connsiteY3" fmla="*/ 26670 h 331470"/>
                  <a:gd name="connsiteX4" fmla="*/ 160020 w 163830"/>
                  <a:gd name="connsiteY4" fmla="*/ 0 h 33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" h="331470">
                    <a:moveTo>
                      <a:pt x="160020" y="0"/>
                    </a:moveTo>
                    <a:lnTo>
                      <a:pt x="163830" y="300990"/>
                    </a:lnTo>
                    <a:lnTo>
                      <a:pt x="0" y="331470"/>
                    </a:lnTo>
                    <a:lnTo>
                      <a:pt x="3810" y="26670"/>
                    </a:lnTo>
                    <a:lnTo>
                      <a:pt x="160020" y="0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33" name="Freeform 432"/>
              <p:cNvSpPr/>
              <p:nvPr/>
            </p:nvSpPr>
            <p:spPr bwMode="auto">
              <a:xfrm flipH="1">
                <a:off x="5858827" y="2049780"/>
                <a:ext cx="213360" cy="314325"/>
              </a:xfrm>
              <a:custGeom>
                <a:avLst/>
                <a:gdLst>
                  <a:gd name="connsiteX0" fmla="*/ 0 w 213360"/>
                  <a:gd name="connsiteY0" fmla="*/ 314325 h 314325"/>
                  <a:gd name="connsiteX1" fmla="*/ 38100 w 213360"/>
                  <a:gd name="connsiteY1" fmla="*/ 40005 h 314325"/>
                  <a:gd name="connsiteX2" fmla="*/ 213360 w 213360"/>
                  <a:gd name="connsiteY2" fmla="*/ 0 h 314325"/>
                  <a:gd name="connsiteX3" fmla="*/ 180975 w 213360"/>
                  <a:gd name="connsiteY3" fmla="*/ 274320 h 314325"/>
                  <a:gd name="connsiteX4" fmla="*/ 0 w 213360"/>
                  <a:gd name="connsiteY4" fmla="*/ 31432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14325">
                    <a:moveTo>
                      <a:pt x="0" y="314325"/>
                    </a:moveTo>
                    <a:lnTo>
                      <a:pt x="38100" y="40005"/>
                    </a:lnTo>
                    <a:lnTo>
                      <a:pt x="213360" y="0"/>
                    </a:lnTo>
                    <a:lnTo>
                      <a:pt x="180975" y="274320"/>
                    </a:lnTo>
                    <a:lnTo>
                      <a:pt x="0" y="314325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34" name="Freeform 433"/>
              <p:cNvSpPr/>
              <p:nvPr/>
            </p:nvSpPr>
            <p:spPr bwMode="auto">
              <a:xfrm flipH="1">
                <a:off x="5689282" y="2011680"/>
                <a:ext cx="205740" cy="318135"/>
              </a:xfrm>
              <a:custGeom>
                <a:avLst/>
                <a:gdLst>
                  <a:gd name="connsiteX0" fmla="*/ 0 w 205740"/>
                  <a:gd name="connsiteY0" fmla="*/ 318135 h 318135"/>
                  <a:gd name="connsiteX1" fmla="*/ 175260 w 205740"/>
                  <a:gd name="connsiteY1" fmla="*/ 281940 h 318135"/>
                  <a:gd name="connsiteX2" fmla="*/ 205740 w 205740"/>
                  <a:gd name="connsiteY2" fmla="*/ 0 h 318135"/>
                  <a:gd name="connsiteX3" fmla="*/ 36195 w 205740"/>
                  <a:gd name="connsiteY3" fmla="*/ 38100 h 318135"/>
                  <a:gd name="connsiteX4" fmla="*/ 0 w 205740"/>
                  <a:gd name="connsiteY4" fmla="*/ 318135 h 3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740" h="318135">
                    <a:moveTo>
                      <a:pt x="0" y="318135"/>
                    </a:moveTo>
                    <a:lnTo>
                      <a:pt x="175260" y="281940"/>
                    </a:lnTo>
                    <a:lnTo>
                      <a:pt x="205740" y="0"/>
                    </a:lnTo>
                    <a:lnTo>
                      <a:pt x="36195" y="38100"/>
                    </a:lnTo>
                    <a:lnTo>
                      <a:pt x="0" y="318135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35" name="Freeform 434"/>
              <p:cNvSpPr/>
              <p:nvPr/>
            </p:nvSpPr>
            <p:spPr bwMode="auto">
              <a:xfrm flipH="1">
                <a:off x="5525452" y="1975485"/>
                <a:ext cx="190500" cy="314325"/>
              </a:xfrm>
              <a:custGeom>
                <a:avLst/>
                <a:gdLst>
                  <a:gd name="connsiteX0" fmla="*/ 190500 w 190500"/>
                  <a:gd name="connsiteY0" fmla="*/ 0 h 314325"/>
                  <a:gd name="connsiteX1" fmla="*/ 26670 w 190500"/>
                  <a:gd name="connsiteY1" fmla="*/ 38100 h 314325"/>
                  <a:gd name="connsiteX2" fmla="*/ 0 w 190500"/>
                  <a:gd name="connsiteY2" fmla="*/ 314325 h 314325"/>
                  <a:gd name="connsiteX3" fmla="*/ 165735 w 190500"/>
                  <a:gd name="connsiteY3" fmla="*/ 281940 h 314325"/>
                  <a:gd name="connsiteX4" fmla="*/ 190500 w 190500"/>
                  <a:gd name="connsiteY4" fmla="*/ 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0" h="314325">
                    <a:moveTo>
                      <a:pt x="190500" y="0"/>
                    </a:moveTo>
                    <a:lnTo>
                      <a:pt x="26670" y="38100"/>
                    </a:lnTo>
                    <a:lnTo>
                      <a:pt x="0" y="314325"/>
                    </a:lnTo>
                    <a:lnTo>
                      <a:pt x="165735" y="281940"/>
                    </a:lnTo>
                    <a:lnTo>
                      <a:pt x="1905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36" name="Freeform 435"/>
              <p:cNvSpPr/>
              <p:nvPr/>
            </p:nvSpPr>
            <p:spPr bwMode="auto">
              <a:xfrm flipH="1">
                <a:off x="5363527" y="1937385"/>
                <a:ext cx="186690" cy="323850"/>
              </a:xfrm>
              <a:custGeom>
                <a:avLst/>
                <a:gdLst>
                  <a:gd name="connsiteX0" fmla="*/ 163830 w 186690"/>
                  <a:gd name="connsiteY0" fmla="*/ 287655 h 323850"/>
                  <a:gd name="connsiteX1" fmla="*/ 186690 w 186690"/>
                  <a:gd name="connsiteY1" fmla="*/ 0 h 323850"/>
                  <a:gd name="connsiteX2" fmla="*/ 24765 w 186690"/>
                  <a:gd name="connsiteY2" fmla="*/ 38100 h 323850"/>
                  <a:gd name="connsiteX3" fmla="*/ 0 w 186690"/>
                  <a:gd name="connsiteY3" fmla="*/ 323850 h 323850"/>
                  <a:gd name="connsiteX4" fmla="*/ 163830 w 186690"/>
                  <a:gd name="connsiteY4" fmla="*/ 287655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690" h="323850">
                    <a:moveTo>
                      <a:pt x="163830" y="287655"/>
                    </a:moveTo>
                    <a:lnTo>
                      <a:pt x="186690" y="0"/>
                    </a:lnTo>
                    <a:lnTo>
                      <a:pt x="24765" y="38100"/>
                    </a:lnTo>
                    <a:lnTo>
                      <a:pt x="0" y="323850"/>
                    </a:lnTo>
                    <a:lnTo>
                      <a:pt x="163830" y="287655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37" name="Freeform 436"/>
              <p:cNvSpPr/>
              <p:nvPr/>
            </p:nvSpPr>
            <p:spPr bwMode="auto">
              <a:xfrm flipH="1">
                <a:off x="5199697" y="1901190"/>
                <a:ext cx="188595" cy="323850"/>
              </a:xfrm>
              <a:custGeom>
                <a:avLst/>
                <a:gdLst>
                  <a:gd name="connsiteX0" fmla="*/ 0 w 188595"/>
                  <a:gd name="connsiteY0" fmla="*/ 323850 h 323850"/>
                  <a:gd name="connsiteX1" fmla="*/ 169545 w 188595"/>
                  <a:gd name="connsiteY1" fmla="*/ 291465 h 323850"/>
                  <a:gd name="connsiteX2" fmla="*/ 188595 w 188595"/>
                  <a:gd name="connsiteY2" fmla="*/ 0 h 323850"/>
                  <a:gd name="connsiteX3" fmla="*/ 26670 w 188595"/>
                  <a:gd name="connsiteY3" fmla="*/ 38100 h 323850"/>
                  <a:gd name="connsiteX4" fmla="*/ 0 w 18859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595" h="323850">
                    <a:moveTo>
                      <a:pt x="0" y="323850"/>
                    </a:moveTo>
                    <a:lnTo>
                      <a:pt x="169545" y="291465"/>
                    </a:lnTo>
                    <a:lnTo>
                      <a:pt x="188595" y="0"/>
                    </a:lnTo>
                    <a:lnTo>
                      <a:pt x="26670" y="38100"/>
                    </a:lnTo>
                    <a:lnTo>
                      <a:pt x="0" y="323850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38" name="Freeform 437"/>
              <p:cNvSpPr/>
              <p:nvPr/>
            </p:nvSpPr>
            <p:spPr bwMode="auto">
              <a:xfrm flipH="1">
                <a:off x="5045392" y="1866900"/>
                <a:ext cx="173355" cy="325755"/>
              </a:xfrm>
              <a:custGeom>
                <a:avLst/>
                <a:gdLst>
                  <a:gd name="connsiteX0" fmla="*/ 173355 w 173355"/>
                  <a:gd name="connsiteY0" fmla="*/ 0 h 325755"/>
                  <a:gd name="connsiteX1" fmla="*/ 163830 w 173355"/>
                  <a:gd name="connsiteY1" fmla="*/ 289560 h 325755"/>
                  <a:gd name="connsiteX2" fmla="*/ 0 w 173355"/>
                  <a:gd name="connsiteY2" fmla="*/ 325755 h 325755"/>
                  <a:gd name="connsiteX3" fmla="*/ 20955 w 173355"/>
                  <a:gd name="connsiteY3" fmla="*/ 28575 h 325755"/>
                  <a:gd name="connsiteX4" fmla="*/ 173355 w 173355"/>
                  <a:gd name="connsiteY4" fmla="*/ 0 h 325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355" h="325755">
                    <a:moveTo>
                      <a:pt x="173355" y="0"/>
                    </a:moveTo>
                    <a:lnTo>
                      <a:pt x="163830" y="289560"/>
                    </a:lnTo>
                    <a:lnTo>
                      <a:pt x="0" y="325755"/>
                    </a:lnTo>
                    <a:lnTo>
                      <a:pt x="20955" y="28575"/>
                    </a:lnTo>
                    <a:lnTo>
                      <a:pt x="173355" y="0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39" name="Freeform 438"/>
              <p:cNvSpPr/>
              <p:nvPr/>
            </p:nvSpPr>
            <p:spPr bwMode="auto">
              <a:xfrm flipH="1">
                <a:off x="4883467" y="1828800"/>
                <a:ext cx="173355" cy="327660"/>
              </a:xfrm>
              <a:custGeom>
                <a:avLst/>
                <a:gdLst>
                  <a:gd name="connsiteX0" fmla="*/ 0 w 173355"/>
                  <a:gd name="connsiteY0" fmla="*/ 327660 h 327660"/>
                  <a:gd name="connsiteX1" fmla="*/ 165735 w 173355"/>
                  <a:gd name="connsiteY1" fmla="*/ 297180 h 327660"/>
                  <a:gd name="connsiteX2" fmla="*/ 173355 w 173355"/>
                  <a:gd name="connsiteY2" fmla="*/ 0 h 327660"/>
                  <a:gd name="connsiteX3" fmla="*/ 11430 w 173355"/>
                  <a:gd name="connsiteY3" fmla="*/ 34290 h 327660"/>
                  <a:gd name="connsiteX4" fmla="*/ 0 w 173355"/>
                  <a:gd name="connsiteY4" fmla="*/ 327660 h 327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355" h="327660">
                    <a:moveTo>
                      <a:pt x="0" y="327660"/>
                    </a:moveTo>
                    <a:lnTo>
                      <a:pt x="165735" y="297180"/>
                    </a:lnTo>
                    <a:lnTo>
                      <a:pt x="173355" y="0"/>
                    </a:lnTo>
                    <a:lnTo>
                      <a:pt x="11430" y="34290"/>
                    </a:lnTo>
                    <a:lnTo>
                      <a:pt x="0" y="327660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40" name="Freeform 439"/>
              <p:cNvSpPr/>
              <p:nvPr/>
            </p:nvSpPr>
            <p:spPr bwMode="auto">
              <a:xfrm flipH="1">
                <a:off x="4727257" y="1790700"/>
                <a:ext cx="167640" cy="335280"/>
              </a:xfrm>
              <a:custGeom>
                <a:avLst/>
                <a:gdLst>
                  <a:gd name="connsiteX0" fmla="*/ 167640 w 167640"/>
                  <a:gd name="connsiteY0" fmla="*/ 0 h 335280"/>
                  <a:gd name="connsiteX1" fmla="*/ 163830 w 167640"/>
                  <a:gd name="connsiteY1" fmla="*/ 300990 h 335280"/>
                  <a:gd name="connsiteX2" fmla="*/ 0 w 167640"/>
                  <a:gd name="connsiteY2" fmla="*/ 335280 h 335280"/>
                  <a:gd name="connsiteX3" fmla="*/ 11430 w 167640"/>
                  <a:gd name="connsiteY3" fmla="*/ 36195 h 335280"/>
                  <a:gd name="connsiteX4" fmla="*/ 167640 w 167640"/>
                  <a:gd name="connsiteY4" fmla="*/ 0 h 335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0" h="335280">
                    <a:moveTo>
                      <a:pt x="167640" y="0"/>
                    </a:moveTo>
                    <a:lnTo>
                      <a:pt x="163830" y="300990"/>
                    </a:lnTo>
                    <a:lnTo>
                      <a:pt x="0" y="335280"/>
                    </a:lnTo>
                    <a:lnTo>
                      <a:pt x="11430" y="36195"/>
                    </a:lnTo>
                    <a:lnTo>
                      <a:pt x="167640" y="0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41" name="Freeform 440"/>
              <p:cNvSpPr/>
              <p:nvPr/>
            </p:nvSpPr>
            <p:spPr bwMode="auto">
              <a:xfrm flipH="1">
                <a:off x="4563427" y="1758315"/>
                <a:ext cx="165735" cy="333375"/>
              </a:xfrm>
              <a:custGeom>
                <a:avLst/>
                <a:gdLst>
                  <a:gd name="connsiteX0" fmla="*/ 163830 w 165735"/>
                  <a:gd name="connsiteY0" fmla="*/ 0 h 333375"/>
                  <a:gd name="connsiteX1" fmla="*/ 165735 w 165735"/>
                  <a:gd name="connsiteY1" fmla="*/ 302895 h 333375"/>
                  <a:gd name="connsiteX2" fmla="*/ 0 w 165735"/>
                  <a:gd name="connsiteY2" fmla="*/ 333375 h 333375"/>
                  <a:gd name="connsiteX3" fmla="*/ 1905 w 165735"/>
                  <a:gd name="connsiteY3" fmla="*/ 32385 h 333375"/>
                  <a:gd name="connsiteX4" fmla="*/ 163830 w 165735"/>
                  <a:gd name="connsiteY4" fmla="*/ 0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735" h="333375">
                    <a:moveTo>
                      <a:pt x="163830" y="0"/>
                    </a:moveTo>
                    <a:lnTo>
                      <a:pt x="165735" y="302895"/>
                    </a:lnTo>
                    <a:lnTo>
                      <a:pt x="0" y="333375"/>
                    </a:lnTo>
                    <a:lnTo>
                      <a:pt x="1905" y="32385"/>
                    </a:lnTo>
                    <a:lnTo>
                      <a:pt x="163830" y="0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42" name="Freeform 441"/>
              <p:cNvSpPr/>
              <p:nvPr/>
            </p:nvSpPr>
            <p:spPr bwMode="auto">
              <a:xfrm flipH="1">
                <a:off x="5824537" y="1769745"/>
                <a:ext cx="209550" cy="321945"/>
              </a:xfrm>
              <a:custGeom>
                <a:avLst/>
                <a:gdLst>
                  <a:gd name="connsiteX0" fmla="*/ 0 w 209550"/>
                  <a:gd name="connsiteY0" fmla="*/ 321945 h 321945"/>
                  <a:gd name="connsiteX1" fmla="*/ 175260 w 209550"/>
                  <a:gd name="connsiteY1" fmla="*/ 281940 h 321945"/>
                  <a:gd name="connsiteX2" fmla="*/ 209550 w 209550"/>
                  <a:gd name="connsiteY2" fmla="*/ 0 h 321945"/>
                  <a:gd name="connsiteX3" fmla="*/ 38100 w 209550"/>
                  <a:gd name="connsiteY3" fmla="*/ 45720 h 321945"/>
                  <a:gd name="connsiteX4" fmla="*/ 0 w 209550"/>
                  <a:gd name="connsiteY4" fmla="*/ 321945 h 321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321945">
                    <a:moveTo>
                      <a:pt x="0" y="321945"/>
                    </a:moveTo>
                    <a:lnTo>
                      <a:pt x="175260" y="281940"/>
                    </a:lnTo>
                    <a:lnTo>
                      <a:pt x="209550" y="0"/>
                    </a:lnTo>
                    <a:lnTo>
                      <a:pt x="38100" y="45720"/>
                    </a:lnTo>
                    <a:lnTo>
                      <a:pt x="0" y="321945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43" name="Freeform 442"/>
              <p:cNvSpPr/>
              <p:nvPr/>
            </p:nvSpPr>
            <p:spPr bwMode="auto">
              <a:xfrm flipH="1">
                <a:off x="5656897" y="1729740"/>
                <a:ext cx="200025" cy="321945"/>
              </a:xfrm>
              <a:custGeom>
                <a:avLst/>
                <a:gdLst>
                  <a:gd name="connsiteX0" fmla="*/ 0 w 200025"/>
                  <a:gd name="connsiteY0" fmla="*/ 321945 h 321945"/>
                  <a:gd name="connsiteX1" fmla="*/ 171450 w 200025"/>
                  <a:gd name="connsiteY1" fmla="*/ 281940 h 321945"/>
                  <a:gd name="connsiteX2" fmla="*/ 200025 w 200025"/>
                  <a:gd name="connsiteY2" fmla="*/ 0 h 321945"/>
                  <a:gd name="connsiteX3" fmla="*/ 34290 w 200025"/>
                  <a:gd name="connsiteY3" fmla="*/ 41910 h 321945"/>
                  <a:gd name="connsiteX4" fmla="*/ 0 w 200025"/>
                  <a:gd name="connsiteY4" fmla="*/ 321945 h 321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025" h="321945">
                    <a:moveTo>
                      <a:pt x="0" y="321945"/>
                    </a:moveTo>
                    <a:lnTo>
                      <a:pt x="171450" y="281940"/>
                    </a:lnTo>
                    <a:lnTo>
                      <a:pt x="200025" y="0"/>
                    </a:lnTo>
                    <a:lnTo>
                      <a:pt x="34290" y="41910"/>
                    </a:lnTo>
                    <a:lnTo>
                      <a:pt x="0" y="321945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44" name="Freeform 443"/>
              <p:cNvSpPr/>
              <p:nvPr/>
            </p:nvSpPr>
            <p:spPr bwMode="auto">
              <a:xfrm flipH="1">
                <a:off x="5494972" y="1687830"/>
                <a:ext cx="194310" cy="321945"/>
              </a:xfrm>
              <a:custGeom>
                <a:avLst/>
                <a:gdLst>
                  <a:gd name="connsiteX0" fmla="*/ 0 w 194310"/>
                  <a:gd name="connsiteY0" fmla="*/ 321945 h 321945"/>
                  <a:gd name="connsiteX1" fmla="*/ 167640 w 194310"/>
                  <a:gd name="connsiteY1" fmla="*/ 285750 h 321945"/>
                  <a:gd name="connsiteX2" fmla="*/ 194310 w 194310"/>
                  <a:gd name="connsiteY2" fmla="*/ 0 h 321945"/>
                  <a:gd name="connsiteX3" fmla="*/ 30480 w 194310"/>
                  <a:gd name="connsiteY3" fmla="*/ 43815 h 321945"/>
                  <a:gd name="connsiteX4" fmla="*/ 0 w 194310"/>
                  <a:gd name="connsiteY4" fmla="*/ 321945 h 321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310" h="321945">
                    <a:moveTo>
                      <a:pt x="0" y="321945"/>
                    </a:moveTo>
                    <a:lnTo>
                      <a:pt x="167640" y="285750"/>
                    </a:lnTo>
                    <a:lnTo>
                      <a:pt x="194310" y="0"/>
                    </a:lnTo>
                    <a:lnTo>
                      <a:pt x="30480" y="43815"/>
                    </a:lnTo>
                    <a:lnTo>
                      <a:pt x="0" y="321945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45" name="Freeform 444"/>
              <p:cNvSpPr/>
              <p:nvPr/>
            </p:nvSpPr>
            <p:spPr bwMode="auto">
              <a:xfrm flipH="1">
                <a:off x="5342572" y="1647825"/>
                <a:ext cx="180975" cy="325755"/>
              </a:xfrm>
              <a:custGeom>
                <a:avLst/>
                <a:gdLst>
                  <a:gd name="connsiteX0" fmla="*/ 0 w 180975"/>
                  <a:gd name="connsiteY0" fmla="*/ 325755 h 325755"/>
                  <a:gd name="connsiteX1" fmla="*/ 160020 w 180975"/>
                  <a:gd name="connsiteY1" fmla="*/ 289560 h 325755"/>
                  <a:gd name="connsiteX2" fmla="*/ 180975 w 180975"/>
                  <a:gd name="connsiteY2" fmla="*/ 0 h 325755"/>
                  <a:gd name="connsiteX3" fmla="*/ 24765 w 180975"/>
                  <a:gd name="connsiteY3" fmla="*/ 45720 h 325755"/>
                  <a:gd name="connsiteX4" fmla="*/ 0 w 180975"/>
                  <a:gd name="connsiteY4" fmla="*/ 325755 h 325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5" h="325755">
                    <a:moveTo>
                      <a:pt x="0" y="325755"/>
                    </a:moveTo>
                    <a:lnTo>
                      <a:pt x="160020" y="289560"/>
                    </a:lnTo>
                    <a:lnTo>
                      <a:pt x="180975" y="0"/>
                    </a:lnTo>
                    <a:lnTo>
                      <a:pt x="24765" y="45720"/>
                    </a:lnTo>
                    <a:lnTo>
                      <a:pt x="0" y="325755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46" name="Freeform 445"/>
              <p:cNvSpPr/>
              <p:nvPr/>
            </p:nvSpPr>
            <p:spPr bwMode="auto">
              <a:xfrm flipH="1">
                <a:off x="5180647" y="1607820"/>
                <a:ext cx="182880" cy="329565"/>
              </a:xfrm>
              <a:custGeom>
                <a:avLst/>
                <a:gdLst>
                  <a:gd name="connsiteX0" fmla="*/ 0 w 182880"/>
                  <a:gd name="connsiteY0" fmla="*/ 329565 h 329565"/>
                  <a:gd name="connsiteX1" fmla="*/ 165735 w 182880"/>
                  <a:gd name="connsiteY1" fmla="*/ 293370 h 329565"/>
                  <a:gd name="connsiteX2" fmla="*/ 182880 w 182880"/>
                  <a:gd name="connsiteY2" fmla="*/ 0 h 329565"/>
                  <a:gd name="connsiteX3" fmla="*/ 22860 w 182880"/>
                  <a:gd name="connsiteY3" fmla="*/ 40005 h 329565"/>
                  <a:gd name="connsiteX4" fmla="*/ 0 w 182880"/>
                  <a:gd name="connsiteY4" fmla="*/ 329565 h 329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" h="329565">
                    <a:moveTo>
                      <a:pt x="0" y="329565"/>
                    </a:moveTo>
                    <a:lnTo>
                      <a:pt x="165735" y="293370"/>
                    </a:lnTo>
                    <a:lnTo>
                      <a:pt x="182880" y="0"/>
                    </a:lnTo>
                    <a:lnTo>
                      <a:pt x="22860" y="40005"/>
                    </a:lnTo>
                    <a:lnTo>
                      <a:pt x="0" y="329565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47" name="Freeform 446"/>
              <p:cNvSpPr/>
              <p:nvPr/>
            </p:nvSpPr>
            <p:spPr bwMode="auto">
              <a:xfrm flipH="1">
                <a:off x="5028247" y="1567815"/>
                <a:ext cx="173355" cy="331470"/>
              </a:xfrm>
              <a:custGeom>
                <a:avLst/>
                <a:gdLst>
                  <a:gd name="connsiteX0" fmla="*/ 0 w 173355"/>
                  <a:gd name="connsiteY0" fmla="*/ 331470 h 331470"/>
                  <a:gd name="connsiteX1" fmla="*/ 160020 w 173355"/>
                  <a:gd name="connsiteY1" fmla="*/ 295275 h 331470"/>
                  <a:gd name="connsiteX2" fmla="*/ 173355 w 173355"/>
                  <a:gd name="connsiteY2" fmla="*/ 0 h 331470"/>
                  <a:gd name="connsiteX3" fmla="*/ 19050 w 173355"/>
                  <a:gd name="connsiteY3" fmla="*/ 40005 h 331470"/>
                  <a:gd name="connsiteX4" fmla="*/ 0 w 173355"/>
                  <a:gd name="connsiteY4" fmla="*/ 331470 h 33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355" h="331470">
                    <a:moveTo>
                      <a:pt x="0" y="331470"/>
                    </a:moveTo>
                    <a:lnTo>
                      <a:pt x="160020" y="295275"/>
                    </a:lnTo>
                    <a:lnTo>
                      <a:pt x="173355" y="0"/>
                    </a:lnTo>
                    <a:lnTo>
                      <a:pt x="19050" y="40005"/>
                    </a:lnTo>
                    <a:lnTo>
                      <a:pt x="0" y="331470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48" name="Freeform 447"/>
              <p:cNvSpPr/>
              <p:nvPr/>
            </p:nvSpPr>
            <p:spPr bwMode="auto">
              <a:xfrm flipH="1">
                <a:off x="4875847" y="1531620"/>
                <a:ext cx="167640" cy="333375"/>
              </a:xfrm>
              <a:custGeom>
                <a:avLst/>
                <a:gdLst>
                  <a:gd name="connsiteX0" fmla="*/ 0 w 167640"/>
                  <a:gd name="connsiteY0" fmla="*/ 333375 h 333375"/>
                  <a:gd name="connsiteX1" fmla="*/ 158115 w 167640"/>
                  <a:gd name="connsiteY1" fmla="*/ 295275 h 333375"/>
                  <a:gd name="connsiteX2" fmla="*/ 167640 w 167640"/>
                  <a:gd name="connsiteY2" fmla="*/ 0 h 333375"/>
                  <a:gd name="connsiteX3" fmla="*/ 13335 w 167640"/>
                  <a:gd name="connsiteY3" fmla="*/ 38100 h 333375"/>
                  <a:gd name="connsiteX4" fmla="*/ 0 w 167640"/>
                  <a:gd name="connsiteY4" fmla="*/ 333375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0" h="333375">
                    <a:moveTo>
                      <a:pt x="0" y="333375"/>
                    </a:moveTo>
                    <a:lnTo>
                      <a:pt x="158115" y="295275"/>
                    </a:lnTo>
                    <a:lnTo>
                      <a:pt x="167640" y="0"/>
                    </a:lnTo>
                    <a:lnTo>
                      <a:pt x="13335" y="38100"/>
                    </a:lnTo>
                    <a:lnTo>
                      <a:pt x="0" y="333375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49" name="Freeform 448"/>
              <p:cNvSpPr/>
              <p:nvPr/>
            </p:nvSpPr>
            <p:spPr bwMode="auto">
              <a:xfrm flipH="1">
                <a:off x="4721542" y="1487805"/>
                <a:ext cx="165735" cy="344805"/>
              </a:xfrm>
              <a:custGeom>
                <a:avLst/>
                <a:gdLst>
                  <a:gd name="connsiteX0" fmla="*/ 165735 w 165735"/>
                  <a:gd name="connsiteY0" fmla="*/ 0 h 344805"/>
                  <a:gd name="connsiteX1" fmla="*/ 160020 w 165735"/>
                  <a:gd name="connsiteY1" fmla="*/ 302895 h 344805"/>
                  <a:gd name="connsiteX2" fmla="*/ 0 w 165735"/>
                  <a:gd name="connsiteY2" fmla="*/ 344805 h 344805"/>
                  <a:gd name="connsiteX3" fmla="*/ 13335 w 165735"/>
                  <a:gd name="connsiteY3" fmla="*/ 41910 h 344805"/>
                  <a:gd name="connsiteX4" fmla="*/ 165735 w 165735"/>
                  <a:gd name="connsiteY4" fmla="*/ 0 h 344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735" h="344805">
                    <a:moveTo>
                      <a:pt x="165735" y="0"/>
                    </a:moveTo>
                    <a:lnTo>
                      <a:pt x="160020" y="302895"/>
                    </a:lnTo>
                    <a:lnTo>
                      <a:pt x="0" y="344805"/>
                    </a:lnTo>
                    <a:lnTo>
                      <a:pt x="13335" y="41910"/>
                    </a:lnTo>
                    <a:lnTo>
                      <a:pt x="165735" y="0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50" name="Freeform 449"/>
              <p:cNvSpPr/>
              <p:nvPr/>
            </p:nvSpPr>
            <p:spPr bwMode="auto">
              <a:xfrm flipH="1">
                <a:off x="4569142" y="1451610"/>
                <a:ext cx="156210" cy="340995"/>
              </a:xfrm>
              <a:custGeom>
                <a:avLst/>
                <a:gdLst>
                  <a:gd name="connsiteX0" fmla="*/ 154305 w 156210"/>
                  <a:gd name="connsiteY0" fmla="*/ 0 h 340995"/>
                  <a:gd name="connsiteX1" fmla="*/ 156210 w 156210"/>
                  <a:gd name="connsiteY1" fmla="*/ 304800 h 340995"/>
                  <a:gd name="connsiteX2" fmla="*/ 0 w 156210"/>
                  <a:gd name="connsiteY2" fmla="*/ 340995 h 340995"/>
                  <a:gd name="connsiteX3" fmla="*/ 1905 w 156210"/>
                  <a:gd name="connsiteY3" fmla="*/ 38100 h 340995"/>
                  <a:gd name="connsiteX4" fmla="*/ 154305 w 156210"/>
                  <a:gd name="connsiteY4" fmla="*/ 0 h 340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210" h="340995">
                    <a:moveTo>
                      <a:pt x="154305" y="0"/>
                    </a:moveTo>
                    <a:lnTo>
                      <a:pt x="156210" y="304800"/>
                    </a:lnTo>
                    <a:lnTo>
                      <a:pt x="0" y="340995"/>
                    </a:lnTo>
                    <a:lnTo>
                      <a:pt x="1905" y="38100"/>
                    </a:lnTo>
                    <a:lnTo>
                      <a:pt x="154305" y="0"/>
                    </a:lnTo>
                    <a:close/>
                  </a:path>
                </a:pathLst>
              </a:custGeom>
              <a:gradFill>
                <a:gsLst>
                  <a:gs pos="0">
                    <a:srgbClr val="E5E5F7"/>
                  </a:gs>
                  <a:gs pos="50000">
                    <a:schemeClr val="bg1"/>
                  </a:gs>
                  <a:gs pos="100000">
                    <a:srgbClr val="E5E5F7"/>
                  </a:gs>
                </a:gsLst>
                <a:lin ang="96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51" name="Freeform 450"/>
              <p:cNvSpPr/>
              <p:nvPr/>
            </p:nvSpPr>
            <p:spPr bwMode="auto">
              <a:xfrm>
                <a:off x="2958465" y="2876550"/>
                <a:ext cx="219075" cy="295275"/>
              </a:xfrm>
              <a:custGeom>
                <a:avLst/>
                <a:gdLst>
                  <a:gd name="connsiteX0" fmla="*/ 0 w 219075"/>
                  <a:gd name="connsiteY0" fmla="*/ 295275 h 295275"/>
                  <a:gd name="connsiteX1" fmla="*/ 40005 w 219075"/>
                  <a:gd name="connsiteY1" fmla="*/ 24765 h 295275"/>
                  <a:gd name="connsiteX2" fmla="*/ 219075 w 219075"/>
                  <a:gd name="connsiteY2" fmla="*/ 0 h 295275"/>
                  <a:gd name="connsiteX3" fmla="*/ 188595 w 219075"/>
                  <a:gd name="connsiteY3" fmla="*/ 272415 h 295275"/>
                  <a:gd name="connsiteX4" fmla="*/ 0 w 219075"/>
                  <a:gd name="connsiteY4" fmla="*/ 295275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5" h="295275">
                    <a:moveTo>
                      <a:pt x="0" y="295275"/>
                    </a:moveTo>
                    <a:lnTo>
                      <a:pt x="40005" y="24765"/>
                    </a:lnTo>
                    <a:lnTo>
                      <a:pt x="219075" y="0"/>
                    </a:lnTo>
                    <a:lnTo>
                      <a:pt x="188595" y="272415"/>
                    </a:lnTo>
                    <a:lnTo>
                      <a:pt x="0" y="295275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52" name="Freeform 451"/>
              <p:cNvSpPr/>
              <p:nvPr/>
            </p:nvSpPr>
            <p:spPr bwMode="auto">
              <a:xfrm>
                <a:off x="3148965" y="2847975"/>
                <a:ext cx="217170" cy="299085"/>
              </a:xfrm>
              <a:custGeom>
                <a:avLst/>
                <a:gdLst>
                  <a:gd name="connsiteX0" fmla="*/ 0 w 217170"/>
                  <a:gd name="connsiteY0" fmla="*/ 299085 h 299085"/>
                  <a:gd name="connsiteX1" fmla="*/ 186690 w 217170"/>
                  <a:gd name="connsiteY1" fmla="*/ 276225 h 299085"/>
                  <a:gd name="connsiteX2" fmla="*/ 217170 w 217170"/>
                  <a:gd name="connsiteY2" fmla="*/ 0 h 299085"/>
                  <a:gd name="connsiteX3" fmla="*/ 32385 w 217170"/>
                  <a:gd name="connsiteY3" fmla="*/ 26670 h 299085"/>
                  <a:gd name="connsiteX4" fmla="*/ 0 w 217170"/>
                  <a:gd name="connsiteY4" fmla="*/ 299085 h 299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170" h="299085">
                    <a:moveTo>
                      <a:pt x="0" y="299085"/>
                    </a:moveTo>
                    <a:lnTo>
                      <a:pt x="186690" y="276225"/>
                    </a:lnTo>
                    <a:lnTo>
                      <a:pt x="217170" y="0"/>
                    </a:lnTo>
                    <a:lnTo>
                      <a:pt x="32385" y="26670"/>
                    </a:lnTo>
                    <a:lnTo>
                      <a:pt x="0" y="299085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53" name="Freeform 452"/>
              <p:cNvSpPr/>
              <p:nvPr/>
            </p:nvSpPr>
            <p:spPr bwMode="auto">
              <a:xfrm>
                <a:off x="3335655" y="2823210"/>
                <a:ext cx="203835" cy="300990"/>
              </a:xfrm>
              <a:custGeom>
                <a:avLst/>
                <a:gdLst>
                  <a:gd name="connsiteX0" fmla="*/ 24765 w 203835"/>
                  <a:gd name="connsiteY0" fmla="*/ 24765 h 300990"/>
                  <a:gd name="connsiteX1" fmla="*/ 203835 w 203835"/>
                  <a:gd name="connsiteY1" fmla="*/ 0 h 300990"/>
                  <a:gd name="connsiteX2" fmla="*/ 177165 w 203835"/>
                  <a:gd name="connsiteY2" fmla="*/ 281940 h 300990"/>
                  <a:gd name="connsiteX3" fmla="*/ 0 w 203835"/>
                  <a:gd name="connsiteY3" fmla="*/ 300990 h 300990"/>
                  <a:gd name="connsiteX4" fmla="*/ 24765 w 203835"/>
                  <a:gd name="connsiteY4" fmla="*/ 24765 h 300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835" h="300990">
                    <a:moveTo>
                      <a:pt x="24765" y="24765"/>
                    </a:moveTo>
                    <a:lnTo>
                      <a:pt x="203835" y="0"/>
                    </a:lnTo>
                    <a:lnTo>
                      <a:pt x="177165" y="281940"/>
                    </a:lnTo>
                    <a:lnTo>
                      <a:pt x="0" y="300990"/>
                    </a:lnTo>
                    <a:lnTo>
                      <a:pt x="24765" y="24765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54" name="Freeform 453"/>
              <p:cNvSpPr/>
              <p:nvPr/>
            </p:nvSpPr>
            <p:spPr bwMode="auto">
              <a:xfrm>
                <a:off x="3512820" y="2794635"/>
                <a:ext cx="201930" cy="306705"/>
              </a:xfrm>
              <a:custGeom>
                <a:avLst/>
                <a:gdLst>
                  <a:gd name="connsiteX0" fmla="*/ 0 w 201930"/>
                  <a:gd name="connsiteY0" fmla="*/ 306705 h 306705"/>
                  <a:gd name="connsiteX1" fmla="*/ 179070 w 201930"/>
                  <a:gd name="connsiteY1" fmla="*/ 285750 h 306705"/>
                  <a:gd name="connsiteX2" fmla="*/ 201930 w 201930"/>
                  <a:gd name="connsiteY2" fmla="*/ 0 h 306705"/>
                  <a:gd name="connsiteX3" fmla="*/ 28575 w 201930"/>
                  <a:gd name="connsiteY3" fmla="*/ 28575 h 306705"/>
                  <a:gd name="connsiteX4" fmla="*/ 0 w 201930"/>
                  <a:gd name="connsiteY4" fmla="*/ 306705 h 30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930" h="306705">
                    <a:moveTo>
                      <a:pt x="0" y="306705"/>
                    </a:moveTo>
                    <a:lnTo>
                      <a:pt x="179070" y="285750"/>
                    </a:lnTo>
                    <a:lnTo>
                      <a:pt x="201930" y="0"/>
                    </a:lnTo>
                    <a:lnTo>
                      <a:pt x="28575" y="28575"/>
                    </a:lnTo>
                    <a:lnTo>
                      <a:pt x="0" y="306705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55" name="Freeform 454"/>
              <p:cNvSpPr/>
              <p:nvPr/>
            </p:nvSpPr>
            <p:spPr bwMode="auto">
              <a:xfrm>
                <a:off x="3689985" y="2767965"/>
                <a:ext cx="196215" cy="312420"/>
              </a:xfrm>
              <a:custGeom>
                <a:avLst/>
                <a:gdLst>
                  <a:gd name="connsiteX0" fmla="*/ 0 w 196215"/>
                  <a:gd name="connsiteY0" fmla="*/ 312420 h 312420"/>
                  <a:gd name="connsiteX1" fmla="*/ 182880 w 196215"/>
                  <a:gd name="connsiteY1" fmla="*/ 287655 h 312420"/>
                  <a:gd name="connsiteX2" fmla="*/ 196215 w 196215"/>
                  <a:gd name="connsiteY2" fmla="*/ 0 h 312420"/>
                  <a:gd name="connsiteX3" fmla="*/ 20955 w 196215"/>
                  <a:gd name="connsiteY3" fmla="*/ 30480 h 312420"/>
                  <a:gd name="connsiteX4" fmla="*/ 0 w 196215"/>
                  <a:gd name="connsiteY4" fmla="*/ 312420 h 312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215" h="312420">
                    <a:moveTo>
                      <a:pt x="0" y="312420"/>
                    </a:moveTo>
                    <a:lnTo>
                      <a:pt x="182880" y="287655"/>
                    </a:lnTo>
                    <a:lnTo>
                      <a:pt x="196215" y="0"/>
                    </a:lnTo>
                    <a:lnTo>
                      <a:pt x="20955" y="30480"/>
                    </a:lnTo>
                    <a:lnTo>
                      <a:pt x="0" y="312420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56" name="Freeform 455"/>
              <p:cNvSpPr/>
              <p:nvPr/>
            </p:nvSpPr>
            <p:spPr bwMode="auto">
              <a:xfrm>
                <a:off x="3869055" y="2745105"/>
                <a:ext cx="192405" cy="314325"/>
              </a:xfrm>
              <a:custGeom>
                <a:avLst/>
                <a:gdLst>
                  <a:gd name="connsiteX0" fmla="*/ 0 w 192405"/>
                  <a:gd name="connsiteY0" fmla="*/ 314325 h 314325"/>
                  <a:gd name="connsiteX1" fmla="*/ 177165 w 192405"/>
                  <a:gd name="connsiteY1" fmla="*/ 289560 h 314325"/>
                  <a:gd name="connsiteX2" fmla="*/ 192405 w 192405"/>
                  <a:gd name="connsiteY2" fmla="*/ 0 h 314325"/>
                  <a:gd name="connsiteX3" fmla="*/ 20955 w 192405"/>
                  <a:gd name="connsiteY3" fmla="*/ 24765 h 314325"/>
                  <a:gd name="connsiteX4" fmla="*/ 0 w 192405"/>
                  <a:gd name="connsiteY4" fmla="*/ 31432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405" h="314325">
                    <a:moveTo>
                      <a:pt x="0" y="314325"/>
                    </a:moveTo>
                    <a:lnTo>
                      <a:pt x="177165" y="289560"/>
                    </a:lnTo>
                    <a:lnTo>
                      <a:pt x="192405" y="0"/>
                    </a:lnTo>
                    <a:lnTo>
                      <a:pt x="20955" y="24765"/>
                    </a:lnTo>
                    <a:lnTo>
                      <a:pt x="0" y="314325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57" name="Freeform 456"/>
              <p:cNvSpPr/>
              <p:nvPr/>
            </p:nvSpPr>
            <p:spPr bwMode="auto">
              <a:xfrm>
                <a:off x="4048125" y="2720340"/>
                <a:ext cx="180975" cy="316230"/>
              </a:xfrm>
              <a:custGeom>
                <a:avLst/>
                <a:gdLst>
                  <a:gd name="connsiteX0" fmla="*/ 11430 w 180975"/>
                  <a:gd name="connsiteY0" fmla="*/ 24765 h 316230"/>
                  <a:gd name="connsiteX1" fmla="*/ 180975 w 180975"/>
                  <a:gd name="connsiteY1" fmla="*/ 0 h 316230"/>
                  <a:gd name="connsiteX2" fmla="*/ 173355 w 180975"/>
                  <a:gd name="connsiteY2" fmla="*/ 295275 h 316230"/>
                  <a:gd name="connsiteX3" fmla="*/ 0 w 180975"/>
                  <a:gd name="connsiteY3" fmla="*/ 316230 h 316230"/>
                  <a:gd name="connsiteX4" fmla="*/ 11430 w 180975"/>
                  <a:gd name="connsiteY4" fmla="*/ 24765 h 31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5" h="316230">
                    <a:moveTo>
                      <a:pt x="11430" y="24765"/>
                    </a:moveTo>
                    <a:lnTo>
                      <a:pt x="180975" y="0"/>
                    </a:lnTo>
                    <a:lnTo>
                      <a:pt x="173355" y="295275"/>
                    </a:lnTo>
                    <a:lnTo>
                      <a:pt x="0" y="316230"/>
                    </a:lnTo>
                    <a:lnTo>
                      <a:pt x="11430" y="24765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58" name="Freeform 457"/>
              <p:cNvSpPr/>
              <p:nvPr/>
            </p:nvSpPr>
            <p:spPr bwMode="auto">
              <a:xfrm>
                <a:off x="4221480" y="2693670"/>
                <a:ext cx="182880" cy="320040"/>
              </a:xfrm>
              <a:custGeom>
                <a:avLst/>
                <a:gdLst>
                  <a:gd name="connsiteX0" fmla="*/ 0 w 182880"/>
                  <a:gd name="connsiteY0" fmla="*/ 320040 h 320040"/>
                  <a:gd name="connsiteX1" fmla="*/ 179070 w 182880"/>
                  <a:gd name="connsiteY1" fmla="*/ 297180 h 320040"/>
                  <a:gd name="connsiteX2" fmla="*/ 182880 w 182880"/>
                  <a:gd name="connsiteY2" fmla="*/ 0 h 320040"/>
                  <a:gd name="connsiteX3" fmla="*/ 5715 w 182880"/>
                  <a:gd name="connsiteY3" fmla="*/ 26670 h 320040"/>
                  <a:gd name="connsiteX4" fmla="*/ 0 w 182880"/>
                  <a:gd name="connsiteY4" fmla="*/ 320040 h 320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" h="320040">
                    <a:moveTo>
                      <a:pt x="0" y="320040"/>
                    </a:moveTo>
                    <a:lnTo>
                      <a:pt x="179070" y="297180"/>
                    </a:lnTo>
                    <a:lnTo>
                      <a:pt x="182880" y="0"/>
                    </a:lnTo>
                    <a:lnTo>
                      <a:pt x="5715" y="26670"/>
                    </a:lnTo>
                    <a:lnTo>
                      <a:pt x="0" y="320040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59" name="Freeform 458"/>
              <p:cNvSpPr/>
              <p:nvPr/>
            </p:nvSpPr>
            <p:spPr bwMode="auto">
              <a:xfrm>
                <a:off x="4394200" y="2669540"/>
                <a:ext cx="175260" cy="325120"/>
              </a:xfrm>
              <a:custGeom>
                <a:avLst/>
                <a:gdLst>
                  <a:gd name="connsiteX0" fmla="*/ 175260 w 175260"/>
                  <a:gd name="connsiteY0" fmla="*/ 0 h 325120"/>
                  <a:gd name="connsiteX1" fmla="*/ 175260 w 175260"/>
                  <a:gd name="connsiteY1" fmla="*/ 304800 h 325120"/>
                  <a:gd name="connsiteX2" fmla="*/ 0 w 175260"/>
                  <a:gd name="connsiteY2" fmla="*/ 325120 h 325120"/>
                  <a:gd name="connsiteX3" fmla="*/ 12700 w 175260"/>
                  <a:gd name="connsiteY3" fmla="*/ 22860 h 325120"/>
                  <a:gd name="connsiteX4" fmla="*/ 175260 w 175260"/>
                  <a:gd name="connsiteY4" fmla="*/ 0 h 325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260" h="325120">
                    <a:moveTo>
                      <a:pt x="175260" y="0"/>
                    </a:moveTo>
                    <a:lnTo>
                      <a:pt x="175260" y="304800"/>
                    </a:lnTo>
                    <a:lnTo>
                      <a:pt x="0" y="325120"/>
                    </a:lnTo>
                    <a:lnTo>
                      <a:pt x="12700" y="22860"/>
                    </a:lnTo>
                    <a:lnTo>
                      <a:pt x="175260" y="0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60" name="Freeform 459"/>
              <p:cNvSpPr/>
              <p:nvPr/>
            </p:nvSpPr>
            <p:spPr bwMode="auto">
              <a:xfrm>
                <a:off x="2994660" y="2600325"/>
                <a:ext cx="220980" cy="302895"/>
              </a:xfrm>
              <a:custGeom>
                <a:avLst/>
                <a:gdLst>
                  <a:gd name="connsiteX0" fmla="*/ 0 w 220980"/>
                  <a:gd name="connsiteY0" fmla="*/ 302895 h 302895"/>
                  <a:gd name="connsiteX1" fmla="*/ 186690 w 220980"/>
                  <a:gd name="connsiteY1" fmla="*/ 274320 h 302895"/>
                  <a:gd name="connsiteX2" fmla="*/ 220980 w 220980"/>
                  <a:gd name="connsiteY2" fmla="*/ 0 h 302895"/>
                  <a:gd name="connsiteX3" fmla="*/ 38100 w 220980"/>
                  <a:gd name="connsiteY3" fmla="*/ 34290 h 302895"/>
                  <a:gd name="connsiteX4" fmla="*/ 0 w 220980"/>
                  <a:gd name="connsiteY4" fmla="*/ 302895 h 302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980" h="302895">
                    <a:moveTo>
                      <a:pt x="0" y="302895"/>
                    </a:moveTo>
                    <a:lnTo>
                      <a:pt x="186690" y="274320"/>
                    </a:lnTo>
                    <a:lnTo>
                      <a:pt x="220980" y="0"/>
                    </a:lnTo>
                    <a:lnTo>
                      <a:pt x="38100" y="34290"/>
                    </a:lnTo>
                    <a:lnTo>
                      <a:pt x="0" y="302895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61" name="Freeform 460"/>
              <p:cNvSpPr/>
              <p:nvPr/>
            </p:nvSpPr>
            <p:spPr bwMode="auto">
              <a:xfrm>
                <a:off x="3181350" y="2567940"/>
                <a:ext cx="213360" cy="308610"/>
              </a:xfrm>
              <a:custGeom>
                <a:avLst/>
                <a:gdLst>
                  <a:gd name="connsiteX0" fmla="*/ 0 w 213360"/>
                  <a:gd name="connsiteY0" fmla="*/ 308610 h 308610"/>
                  <a:gd name="connsiteX1" fmla="*/ 182880 w 213360"/>
                  <a:gd name="connsiteY1" fmla="*/ 278130 h 308610"/>
                  <a:gd name="connsiteX2" fmla="*/ 213360 w 213360"/>
                  <a:gd name="connsiteY2" fmla="*/ 0 h 308610"/>
                  <a:gd name="connsiteX3" fmla="*/ 32385 w 213360"/>
                  <a:gd name="connsiteY3" fmla="*/ 34290 h 308610"/>
                  <a:gd name="connsiteX4" fmla="*/ 0 w 213360"/>
                  <a:gd name="connsiteY4" fmla="*/ 308610 h 3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08610">
                    <a:moveTo>
                      <a:pt x="0" y="308610"/>
                    </a:moveTo>
                    <a:lnTo>
                      <a:pt x="182880" y="278130"/>
                    </a:lnTo>
                    <a:lnTo>
                      <a:pt x="213360" y="0"/>
                    </a:lnTo>
                    <a:lnTo>
                      <a:pt x="32385" y="34290"/>
                    </a:lnTo>
                    <a:lnTo>
                      <a:pt x="0" y="308610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62" name="Freeform 461"/>
              <p:cNvSpPr/>
              <p:nvPr/>
            </p:nvSpPr>
            <p:spPr bwMode="auto">
              <a:xfrm>
                <a:off x="3364230" y="2541270"/>
                <a:ext cx="200025" cy="306705"/>
              </a:xfrm>
              <a:custGeom>
                <a:avLst/>
                <a:gdLst>
                  <a:gd name="connsiteX0" fmla="*/ 0 w 200025"/>
                  <a:gd name="connsiteY0" fmla="*/ 306705 h 306705"/>
                  <a:gd name="connsiteX1" fmla="*/ 177165 w 200025"/>
                  <a:gd name="connsiteY1" fmla="*/ 280035 h 306705"/>
                  <a:gd name="connsiteX2" fmla="*/ 200025 w 200025"/>
                  <a:gd name="connsiteY2" fmla="*/ 0 h 306705"/>
                  <a:gd name="connsiteX3" fmla="*/ 30480 w 200025"/>
                  <a:gd name="connsiteY3" fmla="*/ 26670 h 306705"/>
                  <a:gd name="connsiteX4" fmla="*/ 0 w 200025"/>
                  <a:gd name="connsiteY4" fmla="*/ 306705 h 30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025" h="306705">
                    <a:moveTo>
                      <a:pt x="0" y="306705"/>
                    </a:moveTo>
                    <a:lnTo>
                      <a:pt x="177165" y="280035"/>
                    </a:lnTo>
                    <a:lnTo>
                      <a:pt x="200025" y="0"/>
                    </a:lnTo>
                    <a:lnTo>
                      <a:pt x="30480" y="26670"/>
                    </a:lnTo>
                    <a:lnTo>
                      <a:pt x="0" y="306705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63" name="Freeform 462"/>
              <p:cNvSpPr/>
              <p:nvPr/>
            </p:nvSpPr>
            <p:spPr bwMode="auto">
              <a:xfrm>
                <a:off x="3537585" y="2510790"/>
                <a:ext cx="198120" cy="310515"/>
              </a:xfrm>
              <a:custGeom>
                <a:avLst/>
                <a:gdLst>
                  <a:gd name="connsiteX0" fmla="*/ 0 w 198120"/>
                  <a:gd name="connsiteY0" fmla="*/ 310515 h 310515"/>
                  <a:gd name="connsiteX1" fmla="*/ 175260 w 198120"/>
                  <a:gd name="connsiteY1" fmla="*/ 283845 h 310515"/>
                  <a:gd name="connsiteX2" fmla="*/ 198120 w 198120"/>
                  <a:gd name="connsiteY2" fmla="*/ 0 h 310515"/>
                  <a:gd name="connsiteX3" fmla="*/ 28575 w 198120"/>
                  <a:gd name="connsiteY3" fmla="*/ 30480 h 310515"/>
                  <a:gd name="connsiteX4" fmla="*/ 0 w 198120"/>
                  <a:gd name="connsiteY4" fmla="*/ 310515 h 310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120" h="310515">
                    <a:moveTo>
                      <a:pt x="0" y="310515"/>
                    </a:moveTo>
                    <a:lnTo>
                      <a:pt x="175260" y="283845"/>
                    </a:lnTo>
                    <a:lnTo>
                      <a:pt x="198120" y="0"/>
                    </a:lnTo>
                    <a:lnTo>
                      <a:pt x="28575" y="30480"/>
                    </a:lnTo>
                    <a:lnTo>
                      <a:pt x="0" y="310515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64" name="Freeform 463"/>
              <p:cNvSpPr/>
              <p:nvPr/>
            </p:nvSpPr>
            <p:spPr bwMode="auto">
              <a:xfrm>
                <a:off x="3712845" y="2480310"/>
                <a:ext cx="192405" cy="314325"/>
              </a:xfrm>
              <a:custGeom>
                <a:avLst/>
                <a:gdLst>
                  <a:gd name="connsiteX0" fmla="*/ 0 w 192405"/>
                  <a:gd name="connsiteY0" fmla="*/ 314325 h 314325"/>
                  <a:gd name="connsiteX1" fmla="*/ 175260 w 192405"/>
                  <a:gd name="connsiteY1" fmla="*/ 287655 h 314325"/>
                  <a:gd name="connsiteX2" fmla="*/ 192405 w 192405"/>
                  <a:gd name="connsiteY2" fmla="*/ 0 h 314325"/>
                  <a:gd name="connsiteX3" fmla="*/ 19050 w 192405"/>
                  <a:gd name="connsiteY3" fmla="*/ 30480 h 314325"/>
                  <a:gd name="connsiteX4" fmla="*/ 0 w 192405"/>
                  <a:gd name="connsiteY4" fmla="*/ 31432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405" h="314325">
                    <a:moveTo>
                      <a:pt x="0" y="314325"/>
                    </a:moveTo>
                    <a:lnTo>
                      <a:pt x="175260" y="287655"/>
                    </a:lnTo>
                    <a:lnTo>
                      <a:pt x="192405" y="0"/>
                    </a:lnTo>
                    <a:lnTo>
                      <a:pt x="19050" y="30480"/>
                    </a:lnTo>
                    <a:lnTo>
                      <a:pt x="0" y="314325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65" name="Freeform 464"/>
              <p:cNvSpPr/>
              <p:nvPr/>
            </p:nvSpPr>
            <p:spPr bwMode="auto">
              <a:xfrm>
                <a:off x="3888105" y="2451735"/>
                <a:ext cx="186690" cy="318135"/>
              </a:xfrm>
              <a:custGeom>
                <a:avLst/>
                <a:gdLst>
                  <a:gd name="connsiteX0" fmla="*/ 0 w 186690"/>
                  <a:gd name="connsiteY0" fmla="*/ 318135 h 318135"/>
                  <a:gd name="connsiteX1" fmla="*/ 171450 w 186690"/>
                  <a:gd name="connsiteY1" fmla="*/ 289560 h 318135"/>
                  <a:gd name="connsiteX2" fmla="*/ 186690 w 186690"/>
                  <a:gd name="connsiteY2" fmla="*/ 0 h 318135"/>
                  <a:gd name="connsiteX3" fmla="*/ 17145 w 186690"/>
                  <a:gd name="connsiteY3" fmla="*/ 30480 h 318135"/>
                  <a:gd name="connsiteX4" fmla="*/ 0 w 186690"/>
                  <a:gd name="connsiteY4" fmla="*/ 318135 h 3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690" h="318135">
                    <a:moveTo>
                      <a:pt x="0" y="318135"/>
                    </a:moveTo>
                    <a:lnTo>
                      <a:pt x="171450" y="289560"/>
                    </a:lnTo>
                    <a:lnTo>
                      <a:pt x="186690" y="0"/>
                    </a:lnTo>
                    <a:lnTo>
                      <a:pt x="17145" y="30480"/>
                    </a:lnTo>
                    <a:lnTo>
                      <a:pt x="0" y="318135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66" name="Freeform 465"/>
              <p:cNvSpPr/>
              <p:nvPr/>
            </p:nvSpPr>
            <p:spPr bwMode="auto">
              <a:xfrm>
                <a:off x="4057650" y="2419350"/>
                <a:ext cx="182880" cy="325755"/>
              </a:xfrm>
              <a:custGeom>
                <a:avLst/>
                <a:gdLst>
                  <a:gd name="connsiteX0" fmla="*/ 0 w 182880"/>
                  <a:gd name="connsiteY0" fmla="*/ 325755 h 325755"/>
                  <a:gd name="connsiteX1" fmla="*/ 171450 w 182880"/>
                  <a:gd name="connsiteY1" fmla="*/ 299085 h 325755"/>
                  <a:gd name="connsiteX2" fmla="*/ 182880 w 182880"/>
                  <a:gd name="connsiteY2" fmla="*/ 0 h 325755"/>
                  <a:gd name="connsiteX3" fmla="*/ 11430 w 182880"/>
                  <a:gd name="connsiteY3" fmla="*/ 32385 h 325755"/>
                  <a:gd name="connsiteX4" fmla="*/ 0 w 182880"/>
                  <a:gd name="connsiteY4" fmla="*/ 325755 h 325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" h="325755">
                    <a:moveTo>
                      <a:pt x="0" y="325755"/>
                    </a:moveTo>
                    <a:lnTo>
                      <a:pt x="171450" y="299085"/>
                    </a:lnTo>
                    <a:lnTo>
                      <a:pt x="182880" y="0"/>
                    </a:lnTo>
                    <a:lnTo>
                      <a:pt x="11430" y="32385"/>
                    </a:lnTo>
                    <a:lnTo>
                      <a:pt x="0" y="325755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67" name="Freeform 466"/>
              <p:cNvSpPr/>
              <p:nvPr/>
            </p:nvSpPr>
            <p:spPr bwMode="auto">
              <a:xfrm>
                <a:off x="4231005" y="2392680"/>
                <a:ext cx="177165" cy="323850"/>
              </a:xfrm>
              <a:custGeom>
                <a:avLst/>
                <a:gdLst>
                  <a:gd name="connsiteX0" fmla="*/ 0 w 177165"/>
                  <a:gd name="connsiteY0" fmla="*/ 323850 h 323850"/>
                  <a:gd name="connsiteX1" fmla="*/ 171450 w 177165"/>
                  <a:gd name="connsiteY1" fmla="*/ 297180 h 323850"/>
                  <a:gd name="connsiteX2" fmla="*/ 177165 w 177165"/>
                  <a:gd name="connsiteY2" fmla="*/ 0 h 323850"/>
                  <a:gd name="connsiteX3" fmla="*/ 7620 w 177165"/>
                  <a:gd name="connsiteY3" fmla="*/ 30480 h 323850"/>
                  <a:gd name="connsiteX4" fmla="*/ 0 w 17716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165" h="323850">
                    <a:moveTo>
                      <a:pt x="0" y="323850"/>
                    </a:moveTo>
                    <a:lnTo>
                      <a:pt x="171450" y="297180"/>
                    </a:lnTo>
                    <a:lnTo>
                      <a:pt x="177165" y="0"/>
                    </a:lnTo>
                    <a:lnTo>
                      <a:pt x="7620" y="30480"/>
                    </a:lnTo>
                    <a:lnTo>
                      <a:pt x="0" y="323850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68" name="Freeform 467"/>
              <p:cNvSpPr/>
              <p:nvPr/>
            </p:nvSpPr>
            <p:spPr bwMode="auto">
              <a:xfrm>
                <a:off x="4402455" y="2364105"/>
                <a:ext cx="169545" cy="325755"/>
              </a:xfrm>
              <a:custGeom>
                <a:avLst/>
                <a:gdLst>
                  <a:gd name="connsiteX0" fmla="*/ 167640 w 169545"/>
                  <a:gd name="connsiteY0" fmla="*/ 0 h 325755"/>
                  <a:gd name="connsiteX1" fmla="*/ 5715 w 169545"/>
                  <a:gd name="connsiteY1" fmla="*/ 26670 h 325755"/>
                  <a:gd name="connsiteX2" fmla="*/ 0 w 169545"/>
                  <a:gd name="connsiteY2" fmla="*/ 325755 h 325755"/>
                  <a:gd name="connsiteX3" fmla="*/ 169545 w 169545"/>
                  <a:gd name="connsiteY3" fmla="*/ 300990 h 325755"/>
                  <a:gd name="connsiteX4" fmla="*/ 167640 w 169545"/>
                  <a:gd name="connsiteY4" fmla="*/ 0 h 325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545" h="325755">
                    <a:moveTo>
                      <a:pt x="167640" y="0"/>
                    </a:moveTo>
                    <a:lnTo>
                      <a:pt x="5715" y="26670"/>
                    </a:lnTo>
                    <a:lnTo>
                      <a:pt x="0" y="325755"/>
                    </a:lnTo>
                    <a:lnTo>
                      <a:pt x="169545" y="300990"/>
                    </a:lnTo>
                    <a:lnTo>
                      <a:pt x="167640" y="0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69" name="Freeform 468"/>
              <p:cNvSpPr/>
              <p:nvPr/>
            </p:nvSpPr>
            <p:spPr bwMode="auto">
              <a:xfrm>
                <a:off x="3030855" y="2324100"/>
                <a:ext cx="219075" cy="310515"/>
              </a:xfrm>
              <a:custGeom>
                <a:avLst/>
                <a:gdLst>
                  <a:gd name="connsiteX0" fmla="*/ 0 w 219075"/>
                  <a:gd name="connsiteY0" fmla="*/ 310515 h 310515"/>
                  <a:gd name="connsiteX1" fmla="*/ 41910 w 219075"/>
                  <a:gd name="connsiteY1" fmla="*/ 38100 h 310515"/>
                  <a:gd name="connsiteX2" fmla="*/ 219075 w 219075"/>
                  <a:gd name="connsiteY2" fmla="*/ 0 h 310515"/>
                  <a:gd name="connsiteX3" fmla="*/ 184785 w 219075"/>
                  <a:gd name="connsiteY3" fmla="*/ 276225 h 310515"/>
                  <a:gd name="connsiteX4" fmla="*/ 0 w 219075"/>
                  <a:gd name="connsiteY4" fmla="*/ 310515 h 310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5" h="310515">
                    <a:moveTo>
                      <a:pt x="0" y="310515"/>
                    </a:moveTo>
                    <a:lnTo>
                      <a:pt x="41910" y="38100"/>
                    </a:lnTo>
                    <a:lnTo>
                      <a:pt x="219075" y="0"/>
                    </a:lnTo>
                    <a:lnTo>
                      <a:pt x="184785" y="276225"/>
                    </a:lnTo>
                    <a:lnTo>
                      <a:pt x="0" y="310515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70" name="Freeform 469"/>
              <p:cNvSpPr/>
              <p:nvPr/>
            </p:nvSpPr>
            <p:spPr bwMode="auto">
              <a:xfrm>
                <a:off x="3213735" y="2291715"/>
                <a:ext cx="209550" cy="306705"/>
              </a:xfrm>
              <a:custGeom>
                <a:avLst/>
                <a:gdLst>
                  <a:gd name="connsiteX0" fmla="*/ 0 w 209550"/>
                  <a:gd name="connsiteY0" fmla="*/ 306705 h 306705"/>
                  <a:gd name="connsiteX1" fmla="*/ 180975 w 209550"/>
                  <a:gd name="connsiteY1" fmla="*/ 274320 h 306705"/>
                  <a:gd name="connsiteX2" fmla="*/ 209550 w 209550"/>
                  <a:gd name="connsiteY2" fmla="*/ 0 h 306705"/>
                  <a:gd name="connsiteX3" fmla="*/ 38100 w 209550"/>
                  <a:gd name="connsiteY3" fmla="*/ 34290 h 306705"/>
                  <a:gd name="connsiteX4" fmla="*/ 0 w 209550"/>
                  <a:gd name="connsiteY4" fmla="*/ 306705 h 30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306705">
                    <a:moveTo>
                      <a:pt x="0" y="306705"/>
                    </a:moveTo>
                    <a:lnTo>
                      <a:pt x="180975" y="274320"/>
                    </a:lnTo>
                    <a:lnTo>
                      <a:pt x="209550" y="0"/>
                    </a:lnTo>
                    <a:lnTo>
                      <a:pt x="38100" y="34290"/>
                    </a:lnTo>
                    <a:lnTo>
                      <a:pt x="0" y="306705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71" name="Freeform 470"/>
              <p:cNvSpPr/>
              <p:nvPr/>
            </p:nvSpPr>
            <p:spPr bwMode="auto">
              <a:xfrm>
                <a:off x="3392805" y="2253615"/>
                <a:ext cx="201930" cy="318135"/>
              </a:xfrm>
              <a:custGeom>
                <a:avLst/>
                <a:gdLst>
                  <a:gd name="connsiteX0" fmla="*/ 0 w 201930"/>
                  <a:gd name="connsiteY0" fmla="*/ 318135 h 318135"/>
                  <a:gd name="connsiteX1" fmla="*/ 171450 w 201930"/>
                  <a:gd name="connsiteY1" fmla="*/ 285750 h 318135"/>
                  <a:gd name="connsiteX2" fmla="*/ 201930 w 201930"/>
                  <a:gd name="connsiteY2" fmla="*/ 0 h 318135"/>
                  <a:gd name="connsiteX3" fmla="*/ 30480 w 201930"/>
                  <a:gd name="connsiteY3" fmla="*/ 36195 h 318135"/>
                  <a:gd name="connsiteX4" fmla="*/ 0 w 201930"/>
                  <a:gd name="connsiteY4" fmla="*/ 318135 h 3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930" h="318135">
                    <a:moveTo>
                      <a:pt x="0" y="318135"/>
                    </a:moveTo>
                    <a:lnTo>
                      <a:pt x="171450" y="285750"/>
                    </a:lnTo>
                    <a:lnTo>
                      <a:pt x="201930" y="0"/>
                    </a:lnTo>
                    <a:lnTo>
                      <a:pt x="30480" y="36195"/>
                    </a:lnTo>
                    <a:lnTo>
                      <a:pt x="0" y="318135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72" name="Freeform 471"/>
              <p:cNvSpPr/>
              <p:nvPr/>
            </p:nvSpPr>
            <p:spPr bwMode="auto">
              <a:xfrm>
                <a:off x="3564255" y="2221230"/>
                <a:ext cx="196215" cy="316230"/>
              </a:xfrm>
              <a:custGeom>
                <a:avLst/>
                <a:gdLst>
                  <a:gd name="connsiteX0" fmla="*/ 0 w 196215"/>
                  <a:gd name="connsiteY0" fmla="*/ 316230 h 316230"/>
                  <a:gd name="connsiteX1" fmla="*/ 171450 w 196215"/>
                  <a:gd name="connsiteY1" fmla="*/ 287655 h 316230"/>
                  <a:gd name="connsiteX2" fmla="*/ 196215 w 196215"/>
                  <a:gd name="connsiteY2" fmla="*/ 0 h 316230"/>
                  <a:gd name="connsiteX3" fmla="*/ 28575 w 196215"/>
                  <a:gd name="connsiteY3" fmla="*/ 34290 h 316230"/>
                  <a:gd name="connsiteX4" fmla="*/ 0 w 196215"/>
                  <a:gd name="connsiteY4" fmla="*/ 316230 h 31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215" h="316230">
                    <a:moveTo>
                      <a:pt x="0" y="316230"/>
                    </a:moveTo>
                    <a:lnTo>
                      <a:pt x="171450" y="287655"/>
                    </a:lnTo>
                    <a:lnTo>
                      <a:pt x="196215" y="0"/>
                    </a:lnTo>
                    <a:lnTo>
                      <a:pt x="28575" y="34290"/>
                    </a:lnTo>
                    <a:lnTo>
                      <a:pt x="0" y="316230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73" name="Freeform 472"/>
              <p:cNvSpPr/>
              <p:nvPr/>
            </p:nvSpPr>
            <p:spPr bwMode="auto">
              <a:xfrm>
                <a:off x="3733800" y="2188845"/>
                <a:ext cx="190500" cy="320040"/>
              </a:xfrm>
              <a:custGeom>
                <a:avLst/>
                <a:gdLst>
                  <a:gd name="connsiteX0" fmla="*/ 0 w 190500"/>
                  <a:gd name="connsiteY0" fmla="*/ 320040 h 320040"/>
                  <a:gd name="connsiteX1" fmla="*/ 171450 w 190500"/>
                  <a:gd name="connsiteY1" fmla="*/ 291465 h 320040"/>
                  <a:gd name="connsiteX2" fmla="*/ 190500 w 190500"/>
                  <a:gd name="connsiteY2" fmla="*/ 0 h 320040"/>
                  <a:gd name="connsiteX3" fmla="*/ 22860 w 190500"/>
                  <a:gd name="connsiteY3" fmla="*/ 32385 h 320040"/>
                  <a:gd name="connsiteX4" fmla="*/ 0 w 190500"/>
                  <a:gd name="connsiteY4" fmla="*/ 320040 h 320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0" h="320040">
                    <a:moveTo>
                      <a:pt x="0" y="320040"/>
                    </a:moveTo>
                    <a:lnTo>
                      <a:pt x="171450" y="291465"/>
                    </a:lnTo>
                    <a:lnTo>
                      <a:pt x="190500" y="0"/>
                    </a:lnTo>
                    <a:lnTo>
                      <a:pt x="22860" y="32385"/>
                    </a:lnTo>
                    <a:lnTo>
                      <a:pt x="0" y="320040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74" name="Freeform 473"/>
              <p:cNvSpPr/>
              <p:nvPr/>
            </p:nvSpPr>
            <p:spPr bwMode="auto">
              <a:xfrm>
                <a:off x="3903345" y="2154555"/>
                <a:ext cx="182880" cy="325755"/>
              </a:xfrm>
              <a:custGeom>
                <a:avLst/>
                <a:gdLst>
                  <a:gd name="connsiteX0" fmla="*/ 0 w 182880"/>
                  <a:gd name="connsiteY0" fmla="*/ 325755 h 325755"/>
                  <a:gd name="connsiteX1" fmla="*/ 167640 w 182880"/>
                  <a:gd name="connsiteY1" fmla="*/ 295275 h 325755"/>
                  <a:gd name="connsiteX2" fmla="*/ 182880 w 182880"/>
                  <a:gd name="connsiteY2" fmla="*/ 0 h 325755"/>
                  <a:gd name="connsiteX3" fmla="*/ 19050 w 182880"/>
                  <a:gd name="connsiteY3" fmla="*/ 32385 h 325755"/>
                  <a:gd name="connsiteX4" fmla="*/ 0 w 182880"/>
                  <a:gd name="connsiteY4" fmla="*/ 325755 h 325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" h="325755">
                    <a:moveTo>
                      <a:pt x="0" y="325755"/>
                    </a:moveTo>
                    <a:lnTo>
                      <a:pt x="167640" y="295275"/>
                    </a:lnTo>
                    <a:lnTo>
                      <a:pt x="182880" y="0"/>
                    </a:lnTo>
                    <a:lnTo>
                      <a:pt x="19050" y="32385"/>
                    </a:lnTo>
                    <a:lnTo>
                      <a:pt x="0" y="325755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75" name="Freeform 474"/>
              <p:cNvSpPr/>
              <p:nvPr/>
            </p:nvSpPr>
            <p:spPr bwMode="auto">
              <a:xfrm>
                <a:off x="4074795" y="2122170"/>
                <a:ext cx="175260" cy="327660"/>
              </a:xfrm>
              <a:custGeom>
                <a:avLst/>
                <a:gdLst>
                  <a:gd name="connsiteX0" fmla="*/ 11430 w 175260"/>
                  <a:gd name="connsiteY0" fmla="*/ 34290 h 327660"/>
                  <a:gd name="connsiteX1" fmla="*/ 175260 w 175260"/>
                  <a:gd name="connsiteY1" fmla="*/ 0 h 327660"/>
                  <a:gd name="connsiteX2" fmla="*/ 165735 w 175260"/>
                  <a:gd name="connsiteY2" fmla="*/ 299085 h 327660"/>
                  <a:gd name="connsiteX3" fmla="*/ 0 w 175260"/>
                  <a:gd name="connsiteY3" fmla="*/ 327660 h 327660"/>
                  <a:gd name="connsiteX4" fmla="*/ 11430 w 175260"/>
                  <a:gd name="connsiteY4" fmla="*/ 34290 h 327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260" h="327660">
                    <a:moveTo>
                      <a:pt x="11430" y="34290"/>
                    </a:moveTo>
                    <a:lnTo>
                      <a:pt x="175260" y="0"/>
                    </a:lnTo>
                    <a:lnTo>
                      <a:pt x="165735" y="299085"/>
                    </a:lnTo>
                    <a:lnTo>
                      <a:pt x="0" y="327660"/>
                    </a:lnTo>
                    <a:lnTo>
                      <a:pt x="11430" y="34290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76" name="Freeform 475"/>
              <p:cNvSpPr/>
              <p:nvPr/>
            </p:nvSpPr>
            <p:spPr bwMode="auto">
              <a:xfrm>
                <a:off x="4240530" y="2089785"/>
                <a:ext cx="173355" cy="329565"/>
              </a:xfrm>
              <a:custGeom>
                <a:avLst/>
                <a:gdLst>
                  <a:gd name="connsiteX0" fmla="*/ 0 w 173355"/>
                  <a:gd name="connsiteY0" fmla="*/ 329565 h 329565"/>
                  <a:gd name="connsiteX1" fmla="*/ 167640 w 173355"/>
                  <a:gd name="connsiteY1" fmla="*/ 299085 h 329565"/>
                  <a:gd name="connsiteX2" fmla="*/ 173355 w 173355"/>
                  <a:gd name="connsiteY2" fmla="*/ 0 h 329565"/>
                  <a:gd name="connsiteX3" fmla="*/ 9525 w 173355"/>
                  <a:gd name="connsiteY3" fmla="*/ 32385 h 329565"/>
                  <a:gd name="connsiteX4" fmla="*/ 0 w 173355"/>
                  <a:gd name="connsiteY4" fmla="*/ 329565 h 329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355" h="329565">
                    <a:moveTo>
                      <a:pt x="0" y="329565"/>
                    </a:moveTo>
                    <a:lnTo>
                      <a:pt x="167640" y="299085"/>
                    </a:lnTo>
                    <a:lnTo>
                      <a:pt x="173355" y="0"/>
                    </a:lnTo>
                    <a:lnTo>
                      <a:pt x="9525" y="32385"/>
                    </a:lnTo>
                    <a:lnTo>
                      <a:pt x="0" y="329565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77" name="Freeform 476"/>
              <p:cNvSpPr/>
              <p:nvPr/>
            </p:nvSpPr>
            <p:spPr bwMode="auto">
              <a:xfrm>
                <a:off x="4408170" y="2059305"/>
                <a:ext cx="163830" cy="331470"/>
              </a:xfrm>
              <a:custGeom>
                <a:avLst/>
                <a:gdLst>
                  <a:gd name="connsiteX0" fmla="*/ 160020 w 163830"/>
                  <a:gd name="connsiteY0" fmla="*/ 0 h 331470"/>
                  <a:gd name="connsiteX1" fmla="*/ 163830 w 163830"/>
                  <a:gd name="connsiteY1" fmla="*/ 300990 h 331470"/>
                  <a:gd name="connsiteX2" fmla="*/ 0 w 163830"/>
                  <a:gd name="connsiteY2" fmla="*/ 331470 h 331470"/>
                  <a:gd name="connsiteX3" fmla="*/ 3810 w 163830"/>
                  <a:gd name="connsiteY3" fmla="*/ 26670 h 331470"/>
                  <a:gd name="connsiteX4" fmla="*/ 160020 w 163830"/>
                  <a:gd name="connsiteY4" fmla="*/ 0 h 33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" h="331470">
                    <a:moveTo>
                      <a:pt x="160020" y="0"/>
                    </a:moveTo>
                    <a:lnTo>
                      <a:pt x="163830" y="300990"/>
                    </a:lnTo>
                    <a:lnTo>
                      <a:pt x="0" y="331470"/>
                    </a:lnTo>
                    <a:lnTo>
                      <a:pt x="3810" y="26670"/>
                    </a:lnTo>
                    <a:lnTo>
                      <a:pt x="160020" y="0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78" name="Freeform 477"/>
              <p:cNvSpPr/>
              <p:nvPr/>
            </p:nvSpPr>
            <p:spPr bwMode="auto">
              <a:xfrm>
                <a:off x="3070860" y="2045970"/>
                <a:ext cx="213360" cy="314325"/>
              </a:xfrm>
              <a:custGeom>
                <a:avLst/>
                <a:gdLst>
                  <a:gd name="connsiteX0" fmla="*/ 0 w 213360"/>
                  <a:gd name="connsiteY0" fmla="*/ 314325 h 314325"/>
                  <a:gd name="connsiteX1" fmla="*/ 38100 w 213360"/>
                  <a:gd name="connsiteY1" fmla="*/ 40005 h 314325"/>
                  <a:gd name="connsiteX2" fmla="*/ 213360 w 213360"/>
                  <a:gd name="connsiteY2" fmla="*/ 0 h 314325"/>
                  <a:gd name="connsiteX3" fmla="*/ 180975 w 213360"/>
                  <a:gd name="connsiteY3" fmla="*/ 274320 h 314325"/>
                  <a:gd name="connsiteX4" fmla="*/ 0 w 213360"/>
                  <a:gd name="connsiteY4" fmla="*/ 31432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14325">
                    <a:moveTo>
                      <a:pt x="0" y="314325"/>
                    </a:moveTo>
                    <a:lnTo>
                      <a:pt x="38100" y="40005"/>
                    </a:lnTo>
                    <a:lnTo>
                      <a:pt x="213360" y="0"/>
                    </a:lnTo>
                    <a:lnTo>
                      <a:pt x="180975" y="274320"/>
                    </a:lnTo>
                    <a:lnTo>
                      <a:pt x="0" y="314325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79" name="Freeform 478"/>
              <p:cNvSpPr/>
              <p:nvPr/>
            </p:nvSpPr>
            <p:spPr bwMode="auto">
              <a:xfrm>
                <a:off x="3248025" y="2007870"/>
                <a:ext cx="205740" cy="318135"/>
              </a:xfrm>
              <a:custGeom>
                <a:avLst/>
                <a:gdLst>
                  <a:gd name="connsiteX0" fmla="*/ 0 w 205740"/>
                  <a:gd name="connsiteY0" fmla="*/ 318135 h 318135"/>
                  <a:gd name="connsiteX1" fmla="*/ 175260 w 205740"/>
                  <a:gd name="connsiteY1" fmla="*/ 281940 h 318135"/>
                  <a:gd name="connsiteX2" fmla="*/ 205740 w 205740"/>
                  <a:gd name="connsiteY2" fmla="*/ 0 h 318135"/>
                  <a:gd name="connsiteX3" fmla="*/ 36195 w 205740"/>
                  <a:gd name="connsiteY3" fmla="*/ 38100 h 318135"/>
                  <a:gd name="connsiteX4" fmla="*/ 0 w 205740"/>
                  <a:gd name="connsiteY4" fmla="*/ 318135 h 3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740" h="318135">
                    <a:moveTo>
                      <a:pt x="0" y="318135"/>
                    </a:moveTo>
                    <a:lnTo>
                      <a:pt x="175260" y="281940"/>
                    </a:lnTo>
                    <a:lnTo>
                      <a:pt x="205740" y="0"/>
                    </a:lnTo>
                    <a:lnTo>
                      <a:pt x="36195" y="38100"/>
                    </a:lnTo>
                    <a:lnTo>
                      <a:pt x="0" y="318135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80" name="Freeform 479"/>
              <p:cNvSpPr/>
              <p:nvPr/>
            </p:nvSpPr>
            <p:spPr bwMode="auto">
              <a:xfrm>
                <a:off x="3427095" y="1971675"/>
                <a:ext cx="190500" cy="314325"/>
              </a:xfrm>
              <a:custGeom>
                <a:avLst/>
                <a:gdLst>
                  <a:gd name="connsiteX0" fmla="*/ 190500 w 190500"/>
                  <a:gd name="connsiteY0" fmla="*/ 0 h 314325"/>
                  <a:gd name="connsiteX1" fmla="*/ 26670 w 190500"/>
                  <a:gd name="connsiteY1" fmla="*/ 38100 h 314325"/>
                  <a:gd name="connsiteX2" fmla="*/ 0 w 190500"/>
                  <a:gd name="connsiteY2" fmla="*/ 314325 h 314325"/>
                  <a:gd name="connsiteX3" fmla="*/ 165735 w 190500"/>
                  <a:gd name="connsiteY3" fmla="*/ 281940 h 314325"/>
                  <a:gd name="connsiteX4" fmla="*/ 190500 w 190500"/>
                  <a:gd name="connsiteY4" fmla="*/ 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0" h="314325">
                    <a:moveTo>
                      <a:pt x="190500" y="0"/>
                    </a:moveTo>
                    <a:lnTo>
                      <a:pt x="26670" y="38100"/>
                    </a:lnTo>
                    <a:lnTo>
                      <a:pt x="0" y="314325"/>
                    </a:lnTo>
                    <a:lnTo>
                      <a:pt x="165735" y="281940"/>
                    </a:lnTo>
                    <a:lnTo>
                      <a:pt x="1905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81" name="Freeform 480"/>
              <p:cNvSpPr/>
              <p:nvPr/>
            </p:nvSpPr>
            <p:spPr bwMode="auto">
              <a:xfrm>
                <a:off x="3592830" y="1933575"/>
                <a:ext cx="186690" cy="323850"/>
              </a:xfrm>
              <a:custGeom>
                <a:avLst/>
                <a:gdLst>
                  <a:gd name="connsiteX0" fmla="*/ 163830 w 186690"/>
                  <a:gd name="connsiteY0" fmla="*/ 287655 h 323850"/>
                  <a:gd name="connsiteX1" fmla="*/ 186690 w 186690"/>
                  <a:gd name="connsiteY1" fmla="*/ 0 h 323850"/>
                  <a:gd name="connsiteX2" fmla="*/ 24765 w 186690"/>
                  <a:gd name="connsiteY2" fmla="*/ 38100 h 323850"/>
                  <a:gd name="connsiteX3" fmla="*/ 0 w 186690"/>
                  <a:gd name="connsiteY3" fmla="*/ 323850 h 323850"/>
                  <a:gd name="connsiteX4" fmla="*/ 163830 w 186690"/>
                  <a:gd name="connsiteY4" fmla="*/ 287655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690" h="323850">
                    <a:moveTo>
                      <a:pt x="163830" y="287655"/>
                    </a:moveTo>
                    <a:lnTo>
                      <a:pt x="186690" y="0"/>
                    </a:lnTo>
                    <a:lnTo>
                      <a:pt x="24765" y="38100"/>
                    </a:lnTo>
                    <a:lnTo>
                      <a:pt x="0" y="323850"/>
                    </a:lnTo>
                    <a:lnTo>
                      <a:pt x="163830" y="287655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82" name="Freeform 481"/>
              <p:cNvSpPr/>
              <p:nvPr/>
            </p:nvSpPr>
            <p:spPr bwMode="auto">
              <a:xfrm>
                <a:off x="3754755" y="1897380"/>
                <a:ext cx="188595" cy="323850"/>
              </a:xfrm>
              <a:custGeom>
                <a:avLst/>
                <a:gdLst>
                  <a:gd name="connsiteX0" fmla="*/ 0 w 188595"/>
                  <a:gd name="connsiteY0" fmla="*/ 323850 h 323850"/>
                  <a:gd name="connsiteX1" fmla="*/ 169545 w 188595"/>
                  <a:gd name="connsiteY1" fmla="*/ 291465 h 323850"/>
                  <a:gd name="connsiteX2" fmla="*/ 188595 w 188595"/>
                  <a:gd name="connsiteY2" fmla="*/ 0 h 323850"/>
                  <a:gd name="connsiteX3" fmla="*/ 26670 w 188595"/>
                  <a:gd name="connsiteY3" fmla="*/ 38100 h 323850"/>
                  <a:gd name="connsiteX4" fmla="*/ 0 w 18859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595" h="323850">
                    <a:moveTo>
                      <a:pt x="0" y="323850"/>
                    </a:moveTo>
                    <a:lnTo>
                      <a:pt x="169545" y="291465"/>
                    </a:lnTo>
                    <a:lnTo>
                      <a:pt x="188595" y="0"/>
                    </a:lnTo>
                    <a:lnTo>
                      <a:pt x="26670" y="38100"/>
                    </a:lnTo>
                    <a:lnTo>
                      <a:pt x="0" y="323850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83" name="Freeform 482"/>
              <p:cNvSpPr/>
              <p:nvPr/>
            </p:nvSpPr>
            <p:spPr bwMode="auto">
              <a:xfrm>
                <a:off x="3924300" y="1863090"/>
                <a:ext cx="173355" cy="325755"/>
              </a:xfrm>
              <a:custGeom>
                <a:avLst/>
                <a:gdLst>
                  <a:gd name="connsiteX0" fmla="*/ 173355 w 173355"/>
                  <a:gd name="connsiteY0" fmla="*/ 0 h 325755"/>
                  <a:gd name="connsiteX1" fmla="*/ 163830 w 173355"/>
                  <a:gd name="connsiteY1" fmla="*/ 289560 h 325755"/>
                  <a:gd name="connsiteX2" fmla="*/ 0 w 173355"/>
                  <a:gd name="connsiteY2" fmla="*/ 325755 h 325755"/>
                  <a:gd name="connsiteX3" fmla="*/ 20955 w 173355"/>
                  <a:gd name="connsiteY3" fmla="*/ 28575 h 325755"/>
                  <a:gd name="connsiteX4" fmla="*/ 173355 w 173355"/>
                  <a:gd name="connsiteY4" fmla="*/ 0 h 325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355" h="325755">
                    <a:moveTo>
                      <a:pt x="173355" y="0"/>
                    </a:moveTo>
                    <a:lnTo>
                      <a:pt x="163830" y="289560"/>
                    </a:lnTo>
                    <a:lnTo>
                      <a:pt x="0" y="325755"/>
                    </a:lnTo>
                    <a:lnTo>
                      <a:pt x="20955" y="28575"/>
                    </a:lnTo>
                    <a:lnTo>
                      <a:pt x="173355" y="0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84" name="Freeform 483"/>
              <p:cNvSpPr/>
              <p:nvPr/>
            </p:nvSpPr>
            <p:spPr bwMode="auto">
              <a:xfrm>
                <a:off x="4086225" y="1824990"/>
                <a:ext cx="173355" cy="327660"/>
              </a:xfrm>
              <a:custGeom>
                <a:avLst/>
                <a:gdLst>
                  <a:gd name="connsiteX0" fmla="*/ 0 w 173355"/>
                  <a:gd name="connsiteY0" fmla="*/ 327660 h 327660"/>
                  <a:gd name="connsiteX1" fmla="*/ 165735 w 173355"/>
                  <a:gd name="connsiteY1" fmla="*/ 297180 h 327660"/>
                  <a:gd name="connsiteX2" fmla="*/ 173355 w 173355"/>
                  <a:gd name="connsiteY2" fmla="*/ 0 h 327660"/>
                  <a:gd name="connsiteX3" fmla="*/ 11430 w 173355"/>
                  <a:gd name="connsiteY3" fmla="*/ 34290 h 327660"/>
                  <a:gd name="connsiteX4" fmla="*/ 0 w 173355"/>
                  <a:gd name="connsiteY4" fmla="*/ 327660 h 327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355" h="327660">
                    <a:moveTo>
                      <a:pt x="0" y="327660"/>
                    </a:moveTo>
                    <a:lnTo>
                      <a:pt x="165735" y="297180"/>
                    </a:lnTo>
                    <a:lnTo>
                      <a:pt x="173355" y="0"/>
                    </a:lnTo>
                    <a:lnTo>
                      <a:pt x="11430" y="34290"/>
                    </a:lnTo>
                    <a:lnTo>
                      <a:pt x="0" y="327660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85" name="Freeform 484"/>
              <p:cNvSpPr/>
              <p:nvPr/>
            </p:nvSpPr>
            <p:spPr bwMode="auto">
              <a:xfrm>
                <a:off x="4248150" y="1786890"/>
                <a:ext cx="167640" cy="335280"/>
              </a:xfrm>
              <a:custGeom>
                <a:avLst/>
                <a:gdLst>
                  <a:gd name="connsiteX0" fmla="*/ 167640 w 167640"/>
                  <a:gd name="connsiteY0" fmla="*/ 0 h 335280"/>
                  <a:gd name="connsiteX1" fmla="*/ 163830 w 167640"/>
                  <a:gd name="connsiteY1" fmla="*/ 300990 h 335280"/>
                  <a:gd name="connsiteX2" fmla="*/ 0 w 167640"/>
                  <a:gd name="connsiteY2" fmla="*/ 335280 h 335280"/>
                  <a:gd name="connsiteX3" fmla="*/ 11430 w 167640"/>
                  <a:gd name="connsiteY3" fmla="*/ 36195 h 335280"/>
                  <a:gd name="connsiteX4" fmla="*/ 167640 w 167640"/>
                  <a:gd name="connsiteY4" fmla="*/ 0 h 335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0" h="335280">
                    <a:moveTo>
                      <a:pt x="167640" y="0"/>
                    </a:moveTo>
                    <a:lnTo>
                      <a:pt x="163830" y="300990"/>
                    </a:lnTo>
                    <a:lnTo>
                      <a:pt x="0" y="335280"/>
                    </a:lnTo>
                    <a:lnTo>
                      <a:pt x="11430" y="36195"/>
                    </a:lnTo>
                    <a:lnTo>
                      <a:pt x="167640" y="0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86" name="Freeform 485"/>
              <p:cNvSpPr/>
              <p:nvPr/>
            </p:nvSpPr>
            <p:spPr bwMode="auto">
              <a:xfrm>
                <a:off x="4413885" y="1754505"/>
                <a:ext cx="165735" cy="333375"/>
              </a:xfrm>
              <a:custGeom>
                <a:avLst/>
                <a:gdLst>
                  <a:gd name="connsiteX0" fmla="*/ 163830 w 165735"/>
                  <a:gd name="connsiteY0" fmla="*/ 0 h 333375"/>
                  <a:gd name="connsiteX1" fmla="*/ 165735 w 165735"/>
                  <a:gd name="connsiteY1" fmla="*/ 302895 h 333375"/>
                  <a:gd name="connsiteX2" fmla="*/ 0 w 165735"/>
                  <a:gd name="connsiteY2" fmla="*/ 333375 h 333375"/>
                  <a:gd name="connsiteX3" fmla="*/ 1905 w 165735"/>
                  <a:gd name="connsiteY3" fmla="*/ 32385 h 333375"/>
                  <a:gd name="connsiteX4" fmla="*/ 163830 w 165735"/>
                  <a:gd name="connsiteY4" fmla="*/ 0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735" h="333375">
                    <a:moveTo>
                      <a:pt x="163830" y="0"/>
                    </a:moveTo>
                    <a:lnTo>
                      <a:pt x="165735" y="302895"/>
                    </a:lnTo>
                    <a:lnTo>
                      <a:pt x="0" y="333375"/>
                    </a:lnTo>
                    <a:lnTo>
                      <a:pt x="1905" y="32385"/>
                    </a:lnTo>
                    <a:lnTo>
                      <a:pt x="163830" y="0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87" name="Freeform 486"/>
              <p:cNvSpPr/>
              <p:nvPr/>
            </p:nvSpPr>
            <p:spPr bwMode="auto">
              <a:xfrm>
                <a:off x="3148965" y="1291590"/>
                <a:ext cx="1426845" cy="518160"/>
              </a:xfrm>
              <a:custGeom>
                <a:avLst/>
                <a:gdLst>
                  <a:gd name="connsiteX0" fmla="*/ 0 w 1426845"/>
                  <a:gd name="connsiteY0" fmla="*/ 518160 h 518160"/>
                  <a:gd name="connsiteX1" fmla="*/ 1424940 w 1426845"/>
                  <a:gd name="connsiteY1" fmla="*/ 156210 h 518160"/>
                  <a:gd name="connsiteX2" fmla="*/ 1426845 w 1426845"/>
                  <a:gd name="connsiteY2" fmla="*/ 0 h 518160"/>
                  <a:gd name="connsiteX3" fmla="*/ 19050 w 1426845"/>
                  <a:gd name="connsiteY3" fmla="*/ 381000 h 518160"/>
                  <a:gd name="connsiteX4" fmla="*/ 0 w 1426845"/>
                  <a:gd name="connsiteY4" fmla="*/ 518160 h 51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6845" h="518160">
                    <a:moveTo>
                      <a:pt x="0" y="518160"/>
                    </a:moveTo>
                    <a:lnTo>
                      <a:pt x="1424940" y="156210"/>
                    </a:lnTo>
                    <a:lnTo>
                      <a:pt x="1426845" y="0"/>
                    </a:lnTo>
                    <a:lnTo>
                      <a:pt x="19050" y="381000"/>
                    </a:lnTo>
                    <a:lnTo>
                      <a:pt x="0" y="51816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 cmpd="sng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88" name="Freeform 487"/>
              <p:cNvSpPr/>
              <p:nvPr/>
            </p:nvSpPr>
            <p:spPr bwMode="auto">
              <a:xfrm>
                <a:off x="3108960" y="1765935"/>
                <a:ext cx="209550" cy="321945"/>
              </a:xfrm>
              <a:custGeom>
                <a:avLst/>
                <a:gdLst>
                  <a:gd name="connsiteX0" fmla="*/ 0 w 209550"/>
                  <a:gd name="connsiteY0" fmla="*/ 321945 h 321945"/>
                  <a:gd name="connsiteX1" fmla="*/ 175260 w 209550"/>
                  <a:gd name="connsiteY1" fmla="*/ 281940 h 321945"/>
                  <a:gd name="connsiteX2" fmla="*/ 209550 w 209550"/>
                  <a:gd name="connsiteY2" fmla="*/ 0 h 321945"/>
                  <a:gd name="connsiteX3" fmla="*/ 38100 w 209550"/>
                  <a:gd name="connsiteY3" fmla="*/ 45720 h 321945"/>
                  <a:gd name="connsiteX4" fmla="*/ 0 w 209550"/>
                  <a:gd name="connsiteY4" fmla="*/ 321945 h 321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321945">
                    <a:moveTo>
                      <a:pt x="0" y="321945"/>
                    </a:moveTo>
                    <a:lnTo>
                      <a:pt x="175260" y="281940"/>
                    </a:lnTo>
                    <a:lnTo>
                      <a:pt x="209550" y="0"/>
                    </a:lnTo>
                    <a:lnTo>
                      <a:pt x="38100" y="45720"/>
                    </a:lnTo>
                    <a:lnTo>
                      <a:pt x="0" y="321945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89" name="Freeform 488"/>
              <p:cNvSpPr/>
              <p:nvPr/>
            </p:nvSpPr>
            <p:spPr bwMode="auto">
              <a:xfrm>
                <a:off x="3286125" y="1725930"/>
                <a:ext cx="200025" cy="321945"/>
              </a:xfrm>
              <a:custGeom>
                <a:avLst/>
                <a:gdLst>
                  <a:gd name="connsiteX0" fmla="*/ 0 w 200025"/>
                  <a:gd name="connsiteY0" fmla="*/ 321945 h 321945"/>
                  <a:gd name="connsiteX1" fmla="*/ 171450 w 200025"/>
                  <a:gd name="connsiteY1" fmla="*/ 281940 h 321945"/>
                  <a:gd name="connsiteX2" fmla="*/ 200025 w 200025"/>
                  <a:gd name="connsiteY2" fmla="*/ 0 h 321945"/>
                  <a:gd name="connsiteX3" fmla="*/ 34290 w 200025"/>
                  <a:gd name="connsiteY3" fmla="*/ 41910 h 321945"/>
                  <a:gd name="connsiteX4" fmla="*/ 0 w 200025"/>
                  <a:gd name="connsiteY4" fmla="*/ 321945 h 321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025" h="321945">
                    <a:moveTo>
                      <a:pt x="0" y="321945"/>
                    </a:moveTo>
                    <a:lnTo>
                      <a:pt x="171450" y="281940"/>
                    </a:lnTo>
                    <a:lnTo>
                      <a:pt x="200025" y="0"/>
                    </a:lnTo>
                    <a:lnTo>
                      <a:pt x="34290" y="41910"/>
                    </a:lnTo>
                    <a:lnTo>
                      <a:pt x="0" y="321945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90" name="Freeform 489"/>
              <p:cNvSpPr/>
              <p:nvPr/>
            </p:nvSpPr>
            <p:spPr bwMode="auto">
              <a:xfrm>
                <a:off x="3453765" y="1684020"/>
                <a:ext cx="194310" cy="321945"/>
              </a:xfrm>
              <a:custGeom>
                <a:avLst/>
                <a:gdLst>
                  <a:gd name="connsiteX0" fmla="*/ 0 w 194310"/>
                  <a:gd name="connsiteY0" fmla="*/ 321945 h 321945"/>
                  <a:gd name="connsiteX1" fmla="*/ 167640 w 194310"/>
                  <a:gd name="connsiteY1" fmla="*/ 285750 h 321945"/>
                  <a:gd name="connsiteX2" fmla="*/ 194310 w 194310"/>
                  <a:gd name="connsiteY2" fmla="*/ 0 h 321945"/>
                  <a:gd name="connsiteX3" fmla="*/ 30480 w 194310"/>
                  <a:gd name="connsiteY3" fmla="*/ 43815 h 321945"/>
                  <a:gd name="connsiteX4" fmla="*/ 0 w 194310"/>
                  <a:gd name="connsiteY4" fmla="*/ 321945 h 321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310" h="321945">
                    <a:moveTo>
                      <a:pt x="0" y="321945"/>
                    </a:moveTo>
                    <a:lnTo>
                      <a:pt x="167640" y="285750"/>
                    </a:lnTo>
                    <a:lnTo>
                      <a:pt x="194310" y="0"/>
                    </a:lnTo>
                    <a:lnTo>
                      <a:pt x="30480" y="43815"/>
                    </a:lnTo>
                    <a:lnTo>
                      <a:pt x="0" y="321945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91" name="Freeform 490"/>
              <p:cNvSpPr/>
              <p:nvPr/>
            </p:nvSpPr>
            <p:spPr bwMode="auto">
              <a:xfrm>
                <a:off x="3619500" y="1644015"/>
                <a:ext cx="180975" cy="325755"/>
              </a:xfrm>
              <a:custGeom>
                <a:avLst/>
                <a:gdLst>
                  <a:gd name="connsiteX0" fmla="*/ 0 w 180975"/>
                  <a:gd name="connsiteY0" fmla="*/ 325755 h 325755"/>
                  <a:gd name="connsiteX1" fmla="*/ 160020 w 180975"/>
                  <a:gd name="connsiteY1" fmla="*/ 289560 h 325755"/>
                  <a:gd name="connsiteX2" fmla="*/ 180975 w 180975"/>
                  <a:gd name="connsiteY2" fmla="*/ 0 h 325755"/>
                  <a:gd name="connsiteX3" fmla="*/ 24765 w 180975"/>
                  <a:gd name="connsiteY3" fmla="*/ 45720 h 325755"/>
                  <a:gd name="connsiteX4" fmla="*/ 0 w 180975"/>
                  <a:gd name="connsiteY4" fmla="*/ 325755 h 325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5" h="325755">
                    <a:moveTo>
                      <a:pt x="0" y="325755"/>
                    </a:moveTo>
                    <a:lnTo>
                      <a:pt x="160020" y="289560"/>
                    </a:lnTo>
                    <a:lnTo>
                      <a:pt x="180975" y="0"/>
                    </a:lnTo>
                    <a:lnTo>
                      <a:pt x="24765" y="45720"/>
                    </a:lnTo>
                    <a:lnTo>
                      <a:pt x="0" y="325755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92" name="Freeform 491"/>
              <p:cNvSpPr/>
              <p:nvPr/>
            </p:nvSpPr>
            <p:spPr bwMode="auto">
              <a:xfrm>
                <a:off x="3779520" y="1604010"/>
                <a:ext cx="182880" cy="329565"/>
              </a:xfrm>
              <a:custGeom>
                <a:avLst/>
                <a:gdLst>
                  <a:gd name="connsiteX0" fmla="*/ 0 w 182880"/>
                  <a:gd name="connsiteY0" fmla="*/ 329565 h 329565"/>
                  <a:gd name="connsiteX1" fmla="*/ 165735 w 182880"/>
                  <a:gd name="connsiteY1" fmla="*/ 293370 h 329565"/>
                  <a:gd name="connsiteX2" fmla="*/ 182880 w 182880"/>
                  <a:gd name="connsiteY2" fmla="*/ 0 h 329565"/>
                  <a:gd name="connsiteX3" fmla="*/ 22860 w 182880"/>
                  <a:gd name="connsiteY3" fmla="*/ 40005 h 329565"/>
                  <a:gd name="connsiteX4" fmla="*/ 0 w 182880"/>
                  <a:gd name="connsiteY4" fmla="*/ 329565 h 329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" h="329565">
                    <a:moveTo>
                      <a:pt x="0" y="329565"/>
                    </a:moveTo>
                    <a:lnTo>
                      <a:pt x="165735" y="293370"/>
                    </a:lnTo>
                    <a:lnTo>
                      <a:pt x="182880" y="0"/>
                    </a:lnTo>
                    <a:lnTo>
                      <a:pt x="22860" y="40005"/>
                    </a:lnTo>
                    <a:lnTo>
                      <a:pt x="0" y="329565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93" name="Freeform 492"/>
              <p:cNvSpPr/>
              <p:nvPr/>
            </p:nvSpPr>
            <p:spPr bwMode="auto">
              <a:xfrm>
                <a:off x="3941445" y="1564005"/>
                <a:ext cx="173355" cy="331470"/>
              </a:xfrm>
              <a:custGeom>
                <a:avLst/>
                <a:gdLst>
                  <a:gd name="connsiteX0" fmla="*/ 0 w 173355"/>
                  <a:gd name="connsiteY0" fmla="*/ 331470 h 331470"/>
                  <a:gd name="connsiteX1" fmla="*/ 160020 w 173355"/>
                  <a:gd name="connsiteY1" fmla="*/ 295275 h 331470"/>
                  <a:gd name="connsiteX2" fmla="*/ 173355 w 173355"/>
                  <a:gd name="connsiteY2" fmla="*/ 0 h 331470"/>
                  <a:gd name="connsiteX3" fmla="*/ 19050 w 173355"/>
                  <a:gd name="connsiteY3" fmla="*/ 40005 h 331470"/>
                  <a:gd name="connsiteX4" fmla="*/ 0 w 173355"/>
                  <a:gd name="connsiteY4" fmla="*/ 331470 h 33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355" h="331470">
                    <a:moveTo>
                      <a:pt x="0" y="331470"/>
                    </a:moveTo>
                    <a:lnTo>
                      <a:pt x="160020" y="295275"/>
                    </a:lnTo>
                    <a:lnTo>
                      <a:pt x="173355" y="0"/>
                    </a:lnTo>
                    <a:lnTo>
                      <a:pt x="19050" y="40005"/>
                    </a:lnTo>
                    <a:lnTo>
                      <a:pt x="0" y="331470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94" name="Freeform 493"/>
              <p:cNvSpPr/>
              <p:nvPr/>
            </p:nvSpPr>
            <p:spPr bwMode="auto">
              <a:xfrm>
                <a:off x="4099560" y="1527810"/>
                <a:ext cx="167640" cy="333375"/>
              </a:xfrm>
              <a:custGeom>
                <a:avLst/>
                <a:gdLst>
                  <a:gd name="connsiteX0" fmla="*/ 0 w 167640"/>
                  <a:gd name="connsiteY0" fmla="*/ 333375 h 333375"/>
                  <a:gd name="connsiteX1" fmla="*/ 158115 w 167640"/>
                  <a:gd name="connsiteY1" fmla="*/ 295275 h 333375"/>
                  <a:gd name="connsiteX2" fmla="*/ 167640 w 167640"/>
                  <a:gd name="connsiteY2" fmla="*/ 0 h 333375"/>
                  <a:gd name="connsiteX3" fmla="*/ 13335 w 167640"/>
                  <a:gd name="connsiteY3" fmla="*/ 38100 h 333375"/>
                  <a:gd name="connsiteX4" fmla="*/ 0 w 167640"/>
                  <a:gd name="connsiteY4" fmla="*/ 333375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0" h="333375">
                    <a:moveTo>
                      <a:pt x="0" y="333375"/>
                    </a:moveTo>
                    <a:lnTo>
                      <a:pt x="158115" y="295275"/>
                    </a:lnTo>
                    <a:lnTo>
                      <a:pt x="167640" y="0"/>
                    </a:lnTo>
                    <a:lnTo>
                      <a:pt x="13335" y="38100"/>
                    </a:lnTo>
                    <a:lnTo>
                      <a:pt x="0" y="333375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95" name="Freeform 494"/>
              <p:cNvSpPr/>
              <p:nvPr/>
            </p:nvSpPr>
            <p:spPr bwMode="auto">
              <a:xfrm>
                <a:off x="4255770" y="1483995"/>
                <a:ext cx="165735" cy="344805"/>
              </a:xfrm>
              <a:custGeom>
                <a:avLst/>
                <a:gdLst>
                  <a:gd name="connsiteX0" fmla="*/ 165735 w 165735"/>
                  <a:gd name="connsiteY0" fmla="*/ 0 h 344805"/>
                  <a:gd name="connsiteX1" fmla="*/ 160020 w 165735"/>
                  <a:gd name="connsiteY1" fmla="*/ 302895 h 344805"/>
                  <a:gd name="connsiteX2" fmla="*/ 0 w 165735"/>
                  <a:gd name="connsiteY2" fmla="*/ 344805 h 344805"/>
                  <a:gd name="connsiteX3" fmla="*/ 13335 w 165735"/>
                  <a:gd name="connsiteY3" fmla="*/ 41910 h 344805"/>
                  <a:gd name="connsiteX4" fmla="*/ 165735 w 165735"/>
                  <a:gd name="connsiteY4" fmla="*/ 0 h 344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735" h="344805">
                    <a:moveTo>
                      <a:pt x="165735" y="0"/>
                    </a:moveTo>
                    <a:lnTo>
                      <a:pt x="160020" y="302895"/>
                    </a:lnTo>
                    <a:lnTo>
                      <a:pt x="0" y="344805"/>
                    </a:lnTo>
                    <a:lnTo>
                      <a:pt x="13335" y="41910"/>
                    </a:lnTo>
                    <a:lnTo>
                      <a:pt x="165735" y="0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96" name="Freeform 495"/>
              <p:cNvSpPr/>
              <p:nvPr/>
            </p:nvSpPr>
            <p:spPr bwMode="auto">
              <a:xfrm>
                <a:off x="4417695" y="1447800"/>
                <a:ext cx="156210" cy="340995"/>
              </a:xfrm>
              <a:custGeom>
                <a:avLst/>
                <a:gdLst>
                  <a:gd name="connsiteX0" fmla="*/ 154305 w 156210"/>
                  <a:gd name="connsiteY0" fmla="*/ 0 h 340995"/>
                  <a:gd name="connsiteX1" fmla="*/ 156210 w 156210"/>
                  <a:gd name="connsiteY1" fmla="*/ 304800 h 340995"/>
                  <a:gd name="connsiteX2" fmla="*/ 0 w 156210"/>
                  <a:gd name="connsiteY2" fmla="*/ 340995 h 340995"/>
                  <a:gd name="connsiteX3" fmla="*/ 1905 w 156210"/>
                  <a:gd name="connsiteY3" fmla="*/ 38100 h 340995"/>
                  <a:gd name="connsiteX4" fmla="*/ 154305 w 156210"/>
                  <a:gd name="connsiteY4" fmla="*/ 0 h 340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210" h="340995">
                    <a:moveTo>
                      <a:pt x="154305" y="0"/>
                    </a:moveTo>
                    <a:lnTo>
                      <a:pt x="156210" y="304800"/>
                    </a:lnTo>
                    <a:lnTo>
                      <a:pt x="0" y="340995"/>
                    </a:lnTo>
                    <a:lnTo>
                      <a:pt x="1905" y="38100"/>
                    </a:lnTo>
                    <a:lnTo>
                      <a:pt x="154305" y="0"/>
                    </a:lnTo>
                    <a:close/>
                  </a:path>
                </a:pathLst>
              </a:custGeom>
              <a:gradFill>
                <a:gsLst>
                  <a:gs pos="0">
                    <a:srgbClr val="B7B7E7"/>
                  </a:gs>
                  <a:gs pos="50000">
                    <a:schemeClr val="bg1"/>
                  </a:gs>
                  <a:gs pos="100000">
                    <a:srgbClr val="BDBDE9"/>
                  </a:gs>
                </a:gsLst>
                <a:lin ang="1200000" scaled="0"/>
              </a:gradFill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497" name="Straight Connector 496"/>
              <p:cNvCxnSpPr/>
              <p:nvPr/>
            </p:nvCxnSpPr>
            <p:spPr bwMode="auto">
              <a:xfrm rot="5400000">
                <a:off x="4494530" y="1372870"/>
                <a:ext cx="154940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grpSp>
            <p:nvGrpSpPr>
              <p:cNvPr id="498" name="Group 373"/>
              <p:cNvGrpSpPr/>
              <p:nvPr/>
            </p:nvGrpSpPr>
            <p:grpSpPr>
              <a:xfrm>
                <a:off x="2941320" y="1295397"/>
                <a:ext cx="1630682" cy="1994764"/>
                <a:chOff x="2941320" y="1295397"/>
                <a:chExt cx="1630682" cy="1994764"/>
              </a:xfrm>
            </p:grpSpPr>
            <p:cxnSp>
              <p:nvCxnSpPr>
                <p:cNvPr id="506" name="Straight Connector 505"/>
                <p:cNvCxnSpPr/>
                <p:nvPr/>
              </p:nvCxnSpPr>
              <p:spPr bwMode="auto">
                <a:xfrm rot="10800000" flipV="1">
                  <a:off x="3159760" y="1295397"/>
                  <a:ext cx="1412240" cy="378443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1905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507" name="Straight Connector 506"/>
                <p:cNvCxnSpPr/>
                <p:nvPr/>
              </p:nvCxnSpPr>
              <p:spPr bwMode="auto">
                <a:xfrm rot="10800000" flipV="1">
                  <a:off x="3150870" y="1447797"/>
                  <a:ext cx="1421132" cy="362249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1905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508" name="Straight Connector 507"/>
                <p:cNvCxnSpPr/>
                <p:nvPr/>
              </p:nvCxnSpPr>
              <p:spPr bwMode="auto">
                <a:xfrm rot="10800000" flipV="1">
                  <a:off x="2956560" y="2971799"/>
                  <a:ext cx="1615442" cy="200611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1905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509" name="Straight Connector 508"/>
                <p:cNvCxnSpPr/>
                <p:nvPr/>
              </p:nvCxnSpPr>
              <p:spPr bwMode="auto">
                <a:xfrm rot="5400000">
                  <a:off x="2248638" y="2370783"/>
                  <a:ext cx="1612060" cy="226696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1905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  <p:cxnSp>
            <p:nvCxnSpPr>
              <p:cNvPr id="499" name="Straight Connector 498"/>
              <p:cNvCxnSpPr/>
              <p:nvPr/>
            </p:nvCxnSpPr>
            <p:spPr bwMode="auto">
              <a:xfrm rot="5400000">
                <a:off x="4494530" y="3046730"/>
                <a:ext cx="154940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grpSp>
            <p:nvGrpSpPr>
              <p:cNvPr id="500" name="Group 370"/>
              <p:cNvGrpSpPr/>
              <p:nvPr/>
            </p:nvGrpSpPr>
            <p:grpSpPr>
              <a:xfrm flipH="1">
                <a:off x="4572000" y="1295400"/>
                <a:ext cx="1630682" cy="1994764"/>
                <a:chOff x="2325052" y="988896"/>
                <a:chExt cx="1630682" cy="1994764"/>
              </a:xfrm>
            </p:grpSpPr>
            <p:cxnSp>
              <p:nvCxnSpPr>
                <p:cNvPr id="502" name="Straight Connector 501"/>
                <p:cNvCxnSpPr/>
                <p:nvPr/>
              </p:nvCxnSpPr>
              <p:spPr bwMode="auto">
                <a:xfrm rot="10800000" flipV="1">
                  <a:off x="2543492" y="988896"/>
                  <a:ext cx="1412240" cy="378443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1905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503" name="Straight Connector 502"/>
                <p:cNvCxnSpPr/>
                <p:nvPr/>
              </p:nvCxnSpPr>
              <p:spPr bwMode="auto">
                <a:xfrm rot="10800000" flipV="1">
                  <a:off x="2534602" y="1141296"/>
                  <a:ext cx="1421132" cy="362249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1905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504" name="Straight Connector 503"/>
                <p:cNvCxnSpPr/>
                <p:nvPr/>
              </p:nvCxnSpPr>
              <p:spPr bwMode="auto">
                <a:xfrm rot="10800000" flipV="1">
                  <a:off x="2340292" y="2665298"/>
                  <a:ext cx="1615442" cy="200611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1905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505" name="Straight Connector 504"/>
                <p:cNvCxnSpPr/>
                <p:nvPr/>
              </p:nvCxnSpPr>
              <p:spPr bwMode="auto">
                <a:xfrm rot="5400000">
                  <a:off x="1632370" y="2064282"/>
                  <a:ext cx="1612060" cy="226696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1905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  <p:sp>
            <p:nvSpPr>
              <p:cNvPr id="501" name="Text Box 97"/>
              <p:cNvSpPr txBox="1">
                <a:spLocks noChangeArrowheads="1"/>
              </p:cNvSpPr>
              <p:nvPr/>
            </p:nvSpPr>
            <p:spPr bwMode="auto">
              <a:xfrm>
                <a:off x="3048001" y="1912544"/>
                <a:ext cx="3067050" cy="908241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lg" len="lg"/>
                <a:tailEnd/>
              </a:ln>
              <a:effectLst/>
            </p:spPr>
            <p:txBody>
              <a:bodyPr wrap="square" anchor="ctr" anchorCtr="1">
                <a:spAutoFit/>
              </a:bodyPr>
              <a:lstStyle/>
              <a:p>
                <a:pPr algn="ctr">
                  <a:lnSpc>
                    <a:spcPct val="75000"/>
                  </a:lnSpc>
                </a:pPr>
                <a:r>
                  <a:rPr lang="en-US" sz="2400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Economic Development</a:t>
                </a:r>
                <a:endParaRPr lang="en-US" sz="2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13" name="Group 522"/>
            <p:cNvGrpSpPr/>
            <p:nvPr/>
          </p:nvGrpSpPr>
          <p:grpSpPr>
            <a:xfrm>
              <a:off x="2326005" y="3204210"/>
              <a:ext cx="1527810" cy="2945130"/>
              <a:chOff x="2326005" y="3204210"/>
              <a:chExt cx="1527810" cy="2945130"/>
            </a:xfrm>
          </p:grpSpPr>
          <p:grpSp>
            <p:nvGrpSpPr>
              <p:cNvPr id="514" name="Group 520"/>
              <p:cNvGrpSpPr/>
              <p:nvPr/>
            </p:nvGrpSpPr>
            <p:grpSpPr>
              <a:xfrm>
                <a:off x="2326005" y="3204210"/>
                <a:ext cx="1525905" cy="2945130"/>
                <a:chOff x="2326005" y="3204210"/>
                <a:chExt cx="1525905" cy="2945130"/>
              </a:xfrm>
            </p:grpSpPr>
            <p:sp>
              <p:nvSpPr>
                <p:cNvPr id="526" name="Freeform 525"/>
                <p:cNvSpPr/>
                <p:nvPr/>
              </p:nvSpPr>
              <p:spPr bwMode="auto">
                <a:xfrm>
                  <a:off x="2326005" y="5690235"/>
                  <a:ext cx="1152525" cy="457200"/>
                </a:xfrm>
                <a:custGeom>
                  <a:avLst/>
                  <a:gdLst>
                    <a:gd name="connsiteX0" fmla="*/ 47625 w 1152525"/>
                    <a:gd name="connsiteY0" fmla="*/ 0 h 457200"/>
                    <a:gd name="connsiteX1" fmla="*/ 1152525 w 1152525"/>
                    <a:gd name="connsiteY1" fmla="*/ 154305 h 457200"/>
                    <a:gd name="connsiteX2" fmla="*/ 1123950 w 1152525"/>
                    <a:gd name="connsiteY2" fmla="*/ 457200 h 457200"/>
                    <a:gd name="connsiteX3" fmla="*/ 0 w 1152525"/>
                    <a:gd name="connsiteY3" fmla="*/ 268605 h 457200"/>
                    <a:gd name="connsiteX4" fmla="*/ 47625 w 1152525"/>
                    <a:gd name="connsiteY4" fmla="*/ 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52525" h="457200">
                      <a:moveTo>
                        <a:pt x="47625" y="0"/>
                      </a:moveTo>
                      <a:lnTo>
                        <a:pt x="1152525" y="154305"/>
                      </a:lnTo>
                      <a:lnTo>
                        <a:pt x="1123950" y="457200"/>
                      </a:lnTo>
                      <a:lnTo>
                        <a:pt x="0" y="268605"/>
                      </a:lnTo>
                      <a:lnTo>
                        <a:pt x="47625" y="0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9525" cap="flat" cmpd="sng">
                  <a:noFill/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grpSp>
              <p:nvGrpSpPr>
                <p:cNvPr id="527" name="Group 519"/>
                <p:cNvGrpSpPr/>
                <p:nvPr/>
              </p:nvGrpSpPr>
              <p:grpSpPr>
                <a:xfrm>
                  <a:off x="2371725" y="3381375"/>
                  <a:ext cx="1295400" cy="2457450"/>
                  <a:chOff x="2371725" y="3381375"/>
                  <a:chExt cx="1295400" cy="2457450"/>
                </a:xfrm>
              </p:grpSpPr>
              <p:grpSp>
                <p:nvGrpSpPr>
                  <p:cNvPr id="530" name="Group 483"/>
                  <p:cNvGrpSpPr/>
                  <p:nvPr/>
                </p:nvGrpSpPr>
                <p:grpSpPr>
                  <a:xfrm>
                    <a:off x="2371725" y="5354955"/>
                    <a:ext cx="1133475" cy="483870"/>
                    <a:chOff x="2371725" y="5354955"/>
                    <a:chExt cx="1133475" cy="483870"/>
                  </a:xfrm>
                </p:grpSpPr>
                <p:sp>
                  <p:nvSpPr>
                    <p:cNvPr id="567" name="Freeform 566"/>
                    <p:cNvSpPr/>
                    <p:nvPr/>
                  </p:nvSpPr>
                  <p:spPr bwMode="auto">
                    <a:xfrm>
                      <a:off x="2371725" y="5354955"/>
                      <a:ext cx="274320" cy="369570"/>
                    </a:xfrm>
                    <a:custGeom>
                      <a:avLst/>
                      <a:gdLst>
                        <a:gd name="connsiteX0" fmla="*/ 0 w 274320"/>
                        <a:gd name="connsiteY0" fmla="*/ 337185 h 369570"/>
                        <a:gd name="connsiteX1" fmla="*/ 228600 w 274320"/>
                        <a:gd name="connsiteY1" fmla="*/ 369570 h 369570"/>
                        <a:gd name="connsiteX2" fmla="*/ 274320 w 274320"/>
                        <a:gd name="connsiteY2" fmla="*/ 20955 h 369570"/>
                        <a:gd name="connsiteX3" fmla="*/ 51435 w 274320"/>
                        <a:gd name="connsiteY3" fmla="*/ 0 h 369570"/>
                        <a:gd name="connsiteX4" fmla="*/ 0 w 274320"/>
                        <a:gd name="connsiteY4" fmla="*/ 337185 h 3695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74320" h="369570">
                          <a:moveTo>
                            <a:pt x="0" y="337185"/>
                          </a:moveTo>
                          <a:lnTo>
                            <a:pt x="228600" y="369570"/>
                          </a:lnTo>
                          <a:lnTo>
                            <a:pt x="274320" y="20955"/>
                          </a:lnTo>
                          <a:lnTo>
                            <a:pt x="51435" y="0"/>
                          </a:lnTo>
                          <a:lnTo>
                            <a:pt x="0" y="337185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7B7E7"/>
                        </a:gs>
                        <a:gs pos="50000">
                          <a:schemeClr val="bg1"/>
                        </a:gs>
                        <a:gs pos="100000">
                          <a:srgbClr val="BDBDE9"/>
                        </a:gs>
                      </a:gsLst>
                      <a:lin ang="1200000" scaled="0"/>
                    </a:gradFill>
                    <a:ln w="3175" cap="flat" cmpd="sng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lg" len="lg"/>
                      <a:tailEnd type="none" w="lg" len="lg"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568" name="Freeform 567"/>
                    <p:cNvSpPr/>
                    <p:nvPr/>
                  </p:nvSpPr>
                  <p:spPr bwMode="auto">
                    <a:xfrm>
                      <a:off x="2600325" y="5375910"/>
                      <a:ext cx="266700" cy="379095"/>
                    </a:xfrm>
                    <a:custGeom>
                      <a:avLst/>
                      <a:gdLst>
                        <a:gd name="connsiteX0" fmla="*/ 0 w 266700"/>
                        <a:gd name="connsiteY0" fmla="*/ 346710 h 379095"/>
                        <a:gd name="connsiteX1" fmla="*/ 224790 w 266700"/>
                        <a:gd name="connsiteY1" fmla="*/ 379095 h 379095"/>
                        <a:gd name="connsiteX2" fmla="*/ 266700 w 266700"/>
                        <a:gd name="connsiteY2" fmla="*/ 17145 h 379095"/>
                        <a:gd name="connsiteX3" fmla="*/ 45720 w 266700"/>
                        <a:gd name="connsiteY3" fmla="*/ 0 h 379095"/>
                        <a:gd name="connsiteX4" fmla="*/ 0 w 266700"/>
                        <a:gd name="connsiteY4" fmla="*/ 346710 h 3790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6700" h="379095">
                          <a:moveTo>
                            <a:pt x="0" y="346710"/>
                          </a:moveTo>
                          <a:lnTo>
                            <a:pt x="224790" y="379095"/>
                          </a:lnTo>
                          <a:lnTo>
                            <a:pt x="266700" y="17145"/>
                          </a:lnTo>
                          <a:lnTo>
                            <a:pt x="45720" y="0"/>
                          </a:lnTo>
                          <a:lnTo>
                            <a:pt x="0" y="3467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7B7E7"/>
                        </a:gs>
                        <a:gs pos="50000">
                          <a:schemeClr val="bg1"/>
                        </a:gs>
                        <a:gs pos="100000">
                          <a:srgbClr val="BDBDE9"/>
                        </a:gs>
                      </a:gsLst>
                      <a:lin ang="1200000" scaled="0"/>
                    </a:gradFill>
                    <a:ln w="3175" cap="flat" cmpd="sng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lg" len="lg"/>
                      <a:tailEnd type="none" w="lg" len="lg"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569" name="Freeform 568"/>
                    <p:cNvSpPr/>
                    <p:nvPr/>
                  </p:nvSpPr>
                  <p:spPr bwMode="auto">
                    <a:xfrm>
                      <a:off x="2819400" y="5396865"/>
                      <a:ext cx="268605" cy="386715"/>
                    </a:xfrm>
                    <a:custGeom>
                      <a:avLst/>
                      <a:gdLst>
                        <a:gd name="connsiteX0" fmla="*/ 0 w 268605"/>
                        <a:gd name="connsiteY0" fmla="*/ 356235 h 386715"/>
                        <a:gd name="connsiteX1" fmla="*/ 226695 w 268605"/>
                        <a:gd name="connsiteY1" fmla="*/ 386715 h 386715"/>
                        <a:gd name="connsiteX2" fmla="*/ 268605 w 268605"/>
                        <a:gd name="connsiteY2" fmla="*/ 15240 h 386715"/>
                        <a:gd name="connsiteX3" fmla="*/ 47625 w 268605"/>
                        <a:gd name="connsiteY3" fmla="*/ 0 h 386715"/>
                        <a:gd name="connsiteX4" fmla="*/ 0 w 268605"/>
                        <a:gd name="connsiteY4" fmla="*/ 356235 h 386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8605" h="386715">
                          <a:moveTo>
                            <a:pt x="0" y="356235"/>
                          </a:moveTo>
                          <a:lnTo>
                            <a:pt x="226695" y="386715"/>
                          </a:lnTo>
                          <a:lnTo>
                            <a:pt x="268605" y="15240"/>
                          </a:lnTo>
                          <a:lnTo>
                            <a:pt x="47625" y="0"/>
                          </a:lnTo>
                          <a:lnTo>
                            <a:pt x="0" y="356235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7B7E7"/>
                        </a:gs>
                        <a:gs pos="50000">
                          <a:schemeClr val="bg1"/>
                        </a:gs>
                        <a:gs pos="100000">
                          <a:srgbClr val="BDBDE9"/>
                        </a:gs>
                      </a:gsLst>
                      <a:lin ang="1200000" scaled="0"/>
                    </a:gradFill>
                    <a:ln w="3175" cap="flat" cmpd="sng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lg" len="lg"/>
                      <a:tailEnd type="none" w="lg" len="lg"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570" name="Freeform 569"/>
                    <p:cNvSpPr/>
                    <p:nvPr/>
                  </p:nvSpPr>
                  <p:spPr bwMode="auto">
                    <a:xfrm>
                      <a:off x="3048000" y="5419725"/>
                      <a:ext cx="251460" cy="392430"/>
                    </a:xfrm>
                    <a:custGeom>
                      <a:avLst/>
                      <a:gdLst>
                        <a:gd name="connsiteX0" fmla="*/ 40005 w 251460"/>
                        <a:gd name="connsiteY0" fmla="*/ 0 h 392430"/>
                        <a:gd name="connsiteX1" fmla="*/ 251460 w 251460"/>
                        <a:gd name="connsiteY1" fmla="*/ 19050 h 392430"/>
                        <a:gd name="connsiteX2" fmla="*/ 215265 w 251460"/>
                        <a:gd name="connsiteY2" fmla="*/ 392430 h 392430"/>
                        <a:gd name="connsiteX3" fmla="*/ 0 w 251460"/>
                        <a:gd name="connsiteY3" fmla="*/ 365760 h 392430"/>
                        <a:gd name="connsiteX4" fmla="*/ 40005 w 251460"/>
                        <a:gd name="connsiteY4" fmla="*/ 0 h 3924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1460" h="392430">
                          <a:moveTo>
                            <a:pt x="40005" y="0"/>
                          </a:moveTo>
                          <a:lnTo>
                            <a:pt x="251460" y="19050"/>
                          </a:lnTo>
                          <a:lnTo>
                            <a:pt x="215265" y="392430"/>
                          </a:lnTo>
                          <a:lnTo>
                            <a:pt x="0" y="365760"/>
                          </a:lnTo>
                          <a:lnTo>
                            <a:pt x="40005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7B7E7"/>
                        </a:gs>
                        <a:gs pos="50000">
                          <a:schemeClr val="bg1"/>
                        </a:gs>
                        <a:gs pos="100000">
                          <a:srgbClr val="BDBDE9"/>
                        </a:gs>
                      </a:gsLst>
                      <a:lin ang="1200000" scaled="0"/>
                    </a:gradFill>
                    <a:ln w="3175" cap="flat" cmpd="sng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lg" len="lg"/>
                      <a:tailEnd type="none" w="lg" len="lg"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571" name="Freeform 570"/>
                    <p:cNvSpPr/>
                    <p:nvPr/>
                  </p:nvSpPr>
                  <p:spPr bwMode="auto">
                    <a:xfrm>
                      <a:off x="3263265" y="5440680"/>
                      <a:ext cx="241935" cy="398145"/>
                    </a:xfrm>
                    <a:custGeom>
                      <a:avLst/>
                      <a:gdLst>
                        <a:gd name="connsiteX0" fmla="*/ 213360 w 241935"/>
                        <a:gd name="connsiteY0" fmla="*/ 398145 h 398145"/>
                        <a:gd name="connsiteX1" fmla="*/ 241935 w 241935"/>
                        <a:gd name="connsiteY1" fmla="*/ 19050 h 398145"/>
                        <a:gd name="connsiteX2" fmla="*/ 38100 w 241935"/>
                        <a:gd name="connsiteY2" fmla="*/ 0 h 398145"/>
                        <a:gd name="connsiteX3" fmla="*/ 0 w 241935"/>
                        <a:gd name="connsiteY3" fmla="*/ 371475 h 398145"/>
                        <a:gd name="connsiteX4" fmla="*/ 213360 w 241935"/>
                        <a:gd name="connsiteY4" fmla="*/ 398145 h 3981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41935" h="398145">
                          <a:moveTo>
                            <a:pt x="213360" y="398145"/>
                          </a:moveTo>
                          <a:lnTo>
                            <a:pt x="241935" y="19050"/>
                          </a:lnTo>
                          <a:lnTo>
                            <a:pt x="38100" y="0"/>
                          </a:lnTo>
                          <a:lnTo>
                            <a:pt x="0" y="371475"/>
                          </a:lnTo>
                          <a:lnTo>
                            <a:pt x="213360" y="398145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7B7E7"/>
                        </a:gs>
                        <a:gs pos="50000">
                          <a:schemeClr val="bg1"/>
                        </a:gs>
                        <a:gs pos="100000">
                          <a:srgbClr val="BDBDE9"/>
                        </a:gs>
                      </a:gsLst>
                      <a:lin ang="1200000" scaled="0"/>
                    </a:gradFill>
                    <a:ln w="3175" cap="flat" cmpd="sng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lg" len="lg"/>
                      <a:tailEnd type="none" w="lg" len="lg"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</p:grpSp>
              <p:grpSp>
                <p:nvGrpSpPr>
                  <p:cNvPr id="531" name="Group 484"/>
                  <p:cNvGrpSpPr/>
                  <p:nvPr/>
                </p:nvGrpSpPr>
                <p:grpSpPr>
                  <a:xfrm>
                    <a:off x="2425065" y="5044440"/>
                    <a:ext cx="1110615" cy="411480"/>
                    <a:chOff x="2425065" y="5044440"/>
                    <a:chExt cx="1110615" cy="411480"/>
                  </a:xfrm>
                </p:grpSpPr>
                <p:sp>
                  <p:nvSpPr>
                    <p:cNvPr id="562" name="Freeform 561"/>
                    <p:cNvSpPr/>
                    <p:nvPr/>
                  </p:nvSpPr>
                  <p:spPr bwMode="auto">
                    <a:xfrm>
                      <a:off x="2425065" y="5044440"/>
                      <a:ext cx="266700" cy="331470"/>
                    </a:xfrm>
                    <a:custGeom>
                      <a:avLst/>
                      <a:gdLst>
                        <a:gd name="connsiteX0" fmla="*/ 0 w 266700"/>
                        <a:gd name="connsiteY0" fmla="*/ 304800 h 331470"/>
                        <a:gd name="connsiteX1" fmla="*/ 220980 w 266700"/>
                        <a:gd name="connsiteY1" fmla="*/ 331470 h 331470"/>
                        <a:gd name="connsiteX2" fmla="*/ 266700 w 266700"/>
                        <a:gd name="connsiteY2" fmla="*/ 17145 h 331470"/>
                        <a:gd name="connsiteX3" fmla="*/ 49530 w 266700"/>
                        <a:gd name="connsiteY3" fmla="*/ 0 h 331470"/>
                        <a:gd name="connsiteX4" fmla="*/ 0 w 266700"/>
                        <a:gd name="connsiteY4" fmla="*/ 304800 h 3314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6700" h="331470">
                          <a:moveTo>
                            <a:pt x="0" y="304800"/>
                          </a:moveTo>
                          <a:lnTo>
                            <a:pt x="220980" y="331470"/>
                          </a:lnTo>
                          <a:lnTo>
                            <a:pt x="266700" y="17145"/>
                          </a:lnTo>
                          <a:lnTo>
                            <a:pt x="49530" y="0"/>
                          </a:lnTo>
                          <a:lnTo>
                            <a:pt x="0" y="30480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7B7E7"/>
                        </a:gs>
                        <a:gs pos="50000">
                          <a:schemeClr val="bg1"/>
                        </a:gs>
                        <a:gs pos="100000">
                          <a:srgbClr val="BDBDE9"/>
                        </a:gs>
                      </a:gsLst>
                      <a:lin ang="1200000" scaled="0"/>
                    </a:gradFill>
                    <a:ln w="3175" cap="flat" cmpd="sng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lg" len="lg"/>
                      <a:tailEnd type="none" w="lg" len="lg"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563" name="Freeform 562"/>
                    <p:cNvSpPr/>
                    <p:nvPr/>
                  </p:nvSpPr>
                  <p:spPr bwMode="auto">
                    <a:xfrm>
                      <a:off x="2647950" y="5063490"/>
                      <a:ext cx="260985" cy="333375"/>
                    </a:xfrm>
                    <a:custGeom>
                      <a:avLst/>
                      <a:gdLst>
                        <a:gd name="connsiteX0" fmla="*/ 0 w 260985"/>
                        <a:gd name="connsiteY0" fmla="*/ 310515 h 333375"/>
                        <a:gd name="connsiteX1" fmla="*/ 219075 w 260985"/>
                        <a:gd name="connsiteY1" fmla="*/ 333375 h 333375"/>
                        <a:gd name="connsiteX2" fmla="*/ 260985 w 260985"/>
                        <a:gd name="connsiteY2" fmla="*/ 11430 h 333375"/>
                        <a:gd name="connsiteX3" fmla="*/ 41910 w 260985"/>
                        <a:gd name="connsiteY3" fmla="*/ 0 h 333375"/>
                        <a:gd name="connsiteX4" fmla="*/ 0 w 260985"/>
                        <a:gd name="connsiteY4" fmla="*/ 310515 h 3333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0985" h="333375">
                          <a:moveTo>
                            <a:pt x="0" y="310515"/>
                          </a:moveTo>
                          <a:lnTo>
                            <a:pt x="219075" y="333375"/>
                          </a:lnTo>
                          <a:lnTo>
                            <a:pt x="260985" y="11430"/>
                          </a:lnTo>
                          <a:lnTo>
                            <a:pt x="41910" y="0"/>
                          </a:lnTo>
                          <a:lnTo>
                            <a:pt x="0" y="310515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7B7E7"/>
                        </a:gs>
                        <a:gs pos="50000">
                          <a:schemeClr val="bg1"/>
                        </a:gs>
                        <a:gs pos="100000">
                          <a:srgbClr val="BDBDE9"/>
                        </a:gs>
                      </a:gsLst>
                      <a:lin ang="1200000" scaled="0"/>
                    </a:gradFill>
                    <a:ln w="3175" cap="flat" cmpd="sng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lg" len="lg"/>
                      <a:tailEnd type="none" w="lg" len="lg"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564" name="Freeform 563"/>
                    <p:cNvSpPr/>
                    <p:nvPr/>
                  </p:nvSpPr>
                  <p:spPr bwMode="auto">
                    <a:xfrm>
                      <a:off x="2867025" y="5076825"/>
                      <a:ext cx="255270" cy="340995"/>
                    </a:xfrm>
                    <a:custGeom>
                      <a:avLst/>
                      <a:gdLst>
                        <a:gd name="connsiteX0" fmla="*/ 0 w 255270"/>
                        <a:gd name="connsiteY0" fmla="*/ 318135 h 340995"/>
                        <a:gd name="connsiteX1" fmla="*/ 219075 w 255270"/>
                        <a:gd name="connsiteY1" fmla="*/ 340995 h 340995"/>
                        <a:gd name="connsiteX2" fmla="*/ 255270 w 255270"/>
                        <a:gd name="connsiteY2" fmla="*/ 11430 h 340995"/>
                        <a:gd name="connsiteX3" fmla="*/ 40005 w 255270"/>
                        <a:gd name="connsiteY3" fmla="*/ 0 h 340995"/>
                        <a:gd name="connsiteX4" fmla="*/ 0 w 255270"/>
                        <a:gd name="connsiteY4" fmla="*/ 318135 h 3409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5270" h="340995">
                          <a:moveTo>
                            <a:pt x="0" y="318135"/>
                          </a:moveTo>
                          <a:lnTo>
                            <a:pt x="219075" y="340995"/>
                          </a:lnTo>
                          <a:lnTo>
                            <a:pt x="255270" y="11430"/>
                          </a:lnTo>
                          <a:lnTo>
                            <a:pt x="40005" y="0"/>
                          </a:lnTo>
                          <a:lnTo>
                            <a:pt x="0" y="318135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7B7E7"/>
                        </a:gs>
                        <a:gs pos="50000">
                          <a:schemeClr val="bg1"/>
                        </a:gs>
                        <a:gs pos="100000">
                          <a:srgbClr val="BDBDE9"/>
                        </a:gs>
                      </a:gsLst>
                      <a:lin ang="1200000" scaled="0"/>
                    </a:gradFill>
                    <a:ln w="3175" cap="flat" cmpd="sng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lg" len="lg"/>
                      <a:tailEnd type="none" w="lg" len="lg"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565" name="Freeform 564"/>
                    <p:cNvSpPr/>
                    <p:nvPr/>
                  </p:nvSpPr>
                  <p:spPr bwMode="auto">
                    <a:xfrm>
                      <a:off x="3086100" y="5090160"/>
                      <a:ext cx="240030" cy="350520"/>
                    </a:xfrm>
                    <a:custGeom>
                      <a:avLst/>
                      <a:gdLst>
                        <a:gd name="connsiteX0" fmla="*/ 0 w 240030"/>
                        <a:gd name="connsiteY0" fmla="*/ 325755 h 350520"/>
                        <a:gd name="connsiteX1" fmla="*/ 211455 w 240030"/>
                        <a:gd name="connsiteY1" fmla="*/ 350520 h 350520"/>
                        <a:gd name="connsiteX2" fmla="*/ 240030 w 240030"/>
                        <a:gd name="connsiteY2" fmla="*/ 9525 h 350520"/>
                        <a:gd name="connsiteX3" fmla="*/ 36195 w 240030"/>
                        <a:gd name="connsiteY3" fmla="*/ 0 h 350520"/>
                        <a:gd name="connsiteX4" fmla="*/ 0 w 240030"/>
                        <a:gd name="connsiteY4" fmla="*/ 325755 h 3505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40030" h="350520">
                          <a:moveTo>
                            <a:pt x="0" y="325755"/>
                          </a:moveTo>
                          <a:lnTo>
                            <a:pt x="211455" y="350520"/>
                          </a:lnTo>
                          <a:lnTo>
                            <a:pt x="240030" y="9525"/>
                          </a:lnTo>
                          <a:lnTo>
                            <a:pt x="36195" y="0"/>
                          </a:lnTo>
                          <a:lnTo>
                            <a:pt x="0" y="325755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7B7E7"/>
                        </a:gs>
                        <a:gs pos="50000">
                          <a:schemeClr val="bg1"/>
                        </a:gs>
                        <a:gs pos="100000">
                          <a:srgbClr val="BDBDE9"/>
                        </a:gs>
                      </a:gsLst>
                      <a:lin ang="1200000" scaled="0"/>
                    </a:gradFill>
                    <a:ln w="3175" cap="flat" cmpd="sng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lg" len="lg"/>
                      <a:tailEnd type="none" w="lg" len="lg"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566" name="Freeform 565"/>
                    <p:cNvSpPr/>
                    <p:nvPr/>
                  </p:nvSpPr>
                  <p:spPr bwMode="auto">
                    <a:xfrm>
                      <a:off x="3295650" y="5103495"/>
                      <a:ext cx="240030" cy="352425"/>
                    </a:xfrm>
                    <a:custGeom>
                      <a:avLst/>
                      <a:gdLst>
                        <a:gd name="connsiteX0" fmla="*/ 0 w 240030"/>
                        <a:gd name="connsiteY0" fmla="*/ 331470 h 352425"/>
                        <a:gd name="connsiteX1" fmla="*/ 207645 w 240030"/>
                        <a:gd name="connsiteY1" fmla="*/ 352425 h 352425"/>
                        <a:gd name="connsiteX2" fmla="*/ 240030 w 240030"/>
                        <a:gd name="connsiteY2" fmla="*/ 9525 h 352425"/>
                        <a:gd name="connsiteX3" fmla="*/ 30480 w 240030"/>
                        <a:gd name="connsiteY3" fmla="*/ 0 h 352425"/>
                        <a:gd name="connsiteX4" fmla="*/ 0 w 240030"/>
                        <a:gd name="connsiteY4" fmla="*/ 331470 h 3524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40030" h="352425">
                          <a:moveTo>
                            <a:pt x="0" y="331470"/>
                          </a:moveTo>
                          <a:lnTo>
                            <a:pt x="207645" y="352425"/>
                          </a:lnTo>
                          <a:lnTo>
                            <a:pt x="240030" y="9525"/>
                          </a:lnTo>
                          <a:lnTo>
                            <a:pt x="30480" y="0"/>
                          </a:lnTo>
                          <a:lnTo>
                            <a:pt x="0" y="33147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7B7E7"/>
                        </a:gs>
                        <a:gs pos="50000">
                          <a:schemeClr val="bg1"/>
                        </a:gs>
                        <a:gs pos="100000">
                          <a:srgbClr val="BDBDE9"/>
                        </a:gs>
                      </a:gsLst>
                      <a:lin ang="1200000" scaled="0"/>
                    </a:gradFill>
                    <a:ln w="3175" cap="flat" cmpd="sng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lg" len="lg"/>
                      <a:tailEnd type="none" w="lg" len="lg"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</p:grpSp>
              <p:grpSp>
                <p:nvGrpSpPr>
                  <p:cNvPr id="532" name="Group 518"/>
                  <p:cNvGrpSpPr/>
                  <p:nvPr/>
                </p:nvGrpSpPr>
                <p:grpSpPr>
                  <a:xfrm>
                    <a:off x="2472690" y="4732020"/>
                    <a:ext cx="1085850" cy="382905"/>
                    <a:chOff x="2472690" y="4732020"/>
                    <a:chExt cx="1085850" cy="382905"/>
                  </a:xfrm>
                </p:grpSpPr>
                <p:sp>
                  <p:nvSpPr>
                    <p:cNvPr id="557" name="Freeform 556"/>
                    <p:cNvSpPr/>
                    <p:nvPr/>
                  </p:nvSpPr>
                  <p:spPr bwMode="auto">
                    <a:xfrm>
                      <a:off x="2472690" y="4732020"/>
                      <a:ext cx="260985" cy="327660"/>
                    </a:xfrm>
                    <a:custGeom>
                      <a:avLst/>
                      <a:gdLst>
                        <a:gd name="connsiteX0" fmla="*/ 0 w 260985"/>
                        <a:gd name="connsiteY0" fmla="*/ 312420 h 327660"/>
                        <a:gd name="connsiteX1" fmla="*/ 219075 w 260985"/>
                        <a:gd name="connsiteY1" fmla="*/ 327660 h 327660"/>
                        <a:gd name="connsiteX2" fmla="*/ 260985 w 260985"/>
                        <a:gd name="connsiteY2" fmla="*/ 5715 h 327660"/>
                        <a:gd name="connsiteX3" fmla="*/ 51435 w 260985"/>
                        <a:gd name="connsiteY3" fmla="*/ 0 h 327660"/>
                        <a:gd name="connsiteX4" fmla="*/ 0 w 260985"/>
                        <a:gd name="connsiteY4" fmla="*/ 312420 h 3276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0985" h="327660">
                          <a:moveTo>
                            <a:pt x="0" y="312420"/>
                          </a:moveTo>
                          <a:lnTo>
                            <a:pt x="219075" y="327660"/>
                          </a:lnTo>
                          <a:lnTo>
                            <a:pt x="260985" y="5715"/>
                          </a:lnTo>
                          <a:lnTo>
                            <a:pt x="51435" y="0"/>
                          </a:lnTo>
                          <a:lnTo>
                            <a:pt x="0" y="31242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7B7E7"/>
                        </a:gs>
                        <a:gs pos="50000">
                          <a:schemeClr val="bg1"/>
                        </a:gs>
                        <a:gs pos="100000">
                          <a:srgbClr val="BDBDE9"/>
                        </a:gs>
                      </a:gsLst>
                      <a:lin ang="1200000" scaled="0"/>
                    </a:gradFill>
                    <a:ln w="3175" cap="flat" cmpd="sng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lg" len="lg"/>
                      <a:tailEnd type="none" w="lg" len="lg"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558" name="Freeform 557"/>
                    <p:cNvSpPr/>
                    <p:nvPr/>
                  </p:nvSpPr>
                  <p:spPr bwMode="auto">
                    <a:xfrm>
                      <a:off x="2691765" y="4737735"/>
                      <a:ext cx="255270" cy="335280"/>
                    </a:xfrm>
                    <a:custGeom>
                      <a:avLst/>
                      <a:gdLst>
                        <a:gd name="connsiteX0" fmla="*/ 0 w 255270"/>
                        <a:gd name="connsiteY0" fmla="*/ 320040 h 335280"/>
                        <a:gd name="connsiteX1" fmla="*/ 213360 w 255270"/>
                        <a:gd name="connsiteY1" fmla="*/ 335280 h 335280"/>
                        <a:gd name="connsiteX2" fmla="*/ 255270 w 255270"/>
                        <a:gd name="connsiteY2" fmla="*/ 3810 h 335280"/>
                        <a:gd name="connsiteX3" fmla="*/ 41910 w 255270"/>
                        <a:gd name="connsiteY3" fmla="*/ 0 h 335280"/>
                        <a:gd name="connsiteX4" fmla="*/ 0 w 255270"/>
                        <a:gd name="connsiteY4" fmla="*/ 320040 h 335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5270" h="335280">
                          <a:moveTo>
                            <a:pt x="0" y="320040"/>
                          </a:moveTo>
                          <a:lnTo>
                            <a:pt x="213360" y="335280"/>
                          </a:lnTo>
                          <a:lnTo>
                            <a:pt x="255270" y="3810"/>
                          </a:lnTo>
                          <a:lnTo>
                            <a:pt x="41910" y="0"/>
                          </a:lnTo>
                          <a:lnTo>
                            <a:pt x="0" y="32004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7B7E7"/>
                        </a:gs>
                        <a:gs pos="50000">
                          <a:schemeClr val="bg1"/>
                        </a:gs>
                        <a:gs pos="100000">
                          <a:srgbClr val="BDBDE9"/>
                        </a:gs>
                      </a:gsLst>
                      <a:lin ang="1200000" scaled="0"/>
                    </a:gradFill>
                    <a:ln w="3175" cap="flat" cmpd="sng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lg" len="lg"/>
                      <a:tailEnd type="none" w="lg" len="lg"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559" name="Freeform 558"/>
                    <p:cNvSpPr/>
                    <p:nvPr/>
                  </p:nvSpPr>
                  <p:spPr bwMode="auto">
                    <a:xfrm>
                      <a:off x="2908935" y="4743450"/>
                      <a:ext cx="251460" cy="340995"/>
                    </a:xfrm>
                    <a:custGeom>
                      <a:avLst/>
                      <a:gdLst>
                        <a:gd name="connsiteX0" fmla="*/ 0 w 251460"/>
                        <a:gd name="connsiteY0" fmla="*/ 329565 h 340995"/>
                        <a:gd name="connsiteX1" fmla="*/ 211455 w 251460"/>
                        <a:gd name="connsiteY1" fmla="*/ 340995 h 340995"/>
                        <a:gd name="connsiteX2" fmla="*/ 251460 w 251460"/>
                        <a:gd name="connsiteY2" fmla="*/ 0 h 340995"/>
                        <a:gd name="connsiteX3" fmla="*/ 38100 w 251460"/>
                        <a:gd name="connsiteY3" fmla="*/ 0 h 340995"/>
                        <a:gd name="connsiteX4" fmla="*/ 0 w 251460"/>
                        <a:gd name="connsiteY4" fmla="*/ 329565 h 3409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1460" h="340995">
                          <a:moveTo>
                            <a:pt x="0" y="329565"/>
                          </a:moveTo>
                          <a:lnTo>
                            <a:pt x="211455" y="340995"/>
                          </a:lnTo>
                          <a:lnTo>
                            <a:pt x="251460" y="0"/>
                          </a:lnTo>
                          <a:lnTo>
                            <a:pt x="38100" y="0"/>
                          </a:lnTo>
                          <a:lnTo>
                            <a:pt x="0" y="329565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7B7E7"/>
                        </a:gs>
                        <a:gs pos="50000">
                          <a:schemeClr val="bg1"/>
                        </a:gs>
                        <a:gs pos="100000">
                          <a:srgbClr val="BDBDE9"/>
                        </a:gs>
                      </a:gsLst>
                      <a:lin ang="1200000" scaled="0"/>
                    </a:gradFill>
                    <a:ln w="3175" cap="flat" cmpd="sng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lg" len="lg"/>
                      <a:tailEnd type="none" w="lg" len="lg"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560" name="Freeform 559"/>
                    <p:cNvSpPr/>
                    <p:nvPr/>
                  </p:nvSpPr>
                  <p:spPr bwMode="auto">
                    <a:xfrm>
                      <a:off x="3120390" y="4749165"/>
                      <a:ext cx="240030" cy="352425"/>
                    </a:xfrm>
                    <a:custGeom>
                      <a:avLst/>
                      <a:gdLst>
                        <a:gd name="connsiteX0" fmla="*/ 0 w 240030"/>
                        <a:gd name="connsiteY0" fmla="*/ 339090 h 352425"/>
                        <a:gd name="connsiteX1" fmla="*/ 207645 w 240030"/>
                        <a:gd name="connsiteY1" fmla="*/ 352425 h 352425"/>
                        <a:gd name="connsiteX2" fmla="*/ 240030 w 240030"/>
                        <a:gd name="connsiteY2" fmla="*/ 9525 h 352425"/>
                        <a:gd name="connsiteX3" fmla="*/ 36195 w 240030"/>
                        <a:gd name="connsiteY3" fmla="*/ 0 h 352425"/>
                        <a:gd name="connsiteX4" fmla="*/ 0 w 240030"/>
                        <a:gd name="connsiteY4" fmla="*/ 339090 h 3524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40030" h="352425">
                          <a:moveTo>
                            <a:pt x="0" y="339090"/>
                          </a:moveTo>
                          <a:lnTo>
                            <a:pt x="207645" y="352425"/>
                          </a:lnTo>
                          <a:lnTo>
                            <a:pt x="240030" y="9525"/>
                          </a:lnTo>
                          <a:lnTo>
                            <a:pt x="36195" y="0"/>
                          </a:lnTo>
                          <a:lnTo>
                            <a:pt x="0" y="33909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7B7E7"/>
                        </a:gs>
                        <a:gs pos="50000">
                          <a:schemeClr val="bg1"/>
                        </a:gs>
                        <a:gs pos="100000">
                          <a:srgbClr val="BDBDE9"/>
                        </a:gs>
                      </a:gsLst>
                      <a:lin ang="1200000" scaled="0"/>
                    </a:gradFill>
                    <a:ln w="3175" cap="flat" cmpd="sng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lg" len="lg"/>
                      <a:tailEnd type="none" w="lg" len="lg"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561" name="Freeform 560"/>
                    <p:cNvSpPr/>
                    <p:nvPr/>
                  </p:nvSpPr>
                  <p:spPr bwMode="auto">
                    <a:xfrm>
                      <a:off x="3329940" y="4756785"/>
                      <a:ext cx="228600" cy="358140"/>
                    </a:xfrm>
                    <a:custGeom>
                      <a:avLst/>
                      <a:gdLst>
                        <a:gd name="connsiteX0" fmla="*/ 200025 w 228600"/>
                        <a:gd name="connsiteY0" fmla="*/ 358140 h 358140"/>
                        <a:gd name="connsiteX1" fmla="*/ 228600 w 228600"/>
                        <a:gd name="connsiteY1" fmla="*/ 3810 h 358140"/>
                        <a:gd name="connsiteX2" fmla="*/ 32385 w 228600"/>
                        <a:gd name="connsiteY2" fmla="*/ 0 h 358140"/>
                        <a:gd name="connsiteX3" fmla="*/ 0 w 228600"/>
                        <a:gd name="connsiteY3" fmla="*/ 344805 h 358140"/>
                        <a:gd name="connsiteX4" fmla="*/ 200025 w 228600"/>
                        <a:gd name="connsiteY4" fmla="*/ 358140 h 3581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8600" h="358140">
                          <a:moveTo>
                            <a:pt x="200025" y="358140"/>
                          </a:moveTo>
                          <a:lnTo>
                            <a:pt x="228600" y="3810"/>
                          </a:lnTo>
                          <a:lnTo>
                            <a:pt x="32385" y="0"/>
                          </a:lnTo>
                          <a:lnTo>
                            <a:pt x="0" y="344805"/>
                          </a:lnTo>
                          <a:lnTo>
                            <a:pt x="200025" y="35814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7B7E7"/>
                        </a:gs>
                        <a:gs pos="50000">
                          <a:schemeClr val="bg1"/>
                        </a:gs>
                        <a:gs pos="100000">
                          <a:srgbClr val="BDBDE9"/>
                        </a:gs>
                      </a:gsLst>
                      <a:lin ang="1200000" scaled="0"/>
                    </a:gradFill>
                    <a:ln w="3175" cap="flat" cmpd="sng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lg" len="lg"/>
                      <a:tailEnd type="none" w="lg" len="lg"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</p:grpSp>
              <p:grpSp>
                <p:nvGrpSpPr>
                  <p:cNvPr id="533" name="Group 466"/>
                  <p:cNvGrpSpPr/>
                  <p:nvPr/>
                </p:nvGrpSpPr>
                <p:grpSpPr>
                  <a:xfrm>
                    <a:off x="2524125" y="4417695"/>
                    <a:ext cx="1062990" cy="342900"/>
                    <a:chOff x="2524125" y="4417695"/>
                    <a:chExt cx="1062990" cy="342900"/>
                  </a:xfrm>
                </p:grpSpPr>
                <p:sp>
                  <p:nvSpPr>
                    <p:cNvPr id="552" name="Freeform 551"/>
                    <p:cNvSpPr/>
                    <p:nvPr/>
                  </p:nvSpPr>
                  <p:spPr bwMode="auto">
                    <a:xfrm>
                      <a:off x="2524125" y="4419600"/>
                      <a:ext cx="259080" cy="314325"/>
                    </a:xfrm>
                    <a:custGeom>
                      <a:avLst/>
                      <a:gdLst>
                        <a:gd name="connsiteX0" fmla="*/ 0 w 259080"/>
                        <a:gd name="connsiteY0" fmla="*/ 306705 h 314325"/>
                        <a:gd name="connsiteX1" fmla="*/ 213360 w 259080"/>
                        <a:gd name="connsiteY1" fmla="*/ 314325 h 314325"/>
                        <a:gd name="connsiteX2" fmla="*/ 259080 w 259080"/>
                        <a:gd name="connsiteY2" fmla="*/ 0 h 314325"/>
                        <a:gd name="connsiteX3" fmla="*/ 47625 w 259080"/>
                        <a:gd name="connsiteY3" fmla="*/ 0 h 314325"/>
                        <a:gd name="connsiteX4" fmla="*/ 0 w 259080"/>
                        <a:gd name="connsiteY4" fmla="*/ 306705 h 3143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9080" h="314325">
                          <a:moveTo>
                            <a:pt x="0" y="306705"/>
                          </a:moveTo>
                          <a:lnTo>
                            <a:pt x="213360" y="314325"/>
                          </a:lnTo>
                          <a:lnTo>
                            <a:pt x="259080" y="0"/>
                          </a:lnTo>
                          <a:lnTo>
                            <a:pt x="47625" y="0"/>
                          </a:lnTo>
                          <a:lnTo>
                            <a:pt x="0" y="306705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7B7E7"/>
                        </a:gs>
                        <a:gs pos="50000">
                          <a:schemeClr val="bg1"/>
                        </a:gs>
                        <a:gs pos="100000">
                          <a:srgbClr val="BDBDE9"/>
                        </a:gs>
                      </a:gsLst>
                      <a:lin ang="1200000" scaled="0"/>
                    </a:gradFill>
                    <a:ln w="3175" cap="flat" cmpd="sng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lg" len="lg"/>
                      <a:tailEnd type="none" w="lg" len="lg"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553" name="Freeform 552"/>
                    <p:cNvSpPr/>
                    <p:nvPr/>
                  </p:nvSpPr>
                  <p:spPr bwMode="auto">
                    <a:xfrm>
                      <a:off x="2737485" y="4417695"/>
                      <a:ext cx="253365" cy="325755"/>
                    </a:xfrm>
                    <a:custGeom>
                      <a:avLst/>
                      <a:gdLst>
                        <a:gd name="connsiteX0" fmla="*/ 0 w 253365"/>
                        <a:gd name="connsiteY0" fmla="*/ 316230 h 325755"/>
                        <a:gd name="connsiteX1" fmla="*/ 211455 w 253365"/>
                        <a:gd name="connsiteY1" fmla="*/ 325755 h 325755"/>
                        <a:gd name="connsiteX2" fmla="*/ 253365 w 253365"/>
                        <a:gd name="connsiteY2" fmla="*/ 0 h 325755"/>
                        <a:gd name="connsiteX3" fmla="*/ 41910 w 253365"/>
                        <a:gd name="connsiteY3" fmla="*/ 3810 h 325755"/>
                        <a:gd name="connsiteX4" fmla="*/ 0 w 253365"/>
                        <a:gd name="connsiteY4" fmla="*/ 316230 h 3257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3365" h="325755">
                          <a:moveTo>
                            <a:pt x="0" y="316230"/>
                          </a:moveTo>
                          <a:lnTo>
                            <a:pt x="211455" y="325755"/>
                          </a:lnTo>
                          <a:lnTo>
                            <a:pt x="253365" y="0"/>
                          </a:lnTo>
                          <a:lnTo>
                            <a:pt x="41910" y="3810"/>
                          </a:lnTo>
                          <a:lnTo>
                            <a:pt x="0" y="31623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7B7E7"/>
                        </a:gs>
                        <a:gs pos="50000">
                          <a:schemeClr val="bg1"/>
                        </a:gs>
                        <a:gs pos="100000">
                          <a:srgbClr val="BDBDE9"/>
                        </a:gs>
                      </a:gsLst>
                      <a:lin ang="1200000" scaled="0"/>
                    </a:gradFill>
                    <a:ln w="3175" cap="flat" cmpd="sng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lg" len="lg"/>
                      <a:tailEnd type="none" w="lg" len="lg"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554" name="Freeform 553"/>
                    <p:cNvSpPr/>
                    <p:nvPr/>
                  </p:nvSpPr>
                  <p:spPr bwMode="auto">
                    <a:xfrm>
                      <a:off x="2947035" y="4419600"/>
                      <a:ext cx="247650" cy="329565"/>
                    </a:xfrm>
                    <a:custGeom>
                      <a:avLst/>
                      <a:gdLst>
                        <a:gd name="connsiteX0" fmla="*/ 0 w 247650"/>
                        <a:gd name="connsiteY0" fmla="*/ 321945 h 329565"/>
                        <a:gd name="connsiteX1" fmla="*/ 211455 w 247650"/>
                        <a:gd name="connsiteY1" fmla="*/ 329565 h 329565"/>
                        <a:gd name="connsiteX2" fmla="*/ 247650 w 247650"/>
                        <a:gd name="connsiteY2" fmla="*/ 0 h 329565"/>
                        <a:gd name="connsiteX3" fmla="*/ 41910 w 247650"/>
                        <a:gd name="connsiteY3" fmla="*/ 1905 h 329565"/>
                        <a:gd name="connsiteX4" fmla="*/ 0 w 247650"/>
                        <a:gd name="connsiteY4" fmla="*/ 321945 h 3295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47650" h="329565">
                          <a:moveTo>
                            <a:pt x="0" y="321945"/>
                          </a:moveTo>
                          <a:lnTo>
                            <a:pt x="211455" y="329565"/>
                          </a:lnTo>
                          <a:lnTo>
                            <a:pt x="247650" y="0"/>
                          </a:lnTo>
                          <a:lnTo>
                            <a:pt x="41910" y="1905"/>
                          </a:lnTo>
                          <a:lnTo>
                            <a:pt x="0" y="321945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7B7E7"/>
                        </a:gs>
                        <a:gs pos="50000">
                          <a:schemeClr val="bg1"/>
                        </a:gs>
                        <a:gs pos="100000">
                          <a:srgbClr val="BDBDE9"/>
                        </a:gs>
                      </a:gsLst>
                      <a:lin ang="1200000" scaled="0"/>
                    </a:gradFill>
                    <a:ln w="3175" cap="flat" cmpd="sng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lg" len="lg"/>
                      <a:tailEnd type="none" w="lg" len="lg"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555" name="Freeform 554"/>
                    <p:cNvSpPr/>
                    <p:nvPr/>
                  </p:nvSpPr>
                  <p:spPr bwMode="auto">
                    <a:xfrm>
                      <a:off x="3156585" y="4417695"/>
                      <a:ext cx="234315" cy="339090"/>
                    </a:xfrm>
                    <a:custGeom>
                      <a:avLst/>
                      <a:gdLst>
                        <a:gd name="connsiteX0" fmla="*/ 0 w 234315"/>
                        <a:gd name="connsiteY0" fmla="*/ 331470 h 339090"/>
                        <a:gd name="connsiteX1" fmla="*/ 203835 w 234315"/>
                        <a:gd name="connsiteY1" fmla="*/ 339090 h 339090"/>
                        <a:gd name="connsiteX2" fmla="*/ 234315 w 234315"/>
                        <a:gd name="connsiteY2" fmla="*/ 0 h 339090"/>
                        <a:gd name="connsiteX3" fmla="*/ 36195 w 234315"/>
                        <a:gd name="connsiteY3" fmla="*/ 3810 h 339090"/>
                        <a:gd name="connsiteX4" fmla="*/ 0 w 234315"/>
                        <a:gd name="connsiteY4" fmla="*/ 331470 h 3390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34315" h="339090">
                          <a:moveTo>
                            <a:pt x="0" y="331470"/>
                          </a:moveTo>
                          <a:lnTo>
                            <a:pt x="203835" y="339090"/>
                          </a:lnTo>
                          <a:lnTo>
                            <a:pt x="234315" y="0"/>
                          </a:lnTo>
                          <a:lnTo>
                            <a:pt x="36195" y="3810"/>
                          </a:lnTo>
                          <a:lnTo>
                            <a:pt x="0" y="33147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7B7E7"/>
                        </a:gs>
                        <a:gs pos="50000">
                          <a:schemeClr val="bg1"/>
                        </a:gs>
                        <a:gs pos="100000">
                          <a:srgbClr val="BDBDE9"/>
                        </a:gs>
                      </a:gsLst>
                      <a:lin ang="1200000" scaled="0"/>
                    </a:gradFill>
                    <a:ln w="3175" cap="flat" cmpd="sng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lg" len="lg"/>
                      <a:tailEnd type="none" w="lg" len="lg"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556" name="Freeform 555"/>
                    <p:cNvSpPr/>
                    <p:nvPr/>
                  </p:nvSpPr>
                  <p:spPr bwMode="auto">
                    <a:xfrm>
                      <a:off x="3360420" y="4417695"/>
                      <a:ext cx="226695" cy="342900"/>
                    </a:xfrm>
                    <a:custGeom>
                      <a:avLst/>
                      <a:gdLst>
                        <a:gd name="connsiteX0" fmla="*/ 198120 w 226695"/>
                        <a:gd name="connsiteY0" fmla="*/ 342900 h 342900"/>
                        <a:gd name="connsiteX1" fmla="*/ 226695 w 226695"/>
                        <a:gd name="connsiteY1" fmla="*/ 0 h 342900"/>
                        <a:gd name="connsiteX2" fmla="*/ 30480 w 226695"/>
                        <a:gd name="connsiteY2" fmla="*/ 1905 h 342900"/>
                        <a:gd name="connsiteX3" fmla="*/ 0 w 226695"/>
                        <a:gd name="connsiteY3" fmla="*/ 337185 h 342900"/>
                        <a:gd name="connsiteX4" fmla="*/ 198120 w 226695"/>
                        <a:gd name="connsiteY4" fmla="*/ 342900 h 3429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6695" h="342900">
                          <a:moveTo>
                            <a:pt x="198120" y="342900"/>
                          </a:moveTo>
                          <a:lnTo>
                            <a:pt x="226695" y="0"/>
                          </a:lnTo>
                          <a:lnTo>
                            <a:pt x="30480" y="1905"/>
                          </a:lnTo>
                          <a:lnTo>
                            <a:pt x="0" y="337185"/>
                          </a:lnTo>
                          <a:lnTo>
                            <a:pt x="198120" y="34290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7B7E7"/>
                        </a:gs>
                        <a:gs pos="50000">
                          <a:schemeClr val="bg1"/>
                        </a:gs>
                        <a:gs pos="100000">
                          <a:srgbClr val="BDBDE9"/>
                        </a:gs>
                      </a:gsLst>
                      <a:lin ang="1200000" scaled="0"/>
                    </a:gradFill>
                    <a:ln w="3175" cap="flat" cmpd="sng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lg" len="lg"/>
                      <a:tailEnd type="none" w="lg" len="lg"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</p:grpSp>
              <p:grpSp>
                <p:nvGrpSpPr>
                  <p:cNvPr id="534" name="Group 460"/>
                  <p:cNvGrpSpPr/>
                  <p:nvPr/>
                </p:nvGrpSpPr>
                <p:grpSpPr>
                  <a:xfrm>
                    <a:off x="2573655" y="4067175"/>
                    <a:ext cx="1040130" cy="354330"/>
                    <a:chOff x="2573655" y="4067175"/>
                    <a:chExt cx="1040130" cy="354330"/>
                  </a:xfrm>
                </p:grpSpPr>
                <p:sp>
                  <p:nvSpPr>
                    <p:cNvPr id="547" name="Freeform 546"/>
                    <p:cNvSpPr/>
                    <p:nvPr/>
                  </p:nvSpPr>
                  <p:spPr bwMode="auto">
                    <a:xfrm>
                      <a:off x="2573655" y="4095750"/>
                      <a:ext cx="255270" cy="325755"/>
                    </a:xfrm>
                    <a:custGeom>
                      <a:avLst/>
                      <a:gdLst>
                        <a:gd name="connsiteX0" fmla="*/ 0 w 255270"/>
                        <a:gd name="connsiteY0" fmla="*/ 323850 h 325755"/>
                        <a:gd name="connsiteX1" fmla="*/ 209550 w 255270"/>
                        <a:gd name="connsiteY1" fmla="*/ 325755 h 325755"/>
                        <a:gd name="connsiteX2" fmla="*/ 255270 w 255270"/>
                        <a:gd name="connsiteY2" fmla="*/ 0 h 325755"/>
                        <a:gd name="connsiteX3" fmla="*/ 47625 w 255270"/>
                        <a:gd name="connsiteY3" fmla="*/ 7620 h 325755"/>
                        <a:gd name="connsiteX4" fmla="*/ 0 w 255270"/>
                        <a:gd name="connsiteY4" fmla="*/ 323850 h 3257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5270" h="325755">
                          <a:moveTo>
                            <a:pt x="0" y="323850"/>
                          </a:moveTo>
                          <a:lnTo>
                            <a:pt x="209550" y="325755"/>
                          </a:lnTo>
                          <a:lnTo>
                            <a:pt x="255270" y="0"/>
                          </a:lnTo>
                          <a:lnTo>
                            <a:pt x="47625" y="7620"/>
                          </a:lnTo>
                          <a:lnTo>
                            <a:pt x="0" y="32385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7B7E7"/>
                        </a:gs>
                        <a:gs pos="50000">
                          <a:schemeClr val="bg1"/>
                        </a:gs>
                        <a:gs pos="100000">
                          <a:srgbClr val="BDBDE9"/>
                        </a:gs>
                      </a:gsLst>
                      <a:lin ang="1200000" scaled="0"/>
                    </a:gradFill>
                    <a:ln w="3175" cap="flat" cmpd="sng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lg" len="lg"/>
                      <a:tailEnd type="none" w="lg" len="lg"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548" name="Freeform 547"/>
                    <p:cNvSpPr/>
                    <p:nvPr/>
                  </p:nvSpPr>
                  <p:spPr bwMode="auto">
                    <a:xfrm>
                      <a:off x="2779395" y="4090035"/>
                      <a:ext cx="247650" cy="331470"/>
                    </a:xfrm>
                    <a:custGeom>
                      <a:avLst/>
                      <a:gdLst>
                        <a:gd name="connsiteX0" fmla="*/ 0 w 247650"/>
                        <a:gd name="connsiteY0" fmla="*/ 329565 h 331470"/>
                        <a:gd name="connsiteX1" fmla="*/ 209550 w 247650"/>
                        <a:gd name="connsiteY1" fmla="*/ 331470 h 331470"/>
                        <a:gd name="connsiteX2" fmla="*/ 247650 w 247650"/>
                        <a:gd name="connsiteY2" fmla="*/ 0 h 331470"/>
                        <a:gd name="connsiteX3" fmla="*/ 47625 w 247650"/>
                        <a:gd name="connsiteY3" fmla="*/ 9525 h 331470"/>
                        <a:gd name="connsiteX4" fmla="*/ 0 w 247650"/>
                        <a:gd name="connsiteY4" fmla="*/ 329565 h 3314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47650" h="331470">
                          <a:moveTo>
                            <a:pt x="0" y="329565"/>
                          </a:moveTo>
                          <a:lnTo>
                            <a:pt x="209550" y="331470"/>
                          </a:lnTo>
                          <a:lnTo>
                            <a:pt x="247650" y="0"/>
                          </a:lnTo>
                          <a:lnTo>
                            <a:pt x="47625" y="9525"/>
                          </a:lnTo>
                          <a:lnTo>
                            <a:pt x="0" y="329565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7B7E7"/>
                        </a:gs>
                        <a:gs pos="50000">
                          <a:schemeClr val="bg1"/>
                        </a:gs>
                        <a:gs pos="100000">
                          <a:srgbClr val="BDBDE9"/>
                        </a:gs>
                      </a:gsLst>
                      <a:lin ang="1200000" scaled="0"/>
                    </a:gradFill>
                    <a:ln w="3175" cap="flat" cmpd="sng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lg" len="lg"/>
                      <a:tailEnd type="none" w="lg" len="lg"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549" name="Freeform 548"/>
                    <p:cNvSpPr/>
                    <p:nvPr/>
                  </p:nvSpPr>
                  <p:spPr bwMode="auto">
                    <a:xfrm>
                      <a:off x="2988945" y="4082415"/>
                      <a:ext cx="245745" cy="337185"/>
                    </a:xfrm>
                    <a:custGeom>
                      <a:avLst/>
                      <a:gdLst>
                        <a:gd name="connsiteX0" fmla="*/ 0 w 245745"/>
                        <a:gd name="connsiteY0" fmla="*/ 337185 h 337185"/>
                        <a:gd name="connsiteX1" fmla="*/ 207645 w 245745"/>
                        <a:gd name="connsiteY1" fmla="*/ 337185 h 337185"/>
                        <a:gd name="connsiteX2" fmla="*/ 245745 w 245745"/>
                        <a:gd name="connsiteY2" fmla="*/ 0 h 337185"/>
                        <a:gd name="connsiteX3" fmla="*/ 40005 w 245745"/>
                        <a:gd name="connsiteY3" fmla="*/ 7620 h 337185"/>
                        <a:gd name="connsiteX4" fmla="*/ 0 w 245745"/>
                        <a:gd name="connsiteY4" fmla="*/ 337185 h 3371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45745" h="337185">
                          <a:moveTo>
                            <a:pt x="0" y="337185"/>
                          </a:moveTo>
                          <a:lnTo>
                            <a:pt x="207645" y="337185"/>
                          </a:lnTo>
                          <a:lnTo>
                            <a:pt x="245745" y="0"/>
                          </a:lnTo>
                          <a:lnTo>
                            <a:pt x="40005" y="7620"/>
                          </a:lnTo>
                          <a:lnTo>
                            <a:pt x="0" y="337185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7B7E7"/>
                        </a:gs>
                        <a:gs pos="50000">
                          <a:schemeClr val="bg1"/>
                        </a:gs>
                        <a:gs pos="100000">
                          <a:srgbClr val="BDBDE9"/>
                        </a:gs>
                      </a:gsLst>
                      <a:lin ang="1200000" scaled="0"/>
                    </a:gradFill>
                    <a:ln w="3175" cap="flat" cmpd="sng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lg" len="lg"/>
                      <a:tailEnd type="none" w="lg" len="lg"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550" name="Freeform 549"/>
                    <p:cNvSpPr/>
                    <p:nvPr/>
                  </p:nvSpPr>
                  <p:spPr bwMode="auto">
                    <a:xfrm>
                      <a:off x="3194685" y="4076700"/>
                      <a:ext cx="226695" cy="344805"/>
                    </a:xfrm>
                    <a:custGeom>
                      <a:avLst/>
                      <a:gdLst>
                        <a:gd name="connsiteX0" fmla="*/ 0 w 226695"/>
                        <a:gd name="connsiteY0" fmla="*/ 342900 h 344805"/>
                        <a:gd name="connsiteX1" fmla="*/ 194310 w 226695"/>
                        <a:gd name="connsiteY1" fmla="*/ 344805 h 344805"/>
                        <a:gd name="connsiteX2" fmla="*/ 226695 w 226695"/>
                        <a:gd name="connsiteY2" fmla="*/ 0 h 344805"/>
                        <a:gd name="connsiteX3" fmla="*/ 34290 w 226695"/>
                        <a:gd name="connsiteY3" fmla="*/ 9525 h 344805"/>
                        <a:gd name="connsiteX4" fmla="*/ 0 w 226695"/>
                        <a:gd name="connsiteY4" fmla="*/ 342900 h 3448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6695" h="344805">
                          <a:moveTo>
                            <a:pt x="0" y="342900"/>
                          </a:moveTo>
                          <a:lnTo>
                            <a:pt x="194310" y="344805"/>
                          </a:lnTo>
                          <a:lnTo>
                            <a:pt x="226695" y="0"/>
                          </a:lnTo>
                          <a:lnTo>
                            <a:pt x="34290" y="9525"/>
                          </a:lnTo>
                          <a:lnTo>
                            <a:pt x="0" y="34290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7B7E7"/>
                        </a:gs>
                        <a:gs pos="50000">
                          <a:schemeClr val="bg1"/>
                        </a:gs>
                        <a:gs pos="100000">
                          <a:srgbClr val="BDBDE9"/>
                        </a:gs>
                      </a:gsLst>
                      <a:lin ang="1200000" scaled="0"/>
                    </a:gradFill>
                    <a:ln w="3175" cap="flat" cmpd="sng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lg" len="lg"/>
                      <a:tailEnd type="none" w="lg" len="lg"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551" name="Freeform 550"/>
                    <p:cNvSpPr/>
                    <p:nvPr/>
                  </p:nvSpPr>
                  <p:spPr bwMode="auto">
                    <a:xfrm>
                      <a:off x="3388995" y="4067175"/>
                      <a:ext cx="224790" cy="352425"/>
                    </a:xfrm>
                    <a:custGeom>
                      <a:avLst/>
                      <a:gdLst>
                        <a:gd name="connsiteX0" fmla="*/ 0 w 224790"/>
                        <a:gd name="connsiteY0" fmla="*/ 352425 h 352425"/>
                        <a:gd name="connsiteX1" fmla="*/ 198120 w 224790"/>
                        <a:gd name="connsiteY1" fmla="*/ 350520 h 352425"/>
                        <a:gd name="connsiteX2" fmla="*/ 224790 w 224790"/>
                        <a:gd name="connsiteY2" fmla="*/ 0 h 352425"/>
                        <a:gd name="connsiteX3" fmla="*/ 32385 w 224790"/>
                        <a:gd name="connsiteY3" fmla="*/ 11430 h 352425"/>
                        <a:gd name="connsiteX4" fmla="*/ 0 w 224790"/>
                        <a:gd name="connsiteY4" fmla="*/ 352425 h 3524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4790" h="352425">
                          <a:moveTo>
                            <a:pt x="0" y="352425"/>
                          </a:moveTo>
                          <a:lnTo>
                            <a:pt x="198120" y="350520"/>
                          </a:lnTo>
                          <a:lnTo>
                            <a:pt x="224790" y="0"/>
                          </a:lnTo>
                          <a:lnTo>
                            <a:pt x="32385" y="11430"/>
                          </a:lnTo>
                          <a:lnTo>
                            <a:pt x="0" y="352425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7B7E7"/>
                        </a:gs>
                        <a:gs pos="50000">
                          <a:schemeClr val="bg1"/>
                        </a:gs>
                        <a:gs pos="100000">
                          <a:srgbClr val="BDBDE9"/>
                        </a:gs>
                      </a:gsLst>
                      <a:lin ang="1200000" scaled="0"/>
                    </a:gradFill>
                    <a:ln w="3175" cap="flat" cmpd="sng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lg" len="lg"/>
                      <a:tailEnd type="none" w="lg" len="lg"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</p:grpSp>
              <p:grpSp>
                <p:nvGrpSpPr>
                  <p:cNvPr id="535" name="Group 459"/>
                  <p:cNvGrpSpPr/>
                  <p:nvPr/>
                </p:nvGrpSpPr>
                <p:grpSpPr>
                  <a:xfrm>
                    <a:off x="2619375" y="3720465"/>
                    <a:ext cx="1022985" cy="381000"/>
                    <a:chOff x="2619375" y="3720465"/>
                    <a:chExt cx="1022985" cy="381000"/>
                  </a:xfrm>
                </p:grpSpPr>
                <p:sp>
                  <p:nvSpPr>
                    <p:cNvPr id="542" name="Freeform 541"/>
                    <p:cNvSpPr/>
                    <p:nvPr/>
                  </p:nvSpPr>
                  <p:spPr bwMode="auto">
                    <a:xfrm>
                      <a:off x="2619375" y="3769995"/>
                      <a:ext cx="255270" cy="331470"/>
                    </a:xfrm>
                    <a:custGeom>
                      <a:avLst/>
                      <a:gdLst>
                        <a:gd name="connsiteX0" fmla="*/ 0 w 255270"/>
                        <a:gd name="connsiteY0" fmla="*/ 331470 h 331470"/>
                        <a:gd name="connsiteX1" fmla="*/ 209550 w 255270"/>
                        <a:gd name="connsiteY1" fmla="*/ 325755 h 331470"/>
                        <a:gd name="connsiteX2" fmla="*/ 255270 w 255270"/>
                        <a:gd name="connsiteY2" fmla="*/ 0 h 331470"/>
                        <a:gd name="connsiteX3" fmla="*/ 53340 w 255270"/>
                        <a:gd name="connsiteY3" fmla="*/ 9525 h 331470"/>
                        <a:gd name="connsiteX4" fmla="*/ 0 w 255270"/>
                        <a:gd name="connsiteY4" fmla="*/ 331470 h 3314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5270" h="331470">
                          <a:moveTo>
                            <a:pt x="0" y="331470"/>
                          </a:moveTo>
                          <a:lnTo>
                            <a:pt x="209550" y="325755"/>
                          </a:lnTo>
                          <a:lnTo>
                            <a:pt x="255270" y="0"/>
                          </a:lnTo>
                          <a:lnTo>
                            <a:pt x="53340" y="9525"/>
                          </a:lnTo>
                          <a:lnTo>
                            <a:pt x="0" y="33147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7B7E7"/>
                        </a:gs>
                        <a:gs pos="50000">
                          <a:schemeClr val="bg1"/>
                        </a:gs>
                        <a:gs pos="100000">
                          <a:srgbClr val="BDBDE9"/>
                        </a:gs>
                      </a:gsLst>
                      <a:lin ang="1200000" scaled="0"/>
                    </a:gradFill>
                    <a:ln w="3175" cap="flat" cmpd="sng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lg" len="lg"/>
                      <a:tailEnd type="none" w="lg" len="lg"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543" name="Freeform 542"/>
                    <p:cNvSpPr/>
                    <p:nvPr/>
                  </p:nvSpPr>
                  <p:spPr bwMode="auto">
                    <a:xfrm>
                      <a:off x="2827020" y="3754755"/>
                      <a:ext cx="241935" cy="340995"/>
                    </a:xfrm>
                    <a:custGeom>
                      <a:avLst/>
                      <a:gdLst>
                        <a:gd name="connsiteX0" fmla="*/ 0 w 241935"/>
                        <a:gd name="connsiteY0" fmla="*/ 340995 h 340995"/>
                        <a:gd name="connsiteX1" fmla="*/ 205740 w 241935"/>
                        <a:gd name="connsiteY1" fmla="*/ 335280 h 340995"/>
                        <a:gd name="connsiteX2" fmla="*/ 241935 w 241935"/>
                        <a:gd name="connsiteY2" fmla="*/ 0 h 340995"/>
                        <a:gd name="connsiteX3" fmla="*/ 43815 w 241935"/>
                        <a:gd name="connsiteY3" fmla="*/ 11430 h 340995"/>
                        <a:gd name="connsiteX4" fmla="*/ 0 w 241935"/>
                        <a:gd name="connsiteY4" fmla="*/ 340995 h 3409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41935" h="340995">
                          <a:moveTo>
                            <a:pt x="0" y="340995"/>
                          </a:moveTo>
                          <a:lnTo>
                            <a:pt x="205740" y="335280"/>
                          </a:lnTo>
                          <a:lnTo>
                            <a:pt x="241935" y="0"/>
                          </a:lnTo>
                          <a:lnTo>
                            <a:pt x="43815" y="11430"/>
                          </a:lnTo>
                          <a:lnTo>
                            <a:pt x="0" y="340995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7B7E7"/>
                        </a:gs>
                        <a:gs pos="50000">
                          <a:schemeClr val="bg1"/>
                        </a:gs>
                        <a:gs pos="100000">
                          <a:srgbClr val="BDBDE9"/>
                        </a:gs>
                      </a:gsLst>
                      <a:lin ang="1200000" scaled="0"/>
                    </a:gradFill>
                    <a:ln w="3175" cap="flat" cmpd="sng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lg" len="lg"/>
                      <a:tailEnd type="none" w="lg" len="lg"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544" name="Freeform 543"/>
                    <p:cNvSpPr/>
                    <p:nvPr/>
                  </p:nvSpPr>
                  <p:spPr bwMode="auto">
                    <a:xfrm>
                      <a:off x="3028950" y="3741420"/>
                      <a:ext cx="238125" cy="346710"/>
                    </a:xfrm>
                    <a:custGeom>
                      <a:avLst/>
                      <a:gdLst>
                        <a:gd name="connsiteX0" fmla="*/ 0 w 238125"/>
                        <a:gd name="connsiteY0" fmla="*/ 346710 h 346710"/>
                        <a:gd name="connsiteX1" fmla="*/ 203835 w 238125"/>
                        <a:gd name="connsiteY1" fmla="*/ 340995 h 346710"/>
                        <a:gd name="connsiteX2" fmla="*/ 238125 w 238125"/>
                        <a:gd name="connsiteY2" fmla="*/ 0 h 346710"/>
                        <a:gd name="connsiteX3" fmla="*/ 40005 w 238125"/>
                        <a:gd name="connsiteY3" fmla="*/ 13335 h 346710"/>
                        <a:gd name="connsiteX4" fmla="*/ 0 w 238125"/>
                        <a:gd name="connsiteY4" fmla="*/ 346710 h 3467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38125" h="346710">
                          <a:moveTo>
                            <a:pt x="0" y="346710"/>
                          </a:moveTo>
                          <a:lnTo>
                            <a:pt x="203835" y="340995"/>
                          </a:lnTo>
                          <a:lnTo>
                            <a:pt x="238125" y="0"/>
                          </a:lnTo>
                          <a:lnTo>
                            <a:pt x="40005" y="13335"/>
                          </a:lnTo>
                          <a:lnTo>
                            <a:pt x="0" y="3467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7B7E7"/>
                        </a:gs>
                        <a:gs pos="50000">
                          <a:schemeClr val="bg1"/>
                        </a:gs>
                        <a:gs pos="100000">
                          <a:srgbClr val="BDBDE9"/>
                        </a:gs>
                      </a:gsLst>
                      <a:lin ang="1200000" scaled="0"/>
                    </a:gradFill>
                    <a:ln w="3175" cap="flat" cmpd="sng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lg" len="lg"/>
                      <a:tailEnd type="none" w="lg" len="lg"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545" name="Freeform 544"/>
                    <p:cNvSpPr/>
                    <p:nvPr/>
                  </p:nvSpPr>
                  <p:spPr bwMode="auto">
                    <a:xfrm>
                      <a:off x="3228975" y="3729990"/>
                      <a:ext cx="224790" cy="352425"/>
                    </a:xfrm>
                    <a:custGeom>
                      <a:avLst/>
                      <a:gdLst>
                        <a:gd name="connsiteX0" fmla="*/ 0 w 224790"/>
                        <a:gd name="connsiteY0" fmla="*/ 352425 h 352425"/>
                        <a:gd name="connsiteX1" fmla="*/ 194310 w 224790"/>
                        <a:gd name="connsiteY1" fmla="*/ 348615 h 352425"/>
                        <a:gd name="connsiteX2" fmla="*/ 224790 w 224790"/>
                        <a:gd name="connsiteY2" fmla="*/ 0 h 352425"/>
                        <a:gd name="connsiteX3" fmla="*/ 38100 w 224790"/>
                        <a:gd name="connsiteY3" fmla="*/ 13335 h 352425"/>
                        <a:gd name="connsiteX4" fmla="*/ 0 w 224790"/>
                        <a:gd name="connsiteY4" fmla="*/ 352425 h 3524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4790" h="352425">
                          <a:moveTo>
                            <a:pt x="0" y="352425"/>
                          </a:moveTo>
                          <a:lnTo>
                            <a:pt x="194310" y="348615"/>
                          </a:lnTo>
                          <a:lnTo>
                            <a:pt x="224790" y="0"/>
                          </a:lnTo>
                          <a:lnTo>
                            <a:pt x="38100" y="13335"/>
                          </a:lnTo>
                          <a:lnTo>
                            <a:pt x="0" y="352425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7B7E7"/>
                        </a:gs>
                        <a:gs pos="50000">
                          <a:schemeClr val="bg1"/>
                        </a:gs>
                        <a:gs pos="100000">
                          <a:srgbClr val="BDBDE9"/>
                        </a:gs>
                      </a:gsLst>
                      <a:lin ang="1200000" scaled="0"/>
                    </a:gradFill>
                    <a:ln w="3175" cap="flat" cmpd="sng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lg" len="lg"/>
                      <a:tailEnd type="none" w="lg" len="lg"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546" name="Freeform 545"/>
                    <p:cNvSpPr/>
                    <p:nvPr/>
                  </p:nvSpPr>
                  <p:spPr bwMode="auto">
                    <a:xfrm>
                      <a:off x="3423285" y="3720465"/>
                      <a:ext cx="219075" cy="356235"/>
                    </a:xfrm>
                    <a:custGeom>
                      <a:avLst/>
                      <a:gdLst>
                        <a:gd name="connsiteX0" fmla="*/ 190500 w 219075"/>
                        <a:gd name="connsiteY0" fmla="*/ 346710 h 356235"/>
                        <a:gd name="connsiteX1" fmla="*/ 0 w 219075"/>
                        <a:gd name="connsiteY1" fmla="*/ 356235 h 356235"/>
                        <a:gd name="connsiteX2" fmla="*/ 34290 w 219075"/>
                        <a:gd name="connsiteY2" fmla="*/ 9525 h 356235"/>
                        <a:gd name="connsiteX3" fmla="*/ 219075 w 219075"/>
                        <a:gd name="connsiteY3" fmla="*/ 0 h 356235"/>
                        <a:gd name="connsiteX4" fmla="*/ 190500 w 219075"/>
                        <a:gd name="connsiteY4" fmla="*/ 346710 h 3562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19075" h="356235">
                          <a:moveTo>
                            <a:pt x="190500" y="346710"/>
                          </a:moveTo>
                          <a:lnTo>
                            <a:pt x="0" y="356235"/>
                          </a:lnTo>
                          <a:lnTo>
                            <a:pt x="34290" y="9525"/>
                          </a:lnTo>
                          <a:lnTo>
                            <a:pt x="219075" y="0"/>
                          </a:lnTo>
                          <a:lnTo>
                            <a:pt x="190500" y="3467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7B7E7"/>
                        </a:gs>
                        <a:gs pos="50000">
                          <a:schemeClr val="bg1"/>
                        </a:gs>
                        <a:gs pos="100000">
                          <a:srgbClr val="BDBDE9"/>
                        </a:gs>
                      </a:gsLst>
                      <a:lin ang="1200000" scaled="0"/>
                    </a:gradFill>
                    <a:ln w="3175" cap="flat" cmpd="sng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lg" len="lg"/>
                      <a:tailEnd type="none" w="lg" len="lg"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</p:grpSp>
              <p:grpSp>
                <p:nvGrpSpPr>
                  <p:cNvPr id="536" name="Group 447"/>
                  <p:cNvGrpSpPr/>
                  <p:nvPr/>
                </p:nvGrpSpPr>
                <p:grpSpPr>
                  <a:xfrm>
                    <a:off x="2672715" y="3381375"/>
                    <a:ext cx="994410" cy="400050"/>
                    <a:chOff x="2672715" y="3381375"/>
                    <a:chExt cx="994410" cy="400050"/>
                  </a:xfrm>
                </p:grpSpPr>
                <p:sp>
                  <p:nvSpPr>
                    <p:cNvPr id="537" name="Freeform 536"/>
                    <p:cNvSpPr/>
                    <p:nvPr/>
                  </p:nvSpPr>
                  <p:spPr bwMode="auto">
                    <a:xfrm>
                      <a:off x="2672715" y="3455670"/>
                      <a:ext cx="243840" cy="325755"/>
                    </a:xfrm>
                    <a:custGeom>
                      <a:avLst/>
                      <a:gdLst>
                        <a:gd name="connsiteX0" fmla="*/ 0 w 243840"/>
                        <a:gd name="connsiteY0" fmla="*/ 325755 h 325755"/>
                        <a:gd name="connsiteX1" fmla="*/ 201930 w 243840"/>
                        <a:gd name="connsiteY1" fmla="*/ 314325 h 325755"/>
                        <a:gd name="connsiteX2" fmla="*/ 243840 w 243840"/>
                        <a:gd name="connsiteY2" fmla="*/ 0 h 325755"/>
                        <a:gd name="connsiteX3" fmla="*/ 49530 w 243840"/>
                        <a:gd name="connsiteY3" fmla="*/ 17145 h 325755"/>
                        <a:gd name="connsiteX4" fmla="*/ 0 w 243840"/>
                        <a:gd name="connsiteY4" fmla="*/ 325755 h 3257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43840" h="325755">
                          <a:moveTo>
                            <a:pt x="0" y="325755"/>
                          </a:moveTo>
                          <a:lnTo>
                            <a:pt x="201930" y="314325"/>
                          </a:lnTo>
                          <a:lnTo>
                            <a:pt x="243840" y="0"/>
                          </a:lnTo>
                          <a:lnTo>
                            <a:pt x="49530" y="17145"/>
                          </a:lnTo>
                          <a:lnTo>
                            <a:pt x="0" y="325755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7B7E7"/>
                        </a:gs>
                        <a:gs pos="50000">
                          <a:schemeClr val="bg1"/>
                        </a:gs>
                        <a:gs pos="100000">
                          <a:srgbClr val="BDBDE9"/>
                        </a:gs>
                      </a:gsLst>
                      <a:lin ang="1200000" scaled="0"/>
                    </a:gradFill>
                    <a:ln w="3175" cap="flat" cmpd="sng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lg" len="lg"/>
                      <a:tailEnd type="none" w="lg" len="lg"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538" name="Freeform 537"/>
                    <p:cNvSpPr/>
                    <p:nvPr/>
                  </p:nvSpPr>
                  <p:spPr bwMode="auto">
                    <a:xfrm>
                      <a:off x="2870835" y="3440430"/>
                      <a:ext cx="240030" cy="329565"/>
                    </a:xfrm>
                    <a:custGeom>
                      <a:avLst/>
                      <a:gdLst>
                        <a:gd name="connsiteX0" fmla="*/ 0 w 240030"/>
                        <a:gd name="connsiteY0" fmla="*/ 329565 h 329565"/>
                        <a:gd name="connsiteX1" fmla="*/ 200025 w 240030"/>
                        <a:gd name="connsiteY1" fmla="*/ 316230 h 329565"/>
                        <a:gd name="connsiteX2" fmla="*/ 240030 w 240030"/>
                        <a:gd name="connsiteY2" fmla="*/ 0 h 329565"/>
                        <a:gd name="connsiteX3" fmla="*/ 43815 w 240030"/>
                        <a:gd name="connsiteY3" fmla="*/ 19050 h 329565"/>
                        <a:gd name="connsiteX4" fmla="*/ 0 w 240030"/>
                        <a:gd name="connsiteY4" fmla="*/ 329565 h 3295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40030" h="329565">
                          <a:moveTo>
                            <a:pt x="0" y="329565"/>
                          </a:moveTo>
                          <a:lnTo>
                            <a:pt x="200025" y="316230"/>
                          </a:lnTo>
                          <a:lnTo>
                            <a:pt x="240030" y="0"/>
                          </a:lnTo>
                          <a:lnTo>
                            <a:pt x="43815" y="19050"/>
                          </a:lnTo>
                          <a:lnTo>
                            <a:pt x="0" y="329565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7B7E7"/>
                        </a:gs>
                        <a:gs pos="50000">
                          <a:schemeClr val="bg1"/>
                        </a:gs>
                        <a:gs pos="100000">
                          <a:srgbClr val="BDBDE9"/>
                        </a:gs>
                      </a:gsLst>
                      <a:lin ang="1200000" scaled="0"/>
                    </a:gradFill>
                    <a:ln w="3175" cap="flat" cmpd="sng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lg" len="lg"/>
                      <a:tailEnd type="none" w="lg" len="lg"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539" name="Freeform 538"/>
                    <p:cNvSpPr/>
                    <p:nvPr/>
                  </p:nvSpPr>
                  <p:spPr bwMode="auto">
                    <a:xfrm>
                      <a:off x="3072765" y="3421380"/>
                      <a:ext cx="230505" cy="335280"/>
                    </a:xfrm>
                    <a:custGeom>
                      <a:avLst/>
                      <a:gdLst>
                        <a:gd name="connsiteX0" fmla="*/ 0 w 230505"/>
                        <a:gd name="connsiteY0" fmla="*/ 335280 h 335280"/>
                        <a:gd name="connsiteX1" fmla="*/ 194310 w 230505"/>
                        <a:gd name="connsiteY1" fmla="*/ 321945 h 335280"/>
                        <a:gd name="connsiteX2" fmla="*/ 230505 w 230505"/>
                        <a:gd name="connsiteY2" fmla="*/ 0 h 335280"/>
                        <a:gd name="connsiteX3" fmla="*/ 36195 w 230505"/>
                        <a:gd name="connsiteY3" fmla="*/ 19050 h 335280"/>
                        <a:gd name="connsiteX4" fmla="*/ 0 w 230505"/>
                        <a:gd name="connsiteY4" fmla="*/ 335280 h 335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30505" h="335280">
                          <a:moveTo>
                            <a:pt x="0" y="335280"/>
                          </a:moveTo>
                          <a:lnTo>
                            <a:pt x="194310" y="321945"/>
                          </a:lnTo>
                          <a:lnTo>
                            <a:pt x="230505" y="0"/>
                          </a:lnTo>
                          <a:lnTo>
                            <a:pt x="36195" y="19050"/>
                          </a:lnTo>
                          <a:lnTo>
                            <a:pt x="0" y="33528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7B7E7"/>
                        </a:gs>
                        <a:gs pos="50000">
                          <a:schemeClr val="bg1"/>
                        </a:gs>
                        <a:gs pos="100000">
                          <a:srgbClr val="BDBDE9"/>
                        </a:gs>
                      </a:gsLst>
                      <a:lin ang="1200000" scaled="0"/>
                    </a:gradFill>
                    <a:ln w="3175" cap="flat" cmpd="sng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lg" len="lg"/>
                      <a:tailEnd type="none" w="lg" len="lg"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540" name="Freeform 539"/>
                    <p:cNvSpPr/>
                    <p:nvPr/>
                  </p:nvSpPr>
                  <p:spPr bwMode="auto">
                    <a:xfrm>
                      <a:off x="3267075" y="3406140"/>
                      <a:ext cx="219075" cy="337185"/>
                    </a:xfrm>
                    <a:custGeom>
                      <a:avLst/>
                      <a:gdLst>
                        <a:gd name="connsiteX0" fmla="*/ 0 w 219075"/>
                        <a:gd name="connsiteY0" fmla="*/ 337185 h 337185"/>
                        <a:gd name="connsiteX1" fmla="*/ 188595 w 219075"/>
                        <a:gd name="connsiteY1" fmla="*/ 325755 h 337185"/>
                        <a:gd name="connsiteX2" fmla="*/ 219075 w 219075"/>
                        <a:gd name="connsiteY2" fmla="*/ 0 h 337185"/>
                        <a:gd name="connsiteX3" fmla="*/ 34290 w 219075"/>
                        <a:gd name="connsiteY3" fmla="*/ 17145 h 337185"/>
                        <a:gd name="connsiteX4" fmla="*/ 0 w 219075"/>
                        <a:gd name="connsiteY4" fmla="*/ 337185 h 3371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19075" h="337185">
                          <a:moveTo>
                            <a:pt x="0" y="337185"/>
                          </a:moveTo>
                          <a:lnTo>
                            <a:pt x="188595" y="325755"/>
                          </a:lnTo>
                          <a:lnTo>
                            <a:pt x="219075" y="0"/>
                          </a:lnTo>
                          <a:lnTo>
                            <a:pt x="34290" y="17145"/>
                          </a:lnTo>
                          <a:lnTo>
                            <a:pt x="0" y="337185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7B7E7"/>
                        </a:gs>
                        <a:gs pos="50000">
                          <a:schemeClr val="bg1"/>
                        </a:gs>
                        <a:gs pos="100000">
                          <a:srgbClr val="BDBDE9"/>
                        </a:gs>
                      </a:gsLst>
                      <a:lin ang="1200000" scaled="0"/>
                    </a:gradFill>
                    <a:ln w="3175" cap="flat" cmpd="sng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lg" len="lg"/>
                      <a:tailEnd type="none" w="lg" len="lg"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541" name="Freeform 540"/>
                    <p:cNvSpPr/>
                    <p:nvPr/>
                  </p:nvSpPr>
                  <p:spPr bwMode="auto">
                    <a:xfrm>
                      <a:off x="3453765" y="3381375"/>
                      <a:ext cx="213360" cy="350520"/>
                    </a:xfrm>
                    <a:custGeom>
                      <a:avLst/>
                      <a:gdLst>
                        <a:gd name="connsiteX0" fmla="*/ 213360 w 213360"/>
                        <a:gd name="connsiteY0" fmla="*/ 0 h 350520"/>
                        <a:gd name="connsiteX1" fmla="*/ 186690 w 213360"/>
                        <a:gd name="connsiteY1" fmla="*/ 339090 h 350520"/>
                        <a:gd name="connsiteX2" fmla="*/ 0 w 213360"/>
                        <a:gd name="connsiteY2" fmla="*/ 350520 h 350520"/>
                        <a:gd name="connsiteX3" fmla="*/ 32385 w 213360"/>
                        <a:gd name="connsiteY3" fmla="*/ 20955 h 350520"/>
                        <a:gd name="connsiteX4" fmla="*/ 213360 w 213360"/>
                        <a:gd name="connsiteY4" fmla="*/ 0 h 3505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13360" h="350520">
                          <a:moveTo>
                            <a:pt x="213360" y="0"/>
                          </a:moveTo>
                          <a:lnTo>
                            <a:pt x="186690" y="339090"/>
                          </a:lnTo>
                          <a:lnTo>
                            <a:pt x="0" y="350520"/>
                          </a:lnTo>
                          <a:lnTo>
                            <a:pt x="32385" y="20955"/>
                          </a:lnTo>
                          <a:lnTo>
                            <a:pt x="21336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7B7E7"/>
                        </a:gs>
                        <a:gs pos="50000">
                          <a:schemeClr val="bg1"/>
                        </a:gs>
                        <a:gs pos="100000">
                          <a:srgbClr val="BDBDE9"/>
                        </a:gs>
                      </a:gsLst>
                      <a:lin ang="1200000" scaled="0"/>
                    </a:gradFill>
                    <a:ln w="3175" cap="flat" cmpd="sng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lg" len="lg"/>
                      <a:tailEnd type="none" w="lg" len="lg"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</p:grpSp>
            </p:grpSp>
            <p:sp>
              <p:nvSpPr>
                <p:cNvPr id="528" name="Freeform 527"/>
                <p:cNvSpPr/>
                <p:nvPr/>
              </p:nvSpPr>
              <p:spPr bwMode="auto">
                <a:xfrm>
                  <a:off x="2720340" y="3223260"/>
                  <a:ext cx="965200" cy="251460"/>
                </a:xfrm>
                <a:custGeom>
                  <a:avLst/>
                  <a:gdLst>
                    <a:gd name="connsiteX0" fmla="*/ 0 w 965200"/>
                    <a:gd name="connsiteY0" fmla="*/ 251460 h 251460"/>
                    <a:gd name="connsiteX1" fmla="*/ 947420 w 965200"/>
                    <a:gd name="connsiteY1" fmla="*/ 162560 h 251460"/>
                    <a:gd name="connsiteX2" fmla="*/ 965200 w 965200"/>
                    <a:gd name="connsiteY2" fmla="*/ 0 h 251460"/>
                    <a:gd name="connsiteX3" fmla="*/ 22860 w 965200"/>
                    <a:gd name="connsiteY3" fmla="*/ 104140 h 251460"/>
                    <a:gd name="connsiteX4" fmla="*/ 0 w 965200"/>
                    <a:gd name="connsiteY4" fmla="*/ 251460 h 251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5200" h="251460">
                      <a:moveTo>
                        <a:pt x="0" y="251460"/>
                      </a:moveTo>
                      <a:lnTo>
                        <a:pt x="947420" y="162560"/>
                      </a:lnTo>
                      <a:lnTo>
                        <a:pt x="965200" y="0"/>
                      </a:lnTo>
                      <a:lnTo>
                        <a:pt x="22860" y="104140"/>
                      </a:lnTo>
                      <a:lnTo>
                        <a:pt x="0" y="251460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9525" cap="flat" cmpd="sng">
                  <a:noFill/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529" name="Freeform 528"/>
                <p:cNvSpPr/>
                <p:nvPr/>
              </p:nvSpPr>
              <p:spPr bwMode="auto">
                <a:xfrm>
                  <a:off x="3451860" y="3204210"/>
                  <a:ext cx="400050" cy="2945130"/>
                </a:xfrm>
                <a:custGeom>
                  <a:avLst/>
                  <a:gdLst>
                    <a:gd name="connsiteX0" fmla="*/ 0 w 400050"/>
                    <a:gd name="connsiteY0" fmla="*/ 2945130 h 2945130"/>
                    <a:gd name="connsiteX1" fmla="*/ 228600 w 400050"/>
                    <a:gd name="connsiteY1" fmla="*/ 2910840 h 2945130"/>
                    <a:gd name="connsiteX2" fmla="*/ 400050 w 400050"/>
                    <a:gd name="connsiteY2" fmla="*/ 26670 h 2945130"/>
                    <a:gd name="connsiteX3" fmla="*/ 228600 w 400050"/>
                    <a:gd name="connsiteY3" fmla="*/ 0 h 2945130"/>
                    <a:gd name="connsiteX4" fmla="*/ 0 w 400050"/>
                    <a:gd name="connsiteY4" fmla="*/ 2945130 h 2945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0050" h="2945130">
                      <a:moveTo>
                        <a:pt x="0" y="2945130"/>
                      </a:moveTo>
                      <a:lnTo>
                        <a:pt x="228600" y="2910840"/>
                      </a:lnTo>
                      <a:lnTo>
                        <a:pt x="400050" y="26670"/>
                      </a:lnTo>
                      <a:lnTo>
                        <a:pt x="228600" y="0"/>
                      </a:lnTo>
                      <a:lnTo>
                        <a:pt x="0" y="2945130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19050" cap="flat" cmpd="sng">
                  <a:noFill/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grpSp>
            <p:nvGrpSpPr>
              <p:cNvPr id="515" name="Group 521"/>
              <p:cNvGrpSpPr/>
              <p:nvPr/>
            </p:nvGrpSpPr>
            <p:grpSpPr>
              <a:xfrm>
                <a:off x="2326005" y="3225165"/>
                <a:ext cx="1527810" cy="2924175"/>
                <a:chOff x="2326005" y="3225165"/>
                <a:chExt cx="1527810" cy="2924175"/>
              </a:xfrm>
            </p:grpSpPr>
            <p:cxnSp>
              <p:nvCxnSpPr>
                <p:cNvPr id="516" name="Straight Connector 515"/>
                <p:cNvCxnSpPr>
                  <a:stCxn id="528" idx="3"/>
                </p:cNvCxnSpPr>
                <p:nvPr/>
              </p:nvCxnSpPr>
              <p:spPr bwMode="auto">
                <a:xfrm flipV="1">
                  <a:off x="2743200" y="3227070"/>
                  <a:ext cx="939165" cy="10033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1905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517" name="Straight Connector 516"/>
                <p:cNvCxnSpPr/>
                <p:nvPr/>
              </p:nvCxnSpPr>
              <p:spPr bwMode="auto">
                <a:xfrm flipV="1">
                  <a:off x="2718435" y="3387090"/>
                  <a:ext cx="952500" cy="90805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1905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518" name="Straight Connector 517"/>
                <p:cNvCxnSpPr/>
                <p:nvPr/>
              </p:nvCxnSpPr>
              <p:spPr bwMode="auto">
                <a:xfrm rot="5400000">
                  <a:off x="1216978" y="4438332"/>
                  <a:ext cx="2642870" cy="413386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1905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519" name="Straight Connector 518"/>
                <p:cNvCxnSpPr>
                  <a:stCxn id="567" idx="0"/>
                </p:cNvCxnSpPr>
                <p:nvPr/>
              </p:nvCxnSpPr>
              <p:spPr bwMode="auto">
                <a:xfrm>
                  <a:off x="2371725" y="5692140"/>
                  <a:ext cx="1110615" cy="15240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1905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520" name="Straight Connector 519"/>
                <p:cNvCxnSpPr>
                  <a:stCxn id="526" idx="3"/>
                  <a:endCxn id="529" idx="0"/>
                </p:cNvCxnSpPr>
                <p:nvPr/>
              </p:nvCxnSpPr>
              <p:spPr bwMode="auto">
                <a:xfrm>
                  <a:off x="2326005" y="5958840"/>
                  <a:ext cx="1127760" cy="188595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1905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521" name="Straight Connector 520"/>
                <p:cNvCxnSpPr>
                  <a:stCxn id="529" idx="0"/>
                </p:cNvCxnSpPr>
                <p:nvPr/>
              </p:nvCxnSpPr>
              <p:spPr bwMode="auto">
                <a:xfrm flipV="1">
                  <a:off x="3451860" y="6111240"/>
                  <a:ext cx="224790" cy="3810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1905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522" name="Straight Connector 521"/>
                <p:cNvCxnSpPr>
                  <a:stCxn id="529" idx="0"/>
                </p:cNvCxnSpPr>
                <p:nvPr/>
              </p:nvCxnSpPr>
              <p:spPr bwMode="auto">
                <a:xfrm flipV="1">
                  <a:off x="3451860" y="3225165"/>
                  <a:ext cx="230505" cy="2924175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1905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523" name="Straight Connector 522"/>
                <p:cNvCxnSpPr/>
                <p:nvPr/>
              </p:nvCxnSpPr>
              <p:spPr bwMode="auto">
                <a:xfrm>
                  <a:off x="3682365" y="3225166"/>
                  <a:ext cx="171450" cy="1714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1905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524" name="Straight Connector 523"/>
                <p:cNvCxnSpPr/>
                <p:nvPr/>
              </p:nvCxnSpPr>
              <p:spPr bwMode="auto">
                <a:xfrm>
                  <a:off x="3672840" y="3388996"/>
                  <a:ext cx="175260" cy="15239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1905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525" name="Straight Connector 524"/>
                <p:cNvCxnSpPr/>
                <p:nvPr/>
              </p:nvCxnSpPr>
              <p:spPr bwMode="auto">
                <a:xfrm flipV="1">
                  <a:off x="3480435" y="5817870"/>
                  <a:ext cx="213360" cy="24765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1905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sp>
          <p:nvSpPr>
            <p:cNvPr id="572" name="Text Box 87"/>
            <p:cNvSpPr txBox="1">
              <a:spLocks noChangeArrowheads="1"/>
            </p:cNvSpPr>
            <p:nvPr/>
          </p:nvSpPr>
          <p:spPr bwMode="auto">
            <a:xfrm rot="16656398">
              <a:off x="1977269" y="4234446"/>
              <a:ext cx="2119048" cy="907161"/>
            </a:xfrm>
            <a:prstGeom prst="rect">
              <a:avLst/>
            </a:prstGeom>
            <a:noFill/>
            <a:ln w="9525">
              <a:noFill/>
              <a:miter lim="800000"/>
              <a:headEnd type="none" w="lg" len="lg"/>
              <a:tailEnd/>
            </a:ln>
            <a:effectLst/>
          </p:spPr>
          <p:txBody>
            <a:bodyPr wrap="none" anchor="ctr" anchorCtr="1">
              <a:spAutoFit/>
            </a:bodyPr>
            <a:lstStyle/>
            <a:p>
              <a:r>
                <a:rPr lang="en-US" sz="3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Talent</a:t>
              </a:r>
              <a:endParaRPr lang="en-US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73" name="Group 642"/>
            <p:cNvGrpSpPr/>
            <p:nvPr/>
          </p:nvGrpSpPr>
          <p:grpSpPr>
            <a:xfrm>
              <a:off x="5288280" y="3200400"/>
              <a:ext cx="1527810" cy="2945130"/>
              <a:chOff x="5288280" y="3200400"/>
              <a:chExt cx="1527810" cy="2945130"/>
            </a:xfrm>
          </p:grpSpPr>
          <p:sp>
            <p:nvSpPr>
              <p:cNvPr id="574" name="Freeform 573"/>
              <p:cNvSpPr/>
              <p:nvPr/>
            </p:nvSpPr>
            <p:spPr bwMode="auto">
              <a:xfrm flipH="1">
                <a:off x="5663565" y="5686425"/>
                <a:ext cx="1152525" cy="457200"/>
              </a:xfrm>
              <a:custGeom>
                <a:avLst/>
                <a:gdLst>
                  <a:gd name="connsiteX0" fmla="*/ 47625 w 1152525"/>
                  <a:gd name="connsiteY0" fmla="*/ 0 h 457200"/>
                  <a:gd name="connsiteX1" fmla="*/ 1152525 w 1152525"/>
                  <a:gd name="connsiteY1" fmla="*/ 154305 h 457200"/>
                  <a:gd name="connsiteX2" fmla="*/ 1123950 w 1152525"/>
                  <a:gd name="connsiteY2" fmla="*/ 457200 h 457200"/>
                  <a:gd name="connsiteX3" fmla="*/ 0 w 1152525"/>
                  <a:gd name="connsiteY3" fmla="*/ 268605 h 457200"/>
                  <a:gd name="connsiteX4" fmla="*/ 47625 w 1152525"/>
                  <a:gd name="connsiteY4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2525" h="457200">
                    <a:moveTo>
                      <a:pt x="47625" y="0"/>
                    </a:moveTo>
                    <a:lnTo>
                      <a:pt x="1152525" y="154305"/>
                    </a:lnTo>
                    <a:lnTo>
                      <a:pt x="1123950" y="457200"/>
                    </a:lnTo>
                    <a:lnTo>
                      <a:pt x="0" y="268605"/>
                    </a:lnTo>
                    <a:lnTo>
                      <a:pt x="47625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 cap="flat" cmpd="sng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575" name="Group 641"/>
              <p:cNvGrpSpPr/>
              <p:nvPr/>
            </p:nvGrpSpPr>
            <p:grpSpPr>
              <a:xfrm>
                <a:off x="5474970" y="3377565"/>
                <a:ext cx="1295400" cy="2457450"/>
                <a:chOff x="5474970" y="3377565"/>
                <a:chExt cx="1295400" cy="2457450"/>
              </a:xfrm>
            </p:grpSpPr>
            <p:sp>
              <p:nvSpPr>
                <p:cNvPr id="589" name="Freeform 588"/>
                <p:cNvSpPr/>
                <p:nvPr/>
              </p:nvSpPr>
              <p:spPr bwMode="auto">
                <a:xfrm flipH="1">
                  <a:off x="6496050" y="5351145"/>
                  <a:ext cx="274320" cy="369570"/>
                </a:xfrm>
                <a:custGeom>
                  <a:avLst/>
                  <a:gdLst>
                    <a:gd name="connsiteX0" fmla="*/ 0 w 274320"/>
                    <a:gd name="connsiteY0" fmla="*/ 337185 h 369570"/>
                    <a:gd name="connsiteX1" fmla="*/ 228600 w 274320"/>
                    <a:gd name="connsiteY1" fmla="*/ 369570 h 369570"/>
                    <a:gd name="connsiteX2" fmla="*/ 274320 w 274320"/>
                    <a:gd name="connsiteY2" fmla="*/ 20955 h 369570"/>
                    <a:gd name="connsiteX3" fmla="*/ 51435 w 274320"/>
                    <a:gd name="connsiteY3" fmla="*/ 0 h 369570"/>
                    <a:gd name="connsiteX4" fmla="*/ 0 w 274320"/>
                    <a:gd name="connsiteY4" fmla="*/ 337185 h 369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320" h="369570">
                      <a:moveTo>
                        <a:pt x="0" y="337185"/>
                      </a:moveTo>
                      <a:lnTo>
                        <a:pt x="228600" y="369570"/>
                      </a:lnTo>
                      <a:lnTo>
                        <a:pt x="274320" y="20955"/>
                      </a:lnTo>
                      <a:lnTo>
                        <a:pt x="51435" y="0"/>
                      </a:lnTo>
                      <a:lnTo>
                        <a:pt x="0" y="33718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590" name="Freeform 589"/>
                <p:cNvSpPr/>
                <p:nvPr/>
              </p:nvSpPr>
              <p:spPr bwMode="auto">
                <a:xfrm flipH="1">
                  <a:off x="6275070" y="5372100"/>
                  <a:ext cx="266700" cy="379095"/>
                </a:xfrm>
                <a:custGeom>
                  <a:avLst/>
                  <a:gdLst>
                    <a:gd name="connsiteX0" fmla="*/ 0 w 266700"/>
                    <a:gd name="connsiteY0" fmla="*/ 346710 h 379095"/>
                    <a:gd name="connsiteX1" fmla="*/ 224790 w 266700"/>
                    <a:gd name="connsiteY1" fmla="*/ 379095 h 379095"/>
                    <a:gd name="connsiteX2" fmla="*/ 266700 w 266700"/>
                    <a:gd name="connsiteY2" fmla="*/ 17145 h 379095"/>
                    <a:gd name="connsiteX3" fmla="*/ 45720 w 266700"/>
                    <a:gd name="connsiteY3" fmla="*/ 0 h 379095"/>
                    <a:gd name="connsiteX4" fmla="*/ 0 w 266700"/>
                    <a:gd name="connsiteY4" fmla="*/ 346710 h 379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700" h="379095">
                      <a:moveTo>
                        <a:pt x="0" y="346710"/>
                      </a:moveTo>
                      <a:lnTo>
                        <a:pt x="224790" y="379095"/>
                      </a:lnTo>
                      <a:lnTo>
                        <a:pt x="266700" y="17145"/>
                      </a:lnTo>
                      <a:lnTo>
                        <a:pt x="45720" y="0"/>
                      </a:lnTo>
                      <a:lnTo>
                        <a:pt x="0" y="34671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591" name="Freeform 590"/>
                <p:cNvSpPr/>
                <p:nvPr/>
              </p:nvSpPr>
              <p:spPr bwMode="auto">
                <a:xfrm flipH="1">
                  <a:off x="6054090" y="5393055"/>
                  <a:ext cx="268605" cy="386715"/>
                </a:xfrm>
                <a:custGeom>
                  <a:avLst/>
                  <a:gdLst>
                    <a:gd name="connsiteX0" fmla="*/ 0 w 268605"/>
                    <a:gd name="connsiteY0" fmla="*/ 356235 h 386715"/>
                    <a:gd name="connsiteX1" fmla="*/ 226695 w 268605"/>
                    <a:gd name="connsiteY1" fmla="*/ 386715 h 386715"/>
                    <a:gd name="connsiteX2" fmla="*/ 268605 w 268605"/>
                    <a:gd name="connsiteY2" fmla="*/ 15240 h 386715"/>
                    <a:gd name="connsiteX3" fmla="*/ 47625 w 268605"/>
                    <a:gd name="connsiteY3" fmla="*/ 0 h 386715"/>
                    <a:gd name="connsiteX4" fmla="*/ 0 w 268605"/>
                    <a:gd name="connsiteY4" fmla="*/ 356235 h 386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8605" h="386715">
                      <a:moveTo>
                        <a:pt x="0" y="356235"/>
                      </a:moveTo>
                      <a:lnTo>
                        <a:pt x="226695" y="386715"/>
                      </a:lnTo>
                      <a:lnTo>
                        <a:pt x="268605" y="15240"/>
                      </a:lnTo>
                      <a:lnTo>
                        <a:pt x="47625" y="0"/>
                      </a:lnTo>
                      <a:lnTo>
                        <a:pt x="0" y="35623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592" name="Freeform 591"/>
                <p:cNvSpPr/>
                <p:nvPr/>
              </p:nvSpPr>
              <p:spPr bwMode="auto">
                <a:xfrm flipH="1">
                  <a:off x="5842635" y="5415915"/>
                  <a:ext cx="251460" cy="392430"/>
                </a:xfrm>
                <a:custGeom>
                  <a:avLst/>
                  <a:gdLst>
                    <a:gd name="connsiteX0" fmla="*/ 40005 w 251460"/>
                    <a:gd name="connsiteY0" fmla="*/ 0 h 392430"/>
                    <a:gd name="connsiteX1" fmla="*/ 251460 w 251460"/>
                    <a:gd name="connsiteY1" fmla="*/ 19050 h 392430"/>
                    <a:gd name="connsiteX2" fmla="*/ 215265 w 251460"/>
                    <a:gd name="connsiteY2" fmla="*/ 392430 h 392430"/>
                    <a:gd name="connsiteX3" fmla="*/ 0 w 251460"/>
                    <a:gd name="connsiteY3" fmla="*/ 365760 h 392430"/>
                    <a:gd name="connsiteX4" fmla="*/ 40005 w 251460"/>
                    <a:gd name="connsiteY4" fmla="*/ 0 h 392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1460" h="392430">
                      <a:moveTo>
                        <a:pt x="40005" y="0"/>
                      </a:moveTo>
                      <a:lnTo>
                        <a:pt x="251460" y="19050"/>
                      </a:lnTo>
                      <a:lnTo>
                        <a:pt x="215265" y="392430"/>
                      </a:lnTo>
                      <a:lnTo>
                        <a:pt x="0" y="365760"/>
                      </a:lnTo>
                      <a:lnTo>
                        <a:pt x="4000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593" name="Freeform 592"/>
                <p:cNvSpPr/>
                <p:nvPr/>
              </p:nvSpPr>
              <p:spPr bwMode="auto">
                <a:xfrm flipH="1">
                  <a:off x="5636895" y="5436870"/>
                  <a:ext cx="241935" cy="398145"/>
                </a:xfrm>
                <a:custGeom>
                  <a:avLst/>
                  <a:gdLst>
                    <a:gd name="connsiteX0" fmla="*/ 213360 w 241935"/>
                    <a:gd name="connsiteY0" fmla="*/ 398145 h 398145"/>
                    <a:gd name="connsiteX1" fmla="*/ 241935 w 241935"/>
                    <a:gd name="connsiteY1" fmla="*/ 19050 h 398145"/>
                    <a:gd name="connsiteX2" fmla="*/ 38100 w 241935"/>
                    <a:gd name="connsiteY2" fmla="*/ 0 h 398145"/>
                    <a:gd name="connsiteX3" fmla="*/ 0 w 241935"/>
                    <a:gd name="connsiteY3" fmla="*/ 371475 h 398145"/>
                    <a:gd name="connsiteX4" fmla="*/ 213360 w 241935"/>
                    <a:gd name="connsiteY4" fmla="*/ 398145 h 398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935" h="398145">
                      <a:moveTo>
                        <a:pt x="213360" y="398145"/>
                      </a:moveTo>
                      <a:lnTo>
                        <a:pt x="241935" y="19050"/>
                      </a:lnTo>
                      <a:lnTo>
                        <a:pt x="38100" y="0"/>
                      </a:lnTo>
                      <a:lnTo>
                        <a:pt x="0" y="371475"/>
                      </a:lnTo>
                      <a:lnTo>
                        <a:pt x="213360" y="39814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594" name="Freeform 593"/>
                <p:cNvSpPr/>
                <p:nvPr/>
              </p:nvSpPr>
              <p:spPr bwMode="auto">
                <a:xfrm flipH="1">
                  <a:off x="6450330" y="5040630"/>
                  <a:ext cx="266700" cy="331470"/>
                </a:xfrm>
                <a:custGeom>
                  <a:avLst/>
                  <a:gdLst>
                    <a:gd name="connsiteX0" fmla="*/ 0 w 266700"/>
                    <a:gd name="connsiteY0" fmla="*/ 304800 h 331470"/>
                    <a:gd name="connsiteX1" fmla="*/ 220980 w 266700"/>
                    <a:gd name="connsiteY1" fmla="*/ 331470 h 331470"/>
                    <a:gd name="connsiteX2" fmla="*/ 266700 w 266700"/>
                    <a:gd name="connsiteY2" fmla="*/ 17145 h 331470"/>
                    <a:gd name="connsiteX3" fmla="*/ 49530 w 266700"/>
                    <a:gd name="connsiteY3" fmla="*/ 0 h 331470"/>
                    <a:gd name="connsiteX4" fmla="*/ 0 w 266700"/>
                    <a:gd name="connsiteY4" fmla="*/ 304800 h 331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700" h="331470">
                      <a:moveTo>
                        <a:pt x="0" y="304800"/>
                      </a:moveTo>
                      <a:lnTo>
                        <a:pt x="220980" y="331470"/>
                      </a:lnTo>
                      <a:lnTo>
                        <a:pt x="266700" y="17145"/>
                      </a:lnTo>
                      <a:lnTo>
                        <a:pt x="49530" y="0"/>
                      </a:lnTo>
                      <a:lnTo>
                        <a:pt x="0" y="30480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595" name="Freeform 594"/>
                <p:cNvSpPr/>
                <p:nvPr/>
              </p:nvSpPr>
              <p:spPr bwMode="auto">
                <a:xfrm flipH="1">
                  <a:off x="6233160" y="5059680"/>
                  <a:ext cx="260985" cy="333375"/>
                </a:xfrm>
                <a:custGeom>
                  <a:avLst/>
                  <a:gdLst>
                    <a:gd name="connsiteX0" fmla="*/ 0 w 260985"/>
                    <a:gd name="connsiteY0" fmla="*/ 310515 h 333375"/>
                    <a:gd name="connsiteX1" fmla="*/ 219075 w 260985"/>
                    <a:gd name="connsiteY1" fmla="*/ 333375 h 333375"/>
                    <a:gd name="connsiteX2" fmla="*/ 260985 w 260985"/>
                    <a:gd name="connsiteY2" fmla="*/ 11430 h 333375"/>
                    <a:gd name="connsiteX3" fmla="*/ 41910 w 260985"/>
                    <a:gd name="connsiteY3" fmla="*/ 0 h 333375"/>
                    <a:gd name="connsiteX4" fmla="*/ 0 w 260985"/>
                    <a:gd name="connsiteY4" fmla="*/ 310515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0985" h="333375">
                      <a:moveTo>
                        <a:pt x="0" y="310515"/>
                      </a:moveTo>
                      <a:lnTo>
                        <a:pt x="219075" y="333375"/>
                      </a:lnTo>
                      <a:lnTo>
                        <a:pt x="260985" y="11430"/>
                      </a:lnTo>
                      <a:lnTo>
                        <a:pt x="41910" y="0"/>
                      </a:lnTo>
                      <a:lnTo>
                        <a:pt x="0" y="3105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596" name="Freeform 595"/>
                <p:cNvSpPr/>
                <p:nvPr/>
              </p:nvSpPr>
              <p:spPr bwMode="auto">
                <a:xfrm flipH="1">
                  <a:off x="6019800" y="5073015"/>
                  <a:ext cx="255270" cy="340995"/>
                </a:xfrm>
                <a:custGeom>
                  <a:avLst/>
                  <a:gdLst>
                    <a:gd name="connsiteX0" fmla="*/ 0 w 255270"/>
                    <a:gd name="connsiteY0" fmla="*/ 318135 h 340995"/>
                    <a:gd name="connsiteX1" fmla="*/ 219075 w 255270"/>
                    <a:gd name="connsiteY1" fmla="*/ 340995 h 340995"/>
                    <a:gd name="connsiteX2" fmla="*/ 255270 w 255270"/>
                    <a:gd name="connsiteY2" fmla="*/ 11430 h 340995"/>
                    <a:gd name="connsiteX3" fmla="*/ 40005 w 255270"/>
                    <a:gd name="connsiteY3" fmla="*/ 0 h 340995"/>
                    <a:gd name="connsiteX4" fmla="*/ 0 w 255270"/>
                    <a:gd name="connsiteY4" fmla="*/ 318135 h 340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270" h="340995">
                      <a:moveTo>
                        <a:pt x="0" y="318135"/>
                      </a:moveTo>
                      <a:lnTo>
                        <a:pt x="219075" y="340995"/>
                      </a:lnTo>
                      <a:lnTo>
                        <a:pt x="255270" y="11430"/>
                      </a:lnTo>
                      <a:lnTo>
                        <a:pt x="40005" y="0"/>
                      </a:lnTo>
                      <a:lnTo>
                        <a:pt x="0" y="31813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597" name="Freeform 596"/>
                <p:cNvSpPr/>
                <p:nvPr/>
              </p:nvSpPr>
              <p:spPr bwMode="auto">
                <a:xfrm flipH="1">
                  <a:off x="5815965" y="5086350"/>
                  <a:ext cx="240030" cy="350520"/>
                </a:xfrm>
                <a:custGeom>
                  <a:avLst/>
                  <a:gdLst>
                    <a:gd name="connsiteX0" fmla="*/ 0 w 240030"/>
                    <a:gd name="connsiteY0" fmla="*/ 325755 h 350520"/>
                    <a:gd name="connsiteX1" fmla="*/ 211455 w 240030"/>
                    <a:gd name="connsiteY1" fmla="*/ 350520 h 350520"/>
                    <a:gd name="connsiteX2" fmla="*/ 240030 w 240030"/>
                    <a:gd name="connsiteY2" fmla="*/ 9525 h 350520"/>
                    <a:gd name="connsiteX3" fmla="*/ 36195 w 240030"/>
                    <a:gd name="connsiteY3" fmla="*/ 0 h 350520"/>
                    <a:gd name="connsiteX4" fmla="*/ 0 w 240030"/>
                    <a:gd name="connsiteY4" fmla="*/ 325755 h 35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0030" h="350520">
                      <a:moveTo>
                        <a:pt x="0" y="325755"/>
                      </a:moveTo>
                      <a:lnTo>
                        <a:pt x="211455" y="350520"/>
                      </a:lnTo>
                      <a:lnTo>
                        <a:pt x="240030" y="9525"/>
                      </a:lnTo>
                      <a:lnTo>
                        <a:pt x="36195" y="0"/>
                      </a:lnTo>
                      <a:lnTo>
                        <a:pt x="0" y="32575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598" name="Freeform 597"/>
                <p:cNvSpPr/>
                <p:nvPr/>
              </p:nvSpPr>
              <p:spPr bwMode="auto">
                <a:xfrm flipH="1">
                  <a:off x="5606415" y="5099685"/>
                  <a:ext cx="240030" cy="352425"/>
                </a:xfrm>
                <a:custGeom>
                  <a:avLst/>
                  <a:gdLst>
                    <a:gd name="connsiteX0" fmla="*/ 0 w 240030"/>
                    <a:gd name="connsiteY0" fmla="*/ 331470 h 352425"/>
                    <a:gd name="connsiteX1" fmla="*/ 207645 w 240030"/>
                    <a:gd name="connsiteY1" fmla="*/ 352425 h 352425"/>
                    <a:gd name="connsiteX2" fmla="*/ 240030 w 240030"/>
                    <a:gd name="connsiteY2" fmla="*/ 9525 h 352425"/>
                    <a:gd name="connsiteX3" fmla="*/ 30480 w 240030"/>
                    <a:gd name="connsiteY3" fmla="*/ 0 h 352425"/>
                    <a:gd name="connsiteX4" fmla="*/ 0 w 240030"/>
                    <a:gd name="connsiteY4" fmla="*/ 33147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0030" h="352425">
                      <a:moveTo>
                        <a:pt x="0" y="331470"/>
                      </a:moveTo>
                      <a:lnTo>
                        <a:pt x="207645" y="352425"/>
                      </a:lnTo>
                      <a:lnTo>
                        <a:pt x="240030" y="9525"/>
                      </a:lnTo>
                      <a:lnTo>
                        <a:pt x="30480" y="0"/>
                      </a:lnTo>
                      <a:lnTo>
                        <a:pt x="0" y="33147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599" name="Freeform 598"/>
                <p:cNvSpPr/>
                <p:nvPr/>
              </p:nvSpPr>
              <p:spPr bwMode="auto">
                <a:xfrm flipH="1">
                  <a:off x="6408420" y="4728210"/>
                  <a:ext cx="260985" cy="327660"/>
                </a:xfrm>
                <a:custGeom>
                  <a:avLst/>
                  <a:gdLst>
                    <a:gd name="connsiteX0" fmla="*/ 0 w 260985"/>
                    <a:gd name="connsiteY0" fmla="*/ 312420 h 327660"/>
                    <a:gd name="connsiteX1" fmla="*/ 219075 w 260985"/>
                    <a:gd name="connsiteY1" fmla="*/ 327660 h 327660"/>
                    <a:gd name="connsiteX2" fmla="*/ 260985 w 260985"/>
                    <a:gd name="connsiteY2" fmla="*/ 5715 h 327660"/>
                    <a:gd name="connsiteX3" fmla="*/ 51435 w 260985"/>
                    <a:gd name="connsiteY3" fmla="*/ 0 h 327660"/>
                    <a:gd name="connsiteX4" fmla="*/ 0 w 260985"/>
                    <a:gd name="connsiteY4" fmla="*/ 312420 h 327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0985" h="327660">
                      <a:moveTo>
                        <a:pt x="0" y="312420"/>
                      </a:moveTo>
                      <a:lnTo>
                        <a:pt x="219075" y="327660"/>
                      </a:lnTo>
                      <a:lnTo>
                        <a:pt x="260985" y="5715"/>
                      </a:lnTo>
                      <a:lnTo>
                        <a:pt x="51435" y="0"/>
                      </a:lnTo>
                      <a:lnTo>
                        <a:pt x="0" y="31242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00" name="Freeform 599"/>
                <p:cNvSpPr/>
                <p:nvPr/>
              </p:nvSpPr>
              <p:spPr bwMode="auto">
                <a:xfrm flipH="1">
                  <a:off x="6195060" y="4733925"/>
                  <a:ext cx="255270" cy="335280"/>
                </a:xfrm>
                <a:custGeom>
                  <a:avLst/>
                  <a:gdLst>
                    <a:gd name="connsiteX0" fmla="*/ 0 w 255270"/>
                    <a:gd name="connsiteY0" fmla="*/ 320040 h 335280"/>
                    <a:gd name="connsiteX1" fmla="*/ 213360 w 255270"/>
                    <a:gd name="connsiteY1" fmla="*/ 335280 h 335280"/>
                    <a:gd name="connsiteX2" fmla="*/ 255270 w 255270"/>
                    <a:gd name="connsiteY2" fmla="*/ 3810 h 335280"/>
                    <a:gd name="connsiteX3" fmla="*/ 41910 w 255270"/>
                    <a:gd name="connsiteY3" fmla="*/ 0 h 335280"/>
                    <a:gd name="connsiteX4" fmla="*/ 0 w 255270"/>
                    <a:gd name="connsiteY4" fmla="*/ 320040 h 335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270" h="335280">
                      <a:moveTo>
                        <a:pt x="0" y="320040"/>
                      </a:moveTo>
                      <a:lnTo>
                        <a:pt x="213360" y="335280"/>
                      </a:lnTo>
                      <a:lnTo>
                        <a:pt x="255270" y="3810"/>
                      </a:lnTo>
                      <a:lnTo>
                        <a:pt x="41910" y="0"/>
                      </a:lnTo>
                      <a:lnTo>
                        <a:pt x="0" y="32004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01" name="Freeform 600"/>
                <p:cNvSpPr/>
                <p:nvPr/>
              </p:nvSpPr>
              <p:spPr bwMode="auto">
                <a:xfrm flipH="1">
                  <a:off x="5981700" y="4739640"/>
                  <a:ext cx="251460" cy="340995"/>
                </a:xfrm>
                <a:custGeom>
                  <a:avLst/>
                  <a:gdLst>
                    <a:gd name="connsiteX0" fmla="*/ 0 w 251460"/>
                    <a:gd name="connsiteY0" fmla="*/ 329565 h 340995"/>
                    <a:gd name="connsiteX1" fmla="*/ 211455 w 251460"/>
                    <a:gd name="connsiteY1" fmla="*/ 340995 h 340995"/>
                    <a:gd name="connsiteX2" fmla="*/ 251460 w 251460"/>
                    <a:gd name="connsiteY2" fmla="*/ 0 h 340995"/>
                    <a:gd name="connsiteX3" fmla="*/ 38100 w 251460"/>
                    <a:gd name="connsiteY3" fmla="*/ 0 h 340995"/>
                    <a:gd name="connsiteX4" fmla="*/ 0 w 251460"/>
                    <a:gd name="connsiteY4" fmla="*/ 329565 h 340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1460" h="340995">
                      <a:moveTo>
                        <a:pt x="0" y="329565"/>
                      </a:moveTo>
                      <a:lnTo>
                        <a:pt x="211455" y="340995"/>
                      </a:lnTo>
                      <a:lnTo>
                        <a:pt x="251460" y="0"/>
                      </a:lnTo>
                      <a:lnTo>
                        <a:pt x="38100" y="0"/>
                      </a:lnTo>
                      <a:lnTo>
                        <a:pt x="0" y="32956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02" name="Freeform 601"/>
                <p:cNvSpPr/>
                <p:nvPr/>
              </p:nvSpPr>
              <p:spPr bwMode="auto">
                <a:xfrm flipH="1">
                  <a:off x="5781675" y="4745355"/>
                  <a:ext cx="240030" cy="352425"/>
                </a:xfrm>
                <a:custGeom>
                  <a:avLst/>
                  <a:gdLst>
                    <a:gd name="connsiteX0" fmla="*/ 0 w 240030"/>
                    <a:gd name="connsiteY0" fmla="*/ 339090 h 352425"/>
                    <a:gd name="connsiteX1" fmla="*/ 207645 w 240030"/>
                    <a:gd name="connsiteY1" fmla="*/ 352425 h 352425"/>
                    <a:gd name="connsiteX2" fmla="*/ 240030 w 240030"/>
                    <a:gd name="connsiteY2" fmla="*/ 9525 h 352425"/>
                    <a:gd name="connsiteX3" fmla="*/ 36195 w 240030"/>
                    <a:gd name="connsiteY3" fmla="*/ 0 h 352425"/>
                    <a:gd name="connsiteX4" fmla="*/ 0 w 240030"/>
                    <a:gd name="connsiteY4" fmla="*/ 33909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0030" h="352425">
                      <a:moveTo>
                        <a:pt x="0" y="339090"/>
                      </a:moveTo>
                      <a:lnTo>
                        <a:pt x="207645" y="352425"/>
                      </a:lnTo>
                      <a:lnTo>
                        <a:pt x="240030" y="9525"/>
                      </a:lnTo>
                      <a:lnTo>
                        <a:pt x="36195" y="0"/>
                      </a:lnTo>
                      <a:lnTo>
                        <a:pt x="0" y="33909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03" name="Freeform 602"/>
                <p:cNvSpPr/>
                <p:nvPr/>
              </p:nvSpPr>
              <p:spPr bwMode="auto">
                <a:xfrm flipH="1">
                  <a:off x="5583555" y="4752975"/>
                  <a:ext cx="228600" cy="358140"/>
                </a:xfrm>
                <a:custGeom>
                  <a:avLst/>
                  <a:gdLst>
                    <a:gd name="connsiteX0" fmla="*/ 200025 w 228600"/>
                    <a:gd name="connsiteY0" fmla="*/ 358140 h 358140"/>
                    <a:gd name="connsiteX1" fmla="*/ 228600 w 228600"/>
                    <a:gd name="connsiteY1" fmla="*/ 3810 h 358140"/>
                    <a:gd name="connsiteX2" fmla="*/ 32385 w 228600"/>
                    <a:gd name="connsiteY2" fmla="*/ 0 h 358140"/>
                    <a:gd name="connsiteX3" fmla="*/ 0 w 228600"/>
                    <a:gd name="connsiteY3" fmla="*/ 344805 h 358140"/>
                    <a:gd name="connsiteX4" fmla="*/ 200025 w 228600"/>
                    <a:gd name="connsiteY4" fmla="*/ 358140 h 358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8600" h="358140">
                      <a:moveTo>
                        <a:pt x="200025" y="358140"/>
                      </a:moveTo>
                      <a:lnTo>
                        <a:pt x="228600" y="3810"/>
                      </a:lnTo>
                      <a:lnTo>
                        <a:pt x="32385" y="0"/>
                      </a:lnTo>
                      <a:lnTo>
                        <a:pt x="0" y="344805"/>
                      </a:lnTo>
                      <a:lnTo>
                        <a:pt x="200025" y="35814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04" name="Freeform 603"/>
                <p:cNvSpPr/>
                <p:nvPr/>
              </p:nvSpPr>
              <p:spPr bwMode="auto">
                <a:xfrm flipH="1">
                  <a:off x="6358890" y="4415790"/>
                  <a:ext cx="259080" cy="314325"/>
                </a:xfrm>
                <a:custGeom>
                  <a:avLst/>
                  <a:gdLst>
                    <a:gd name="connsiteX0" fmla="*/ 0 w 259080"/>
                    <a:gd name="connsiteY0" fmla="*/ 306705 h 314325"/>
                    <a:gd name="connsiteX1" fmla="*/ 213360 w 259080"/>
                    <a:gd name="connsiteY1" fmla="*/ 314325 h 314325"/>
                    <a:gd name="connsiteX2" fmla="*/ 259080 w 259080"/>
                    <a:gd name="connsiteY2" fmla="*/ 0 h 314325"/>
                    <a:gd name="connsiteX3" fmla="*/ 47625 w 259080"/>
                    <a:gd name="connsiteY3" fmla="*/ 0 h 314325"/>
                    <a:gd name="connsiteX4" fmla="*/ 0 w 259080"/>
                    <a:gd name="connsiteY4" fmla="*/ 306705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080" h="314325">
                      <a:moveTo>
                        <a:pt x="0" y="306705"/>
                      </a:moveTo>
                      <a:lnTo>
                        <a:pt x="213360" y="314325"/>
                      </a:lnTo>
                      <a:lnTo>
                        <a:pt x="259080" y="0"/>
                      </a:lnTo>
                      <a:lnTo>
                        <a:pt x="47625" y="0"/>
                      </a:lnTo>
                      <a:lnTo>
                        <a:pt x="0" y="30670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05" name="Freeform 604"/>
                <p:cNvSpPr/>
                <p:nvPr/>
              </p:nvSpPr>
              <p:spPr bwMode="auto">
                <a:xfrm flipH="1">
                  <a:off x="6151245" y="4413885"/>
                  <a:ext cx="253365" cy="325755"/>
                </a:xfrm>
                <a:custGeom>
                  <a:avLst/>
                  <a:gdLst>
                    <a:gd name="connsiteX0" fmla="*/ 0 w 253365"/>
                    <a:gd name="connsiteY0" fmla="*/ 316230 h 325755"/>
                    <a:gd name="connsiteX1" fmla="*/ 211455 w 253365"/>
                    <a:gd name="connsiteY1" fmla="*/ 325755 h 325755"/>
                    <a:gd name="connsiteX2" fmla="*/ 253365 w 253365"/>
                    <a:gd name="connsiteY2" fmla="*/ 0 h 325755"/>
                    <a:gd name="connsiteX3" fmla="*/ 41910 w 253365"/>
                    <a:gd name="connsiteY3" fmla="*/ 3810 h 325755"/>
                    <a:gd name="connsiteX4" fmla="*/ 0 w 253365"/>
                    <a:gd name="connsiteY4" fmla="*/ 316230 h 325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3365" h="325755">
                      <a:moveTo>
                        <a:pt x="0" y="316230"/>
                      </a:moveTo>
                      <a:lnTo>
                        <a:pt x="211455" y="325755"/>
                      </a:lnTo>
                      <a:lnTo>
                        <a:pt x="253365" y="0"/>
                      </a:lnTo>
                      <a:lnTo>
                        <a:pt x="41910" y="3810"/>
                      </a:lnTo>
                      <a:lnTo>
                        <a:pt x="0" y="3162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06" name="Freeform 605"/>
                <p:cNvSpPr/>
                <p:nvPr/>
              </p:nvSpPr>
              <p:spPr bwMode="auto">
                <a:xfrm flipH="1">
                  <a:off x="5947410" y="4415790"/>
                  <a:ext cx="247650" cy="329565"/>
                </a:xfrm>
                <a:custGeom>
                  <a:avLst/>
                  <a:gdLst>
                    <a:gd name="connsiteX0" fmla="*/ 0 w 247650"/>
                    <a:gd name="connsiteY0" fmla="*/ 321945 h 329565"/>
                    <a:gd name="connsiteX1" fmla="*/ 211455 w 247650"/>
                    <a:gd name="connsiteY1" fmla="*/ 329565 h 329565"/>
                    <a:gd name="connsiteX2" fmla="*/ 247650 w 247650"/>
                    <a:gd name="connsiteY2" fmla="*/ 0 h 329565"/>
                    <a:gd name="connsiteX3" fmla="*/ 41910 w 247650"/>
                    <a:gd name="connsiteY3" fmla="*/ 1905 h 329565"/>
                    <a:gd name="connsiteX4" fmla="*/ 0 w 247650"/>
                    <a:gd name="connsiteY4" fmla="*/ 321945 h 329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7650" h="329565">
                      <a:moveTo>
                        <a:pt x="0" y="321945"/>
                      </a:moveTo>
                      <a:lnTo>
                        <a:pt x="211455" y="329565"/>
                      </a:lnTo>
                      <a:lnTo>
                        <a:pt x="247650" y="0"/>
                      </a:lnTo>
                      <a:lnTo>
                        <a:pt x="41910" y="1905"/>
                      </a:lnTo>
                      <a:lnTo>
                        <a:pt x="0" y="32194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07" name="Freeform 606"/>
                <p:cNvSpPr/>
                <p:nvPr/>
              </p:nvSpPr>
              <p:spPr bwMode="auto">
                <a:xfrm flipH="1">
                  <a:off x="5751195" y="4413885"/>
                  <a:ext cx="234315" cy="339090"/>
                </a:xfrm>
                <a:custGeom>
                  <a:avLst/>
                  <a:gdLst>
                    <a:gd name="connsiteX0" fmla="*/ 0 w 234315"/>
                    <a:gd name="connsiteY0" fmla="*/ 331470 h 339090"/>
                    <a:gd name="connsiteX1" fmla="*/ 203835 w 234315"/>
                    <a:gd name="connsiteY1" fmla="*/ 339090 h 339090"/>
                    <a:gd name="connsiteX2" fmla="*/ 234315 w 234315"/>
                    <a:gd name="connsiteY2" fmla="*/ 0 h 339090"/>
                    <a:gd name="connsiteX3" fmla="*/ 36195 w 234315"/>
                    <a:gd name="connsiteY3" fmla="*/ 3810 h 339090"/>
                    <a:gd name="connsiteX4" fmla="*/ 0 w 234315"/>
                    <a:gd name="connsiteY4" fmla="*/ 331470 h 339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4315" h="339090">
                      <a:moveTo>
                        <a:pt x="0" y="331470"/>
                      </a:moveTo>
                      <a:lnTo>
                        <a:pt x="203835" y="339090"/>
                      </a:lnTo>
                      <a:lnTo>
                        <a:pt x="234315" y="0"/>
                      </a:lnTo>
                      <a:lnTo>
                        <a:pt x="36195" y="3810"/>
                      </a:lnTo>
                      <a:lnTo>
                        <a:pt x="0" y="33147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08" name="Freeform 607"/>
                <p:cNvSpPr/>
                <p:nvPr/>
              </p:nvSpPr>
              <p:spPr bwMode="auto">
                <a:xfrm flipH="1">
                  <a:off x="5554980" y="4413885"/>
                  <a:ext cx="226695" cy="342900"/>
                </a:xfrm>
                <a:custGeom>
                  <a:avLst/>
                  <a:gdLst>
                    <a:gd name="connsiteX0" fmla="*/ 198120 w 226695"/>
                    <a:gd name="connsiteY0" fmla="*/ 342900 h 342900"/>
                    <a:gd name="connsiteX1" fmla="*/ 226695 w 226695"/>
                    <a:gd name="connsiteY1" fmla="*/ 0 h 342900"/>
                    <a:gd name="connsiteX2" fmla="*/ 30480 w 226695"/>
                    <a:gd name="connsiteY2" fmla="*/ 1905 h 342900"/>
                    <a:gd name="connsiteX3" fmla="*/ 0 w 226695"/>
                    <a:gd name="connsiteY3" fmla="*/ 337185 h 342900"/>
                    <a:gd name="connsiteX4" fmla="*/ 198120 w 226695"/>
                    <a:gd name="connsiteY4" fmla="*/ 342900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6695" h="342900">
                      <a:moveTo>
                        <a:pt x="198120" y="342900"/>
                      </a:moveTo>
                      <a:lnTo>
                        <a:pt x="226695" y="0"/>
                      </a:lnTo>
                      <a:lnTo>
                        <a:pt x="30480" y="1905"/>
                      </a:lnTo>
                      <a:lnTo>
                        <a:pt x="0" y="337185"/>
                      </a:lnTo>
                      <a:lnTo>
                        <a:pt x="198120" y="34290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09" name="Freeform 608"/>
                <p:cNvSpPr/>
                <p:nvPr/>
              </p:nvSpPr>
              <p:spPr bwMode="auto">
                <a:xfrm flipH="1">
                  <a:off x="6313170" y="4091940"/>
                  <a:ext cx="255270" cy="325755"/>
                </a:xfrm>
                <a:custGeom>
                  <a:avLst/>
                  <a:gdLst>
                    <a:gd name="connsiteX0" fmla="*/ 0 w 255270"/>
                    <a:gd name="connsiteY0" fmla="*/ 323850 h 325755"/>
                    <a:gd name="connsiteX1" fmla="*/ 209550 w 255270"/>
                    <a:gd name="connsiteY1" fmla="*/ 325755 h 325755"/>
                    <a:gd name="connsiteX2" fmla="*/ 255270 w 255270"/>
                    <a:gd name="connsiteY2" fmla="*/ 0 h 325755"/>
                    <a:gd name="connsiteX3" fmla="*/ 47625 w 255270"/>
                    <a:gd name="connsiteY3" fmla="*/ 7620 h 325755"/>
                    <a:gd name="connsiteX4" fmla="*/ 0 w 255270"/>
                    <a:gd name="connsiteY4" fmla="*/ 323850 h 325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270" h="325755">
                      <a:moveTo>
                        <a:pt x="0" y="323850"/>
                      </a:moveTo>
                      <a:lnTo>
                        <a:pt x="209550" y="325755"/>
                      </a:lnTo>
                      <a:lnTo>
                        <a:pt x="255270" y="0"/>
                      </a:lnTo>
                      <a:lnTo>
                        <a:pt x="47625" y="7620"/>
                      </a:lnTo>
                      <a:lnTo>
                        <a:pt x="0" y="32385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10" name="Freeform 609"/>
                <p:cNvSpPr/>
                <p:nvPr/>
              </p:nvSpPr>
              <p:spPr bwMode="auto">
                <a:xfrm flipH="1">
                  <a:off x="6115050" y="4086225"/>
                  <a:ext cx="247650" cy="331470"/>
                </a:xfrm>
                <a:custGeom>
                  <a:avLst/>
                  <a:gdLst>
                    <a:gd name="connsiteX0" fmla="*/ 0 w 247650"/>
                    <a:gd name="connsiteY0" fmla="*/ 329565 h 331470"/>
                    <a:gd name="connsiteX1" fmla="*/ 209550 w 247650"/>
                    <a:gd name="connsiteY1" fmla="*/ 331470 h 331470"/>
                    <a:gd name="connsiteX2" fmla="*/ 247650 w 247650"/>
                    <a:gd name="connsiteY2" fmla="*/ 0 h 331470"/>
                    <a:gd name="connsiteX3" fmla="*/ 47625 w 247650"/>
                    <a:gd name="connsiteY3" fmla="*/ 9525 h 331470"/>
                    <a:gd name="connsiteX4" fmla="*/ 0 w 247650"/>
                    <a:gd name="connsiteY4" fmla="*/ 329565 h 331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7650" h="331470">
                      <a:moveTo>
                        <a:pt x="0" y="329565"/>
                      </a:moveTo>
                      <a:lnTo>
                        <a:pt x="209550" y="331470"/>
                      </a:lnTo>
                      <a:lnTo>
                        <a:pt x="247650" y="0"/>
                      </a:lnTo>
                      <a:lnTo>
                        <a:pt x="47625" y="9525"/>
                      </a:lnTo>
                      <a:lnTo>
                        <a:pt x="0" y="32956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11" name="Freeform 610"/>
                <p:cNvSpPr/>
                <p:nvPr/>
              </p:nvSpPr>
              <p:spPr bwMode="auto">
                <a:xfrm flipH="1">
                  <a:off x="5907405" y="4078605"/>
                  <a:ext cx="245745" cy="337185"/>
                </a:xfrm>
                <a:custGeom>
                  <a:avLst/>
                  <a:gdLst>
                    <a:gd name="connsiteX0" fmla="*/ 0 w 245745"/>
                    <a:gd name="connsiteY0" fmla="*/ 337185 h 337185"/>
                    <a:gd name="connsiteX1" fmla="*/ 207645 w 245745"/>
                    <a:gd name="connsiteY1" fmla="*/ 337185 h 337185"/>
                    <a:gd name="connsiteX2" fmla="*/ 245745 w 245745"/>
                    <a:gd name="connsiteY2" fmla="*/ 0 h 337185"/>
                    <a:gd name="connsiteX3" fmla="*/ 40005 w 245745"/>
                    <a:gd name="connsiteY3" fmla="*/ 7620 h 337185"/>
                    <a:gd name="connsiteX4" fmla="*/ 0 w 245745"/>
                    <a:gd name="connsiteY4" fmla="*/ 337185 h 337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5745" h="337185">
                      <a:moveTo>
                        <a:pt x="0" y="337185"/>
                      </a:moveTo>
                      <a:lnTo>
                        <a:pt x="207645" y="337185"/>
                      </a:lnTo>
                      <a:lnTo>
                        <a:pt x="245745" y="0"/>
                      </a:lnTo>
                      <a:lnTo>
                        <a:pt x="40005" y="7620"/>
                      </a:lnTo>
                      <a:lnTo>
                        <a:pt x="0" y="33718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12" name="Freeform 611"/>
                <p:cNvSpPr/>
                <p:nvPr/>
              </p:nvSpPr>
              <p:spPr bwMode="auto">
                <a:xfrm flipH="1">
                  <a:off x="5720715" y="4072890"/>
                  <a:ext cx="226695" cy="344805"/>
                </a:xfrm>
                <a:custGeom>
                  <a:avLst/>
                  <a:gdLst>
                    <a:gd name="connsiteX0" fmla="*/ 0 w 226695"/>
                    <a:gd name="connsiteY0" fmla="*/ 342900 h 344805"/>
                    <a:gd name="connsiteX1" fmla="*/ 194310 w 226695"/>
                    <a:gd name="connsiteY1" fmla="*/ 344805 h 344805"/>
                    <a:gd name="connsiteX2" fmla="*/ 226695 w 226695"/>
                    <a:gd name="connsiteY2" fmla="*/ 0 h 344805"/>
                    <a:gd name="connsiteX3" fmla="*/ 34290 w 226695"/>
                    <a:gd name="connsiteY3" fmla="*/ 9525 h 344805"/>
                    <a:gd name="connsiteX4" fmla="*/ 0 w 226695"/>
                    <a:gd name="connsiteY4" fmla="*/ 342900 h 344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6695" h="344805">
                      <a:moveTo>
                        <a:pt x="0" y="342900"/>
                      </a:moveTo>
                      <a:lnTo>
                        <a:pt x="194310" y="344805"/>
                      </a:lnTo>
                      <a:lnTo>
                        <a:pt x="226695" y="0"/>
                      </a:lnTo>
                      <a:lnTo>
                        <a:pt x="34290" y="9525"/>
                      </a:lnTo>
                      <a:lnTo>
                        <a:pt x="0" y="34290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13" name="Freeform 612"/>
                <p:cNvSpPr/>
                <p:nvPr/>
              </p:nvSpPr>
              <p:spPr bwMode="auto">
                <a:xfrm flipH="1">
                  <a:off x="5528310" y="4063365"/>
                  <a:ext cx="224790" cy="352425"/>
                </a:xfrm>
                <a:custGeom>
                  <a:avLst/>
                  <a:gdLst>
                    <a:gd name="connsiteX0" fmla="*/ 0 w 224790"/>
                    <a:gd name="connsiteY0" fmla="*/ 352425 h 352425"/>
                    <a:gd name="connsiteX1" fmla="*/ 198120 w 224790"/>
                    <a:gd name="connsiteY1" fmla="*/ 350520 h 352425"/>
                    <a:gd name="connsiteX2" fmla="*/ 224790 w 224790"/>
                    <a:gd name="connsiteY2" fmla="*/ 0 h 352425"/>
                    <a:gd name="connsiteX3" fmla="*/ 32385 w 224790"/>
                    <a:gd name="connsiteY3" fmla="*/ 11430 h 352425"/>
                    <a:gd name="connsiteX4" fmla="*/ 0 w 224790"/>
                    <a:gd name="connsiteY4" fmla="*/ 352425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90" h="352425">
                      <a:moveTo>
                        <a:pt x="0" y="352425"/>
                      </a:moveTo>
                      <a:lnTo>
                        <a:pt x="198120" y="350520"/>
                      </a:lnTo>
                      <a:lnTo>
                        <a:pt x="224790" y="0"/>
                      </a:lnTo>
                      <a:lnTo>
                        <a:pt x="32385" y="11430"/>
                      </a:lnTo>
                      <a:lnTo>
                        <a:pt x="0" y="35242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14" name="Freeform 613"/>
                <p:cNvSpPr/>
                <p:nvPr/>
              </p:nvSpPr>
              <p:spPr bwMode="auto">
                <a:xfrm flipH="1">
                  <a:off x="6267450" y="3766185"/>
                  <a:ext cx="255270" cy="331470"/>
                </a:xfrm>
                <a:custGeom>
                  <a:avLst/>
                  <a:gdLst>
                    <a:gd name="connsiteX0" fmla="*/ 0 w 255270"/>
                    <a:gd name="connsiteY0" fmla="*/ 331470 h 331470"/>
                    <a:gd name="connsiteX1" fmla="*/ 209550 w 255270"/>
                    <a:gd name="connsiteY1" fmla="*/ 325755 h 331470"/>
                    <a:gd name="connsiteX2" fmla="*/ 255270 w 255270"/>
                    <a:gd name="connsiteY2" fmla="*/ 0 h 331470"/>
                    <a:gd name="connsiteX3" fmla="*/ 53340 w 255270"/>
                    <a:gd name="connsiteY3" fmla="*/ 9525 h 331470"/>
                    <a:gd name="connsiteX4" fmla="*/ 0 w 255270"/>
                    <a:gd name="connsiteY4" fmla="*/ 331470 h 331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270" h="331470">
                      <a:moveTo>
                        <a:pt x="0" y="331470"/>
                      </a:moveTo>
                      <a:lnTo>
                        <a:pt x="209550" y="325755"/>
                      </a:lnTo>
                      <a:lnTo>
                        <a:pt x="255270" y="0"/>
                      </a:lnTo>
                      <a:lnTo>
                        <a:pt x="53340" y="9525"/>
                      </a:lnTo>
                      <a:lnTo>
                        <a:pt x="0" y="33147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15" name="Freeform 614"/>
                <p:cNvSpPr/>
                <p:nvPr/>
              </p:nvSpPr>
              <p:spPr bwMode="auto">
                <a:xfrm flipH="1">
                  <a:off x="6073140" y="3750945"/>
                  <a:ext cx="241935" cy="340995"/>
                </a:xfrm>
                <a:custGeom>
                  <a:avLst/>
                  <a:gdLst>
                    <a:gd name="connsiteX0" fmla="*/ 0 w 241935"/>
                    <a:gd name="connsiteY0" fmla="*/ 340995 h 340995"/>
                    <a:gd name="connsiteX1" fmla="*/ 205740 w 241935"/>
                    <a:gd name="connsiteY1" fmla="*/ 335280 h 340995"/>
                    <a:gd name="connsiteX2" fmla="*/ 241935 w 241935"/>
                    <a:gd name="connsiteY2" fmla="*/ 0 h 340995"/>
                    <a:gd name="connsiteX3" fmla="*/ 43815 w 241935"/>
                    <a:gd name="connsiteY3" fmla="*/ 11430 h 340995"/>
                    <a:gd name="connsiteX4" fmla="*/ 0 w 241935"/>
                    <a:gd name="connsiteY4" fmla="*/ 340995 h 340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935" h="340995">
                      <a:moveTo>
                        <a:pt x="0" y="340995"/>
                      </a:moveTo>
                      <a:lnTo>
                        <a:pt x="205740" y="335280"/>
                      </a:lnTo>
                      <a:lnTo>
                        <a:pt x="241935" y="0"/>
                      </a:lnTo>
                      <a:lnTo>
                        <a:pt x="43815" y="11430"/>
                      </a:lnTo>
                      <a:lnTo>
                        <a:pt x="0" y="34099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16" name="Freeform 615"/>
                <p:cNvSpPr/>
                <p:nvPr/>
              </p:nvSpPr>
              <p:spPr bwMode="auto">
                <a:xfrm flipH="1">
                  <a:off x="5875020" y="3737610"/>
                  <a:ext cx="238125" cy="346710"/>
                </a:xfrm>
                <a:custGeom>
                  <a:avLst/>
                  <a:gdLst>
                    <a:gd name="connsiteX0" fmla="*/ 0 w 238125"/>
                    <a:gd name="connsiteY0" fmla="*/ 346710 h 346710"/>
                    <a:gd name="connsiteX1" fmla="*/ 203835 w 238125"/>
                    <a:gd name="connsiteY1" fmla="*/ 340995 h 346710"/>
                    <a:gd name="connsiteX2" fmla="*/ 238125 w 238125"/>
                    <a:gd name="connsiteY2" fmla="*/ 0 h 346710"/>
                    <a:gd name="connsiteX3" fmla="*/ 40005 w 238125"/>
                    <a:gd name="connsiteY3" fmla="*/ 13335 h 346710"/>
                    <a:gd name="connsiteX4" fmla="*/ 0 w 238125"/>
                    <a:gd name="connsiteY4" fmla="*/ 346710 h 346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8125" h="346710">
                      <a:moveTo>
                        <a:pt x="0" y="346710"/>
                      </a:moveTo>
                      <a:lnTo>
                        <a:pt x="203835" y="340995"/>
                      </a:lnTo>
                      <a:lnTo>
                        <a:pt x="238125" y="0"/>
                      </a:lnTo>
                      <a:lnTo>
                        <a:pt x="40005" y="13335"/>
                      </a:lnTo>
                      <a:lnTo>
                        <a:pt x="0" y="34671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17" name="Freeform 616"/>
                <p:cNvSpPr/>
                <p:nvPr/>
              </p:nvSpPr>
              <p:spPr bwMode="auto">
                <a:xfrm flipH="1">
                  <a:off x="5688330" y="3726180"/>
                  <a:ext cx="224790" cy="352425"/>
                </a:xfrm>
                <a:custGeom>
                  <a:avLst/>
                  <a:gdLst>
                    <a:gd name="connsiteX0" fmla="*/ 0 w 224790"/>
                    <a:gd name="connsiteY0" fmla="*/ 352425 h 352425"/>
                    <a:gd name="connsiteX1" fmla="*/ 194310 w 224790"/>
                    <a:gd name="connsiteY1" fmla="*/ 348615 h 352425"/>
                    <a:gd name="connsiteX2" fmla="*/ 224790 w 224790"/>
                    <a:gd name="connsiteY2" fmla="*/ 0 h 352425"/>
                    <a:gd name="connsiteX3" fmla="*/ 38100 w 224790"/>
                    <a:gd name="connsiteY3" fmla="*/ 13335 h 352425"/>
                    <a:gd name="connsiteX4" fmla="*/ 0 w 224790"/>
                    <a:gd name="connsiteY4" fmla="*/ 352425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90" h="352425">
                      <a:moveTo>
                        <a:pt x="0" y="352425"/>
                      </a:moveTo>
                      <a:lnTo>
                        <a:pt x="194310" y="348615"/>
                      </a:lnTo>
                      <a:lnTo>
                        <a:pt x="224790" y="0"/>
                      </a:lnTo>
                      <a:lnTo>
                        <a:pt x="38100" y="13335"/>
                      </a:lnTo>
                      <a:lnTo>
                        <a:pt x="0" y="35242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18" name="Freeform 617"/>
                <p:cNvSpPr/>
                <p:nvPr/>
              </p:nvSpPr>
              <p:spPr bwMode="auto">
                <a:xfrm flipH="1">
                  <a:off x="5499735" y="3716655"/>
                  <a:ext cx="219075" cy="356235"/>
                </a:xfrm>
                <a:custGeom>
                  <a:avLst/>
                  <a:gdLst>
                    <a:gd name="connsiteX0" fmla="*/ 190500 w 219075"/>
                    <a:gd name="connsiteY0" fmla="*/ 346710 h 356235"/>
                    <a:gd name="connsiteX1" fmla="*/ 0 w 219075"/>
                    <a:gd name="connsiteY1" fmla="*/ 356235 h 356235"/>
                    <a:gd name="connsiteX2" fmla="*/ 34290 w 219075"/>
                    <a:gd name="connsiteY2" fmla="*/ 9525 h 356235"/>
                    <a:gd name="connsiteX3" fmla="*/ 219075 w 219075"/>
                    <a:gd name="connsiteY3" fmla="*/ 0 h 356235"/>
                    <a:gd name="connsiteX4" fmla="*/ 190500 w 219075"/>
                    <a:gd name="connsiteY4" fmla="*/ 346710 h 356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075" h="356235">
                      <a:moveTo>
                        <a:pt x="190500" y="346710"/>
                      </a:moveTo>
                      <a:lnTo>
                        <a:pt x="0" y="356235"/>
                      </a:lnTo>
                      <a:lnTo>
                        <a:pt x="34290" y="9525"/>
                      </a:lnTo>
                      <a:lnTo>
                        <a:pt x="219075" y="0"/>
                      </a:lnTo>
                      <a:lnTo>
                        <a:pt x="190500" y="34671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19" name="Freeform 618"/>
                <p:cNvSpPr/>
                <p:nvPr/>
              </p:nvSpPr>
              <p:spPr bwMode="auto">
                <a:xfrm flipH="1">
                  <a:off x="6225540" y="3451860"/>
                  <a:ext cx="243840" cy="325755"/>
                </a:xfrm>
                <a:custGeom>
                  <a:avLst/>
                  <a:gdLst>
                    <a:gd name="connsiteX0" fmla="*/ 0 w 243840"/>
                    <a:gd name="connsiteY0" fmla="*/ 325755 h 325755"/>
                    <a:gd name="connsiteX1" fmla="*/ 201930 w 243840"/>
                    <a:gd name="connsiteY1" fmla="*/ 314325 h 325755"/>
                    <a:gd name="connsiteX2" fmla="*/ 243840 w 243840"/>
                    <a:gd name="connsiteY2" fmla="*/ 0 h 325755"/>
                    <a:gd name="connsiteX3" fmla="*/ 49530 w 243840"/>
                    <a:gd name="connsiteY3" fmla="*/ 17145 h 325755"/>
                    <a:gd name="connsiteX4" fmla="*/ 0 w 243840"/>
                    <a:gd name="connsiteY4" fmla="*/ 325755 h 325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3840" h="325755">
                      <a:moveTo>
                        <a:pt x="0" y="325755"/>
                      </a:moveTo>
                      <a:lnTo>
                        <a:pt x="201930" y="314325"/>
                      </a:lnTo>
                      <a:lnTo>
                        <a:pt x="243840" y="0"/>
                      </a:lnTo>
                      <a:lnTo>
                        <a:pt x="49530" y="17145"/>
                      </a:lnTo>
                      <a:lnTo>
                        <a:pt x="0" y="32575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20" name="Freeform 619"/>
                <p:cNvSpPr/>
                <p:nvPr/>
              </p:nvSpPr>
              <p:spPr bwMode="auto">
                <a:xfrm flipH="1">
                  <a:off x="6031230" y="3436620"/>
                  <a:ext cx="240030" cy="329565"/>
                </a:xfrm>
                <a:custGeom>
                  <a:avLst/>
                  <a:gdLst>
                    <a:gd name="connsiteX0" fmla="*/ 0 w 240030"/>
                    <a:gd name="connsiteY0" fmla="*/ 329565 h 329565"/>
                    <a:gd name="connsiteX1" fmla="*/ 200025 w 240030"/>
                    <a:gd name="connsiteY1" fmla="*/ 316230 h 329565"/>
                    <a:gd name="connsiteX2" fmla="*/ 240030 w 240030"/>
                    <a:gd name="connsiteY2" fmla="*/ 0 h 329565"/>
                    <a:gd name="connsiteX3" fmla="*/ 43815 w 240030"/>
                    <a:gd name="connsiteY3" fmla="*/ 19050 h 329565"/>
                    <a:gd name="connsiteX4" fmla="*/ 0 w 240030"/>
                    <a:gd name="connsiteY4" fmla="*/ 329565 h 329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0030" h="329565">
                      <a:moveTo>
                        <a:pt x="0" y="329565"/>
                      </a:moveTo>
                      <a:lnTo>
                        <a:pt x="200025" y="316230"/>
                      </a:lnTo>
                      <a:lnTo>
                        <a:pt x="240030" y="0"/>
                      </a:lnTo>
                      <a:lnTo>
                        <a:pt x="43815" y="19050"/>
                      </a:lnTo>
                      <a:lnTo>
                        <a:pt x="0" y="32956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21" name="Freeform 620"/>
                <p:cNvSpPr/>
                <p:nvPr/>
              </p:nvSpPr>
              <p:spPr bwMode="auto">
                <a:xfrm flipH="1">
                  <a:off x="5838825" y="3417570"/>
                  <a:ext cx="230505" cy="335280"/>
                </a:xfrm>
                <a:custGeom>
                  <a:avLst/>
                  <a:gdLst>
                    <a:gd name="connsiteX0" fmla="*/ 0 w 230505"/>
                    <a:gd name="connsiteY0" fmla="*/ 335280 h 335280"/>
                    <a:gd name="connsiteX1" fmla="*/ 194310 w 230505"/>
                    <a:gd name="connsiteY1" fmla="*/ 321945 h 335280"/>
                    <a:gd name="connsiteX2" fmla="*/ 230505 w 230505"/>
                    <a:gd name="connsiteY2" fmla="*/ 0 h 335280"/>
                    <a:gd name="connsiteX3" fmla="*/ 36195 w 230505"/>
                    <a:gd name="connsiteY3" fmla="*/ 19050 h 335280"/>
                    <a:gd name="connsiteX4" fmla="*/ 0 w 230505"/>
                    <a:gd name="connsiteY4" fmla="*/ 335280 h 335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505" h="335280">
                      <a:moveTo>
                        <a:pt x="0" y="335280"/>
                      </a:moveTo>
                      <a:lnTo>
                        <a:pt x="194310" y="321945"/>
                      </a:lnTo>
                      <a:lnTo>
                        <a:pt x="230505" y="0"/>
                      </a:lnTo>
                      <a:lnTo>
                        <a:pt x="36195" y="19050"/>
                      </a:lnTo>
                      <a:lnTo>
                        <a:pt x="0" y="33528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22" name="Freeform 621"/>
                <p:cNvSpPr/>
                <p:nvPr/>
              </p:nvSpPr>
              <p:spPr bwMode="auto">
                <a:xfrm flipH="1">
                  <a:off x="5655945" y="3402330"/>
                  <a:ext cx="219075" cy="337185"/>
                </a:xfrm>
                <a:custGeom>
                  <a:avLst/>
                  <a:gdLst>
                    <a:gd name="connsiteX0" fmla="*/ 0 w 219075"/>
                    <a:gd name="connsiteY0" fmla="*/ 337185 h 337185"/>
                    <a:gd name="connsiteX1" fmla="*/ 188595 w 219075"/>
                    <a:gd name="connsiteY1" fmla="*/ 325755 h 337185"/>
                    <a:gd name="connsiteX2" fmla="*/ 219075 w 219075"/>
                    <a:gd name="connsiteY2" fmla="*/ 0 h 337185"/>
                    <a:gd name="connsiteX3" fmla="*/ 34290 w 219075"/>
                    <a:gd name="connsiteY3" fmla="*/ 17145 h 337185"/>
                    <a:gd name="connsiteX4" fmla="*/ 0 w 219075"/>
                    <a:gd name="connsiteY4" fmla="*/ 337185 h 337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075" h="337185">
                      <a:moveTo>
                        <a:pt x="0" y="337185"/>
                      </a:moveTo>
                      <a:lnTo>
                        <a:pt x="188595" y="325755"/>
                      </a:lnTo>
                      <a:lnTo>
                        <a:pt x="219075" y="0"/>
                      </a:lnTo>
                      <a:lnTo>
                        <a:pt x="34290" y="17145"/>
                      </a:lnTo>
                      <a:lnTo>
                        <a:pt x="0" y="33718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23" name="Freeform 622"/>
                <p:cNvSpPr/>
                <p:nvPr/>
              </p:nvSpPr>
              <p:spPr bwMode="auto">
                <a:xfrm flipH="1">
                  <a:off x="5474970" y="3377565"/>
                  <a:ext cx="213360" cy="350520"/>
                </a:xfrm>
                <a:custGeom>
                  <a:avLst/>
                  <a:gdLst>
                    <a:gd name="connsiteX0" fmla="*/ 213360 w 213360"/>
                    <a:gd name="connsiteY0" fmla="*/ 0 h 350520"/>
                    <a:gd name="connsiteX1" fmla="*/ 186690 w 213360"/>
                    <a:gd name="connsiteY1" fmla="*/ 339090 h 350520"/>
                    <a:gd name="connsiteX2" fmla="*/ 0 w 213360"/>
                    <a:gd name="connsiteY2" fmla="*/ 350520 h 350520"/>
                    <a:gd name="connsiteX3" fmla="*/ 32385 w 213360"/>
                    <a:gd name="connsiteY3" fmla="*/ 20955 h 350520"/>
                    <a:gd name="connsiteX4" fmla="*/ 213360 w 213360"/>
                    <a:gd name="connsiteY4" fmla="*/ 0 h 35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360" h="350520">
                      <a:moveTo>
                        <a:pt x="213360" y="0"/>
                      </a:moveTo>
                      <a:lnTo>
                        <a:pt x="186690" y="339090"/>
                      </a:lnTo>
                      <a:lnTo>
                        <a:pt x="0" y="350520"/>
                      </a:lnTo>
                      <a:lnTo>
                        <a:pt x="32385" y="20955"/>
                      </a:lnTo>
                      <a:lnTo>
                        <a:pt x="21336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576" name="Freeform 575"/>
              <p:cNvSpPr/>
              <p:nvPr/>
            </p:nvSpPr>
            <p:spPr bwMode="auto">
              <a:xfrm flipH="1">
                <a:off x="5456555" y="3219450"/>
                <a:ext cx="965200" cy="251460"/>
              </a:xfrm>
              <a:custGeom>
                <a:avLst/>
                <a:gdLst>
                  <a:gd name="connsiteX0" fmla="*/ 0 w 965200"/>
                  <a:gd name="connsiteY0" fmla="*/ 251460 h 251460"/>
                  <a:gd name="connsiteX1" fmla="*/ 947420 w 965200"/>
                  <a:gd name="connsiteY1" fmla="*/ 162560 h 251460"/>
                  <a:gd name="connsiteX2" fmla="*/ 965200 w 965200"/>
                  <a:gd name="connsiteY2" fmla="*/ 0 h 251460"/>
                  <a:gd name="connsiteX3" fmla="*/ 22860 w 965200"/>
                  <a:gd name="connsiteY3" fmla="*/ 104140 h 251460"/>
                  <a:gd name="connsiteX4" fmla="*/ 0 w 965200"/>
                  <a:gd name="connsiteY4" fmla="*/ 251460 h 25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5200" h="251460">
                    <a:moveTo>
                      <a:pt x="0" y="251460"/>
                    </a:moveTo>
                    <a:lnTo>
                      <a:pt x="947420" y="162560"/>
                    </a:lnTo>
                    <a:lnTo>
                      <a:pt x="965200" y="0"/>
                    </a:lnTo>
                    <a:lnTo>
                      <a:pt x="22860" y="10414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 cap="flat" cmpd="sng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77" name="Freeform 576"/>
              <p:cNvSpPr/>
              <p:nvPr/>
            </p:nvSpPr>
            <p:spPr bwMode="auto">
              <a:xfrm flipH="1">
                <a:off x="5290185" y="3200400"/>
                <a:ext cx="400050" cy="2945130"/>
              </a:xfrm>
              <a:custGeom>
                <a:avLst/>
                <a:gdLst>
                  <a:gd name="connsiteX0" fmla="*/ 0 w 400050"/>
                  <a:gd name="connsiteY0" fmla="*/ 2945130 h 2945130"/>
                  <a:gd name="connsiteX1" fmla="*/ 228600 w 400050"/>
                  <a:gd name="connsiteY1" fmla="*/ 2910840 h 2945130"/>
                  <a:gd name="connsiteX2" fmla="*/ 400050 w 400050"/>
                  <a:gd name="connsiteY2" fmla="*/ 26670 h 2945130"/>
                  <a:gd name="connsiteX3" fmla="*/ 228600 w 400050"/>
                  <a:gd name="connsiteY3" fmla="*/ 0 h 2945130"/>
                  <a:gd name="connsiteX4" fmla="*/ 0 w 400050"/>
                  <a:gd name="connsiteY4" fmla="*/ 2945130 h 294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0" h="2945130">
                    <a:moveTo>
                      <a:pt x="0" y="2945130"/>
                    </a:moveTo>
                    <a:lnTo>
                      <a:pt x="228600" y="2910840"/>
                    </a:lnTo>
                    <a:lnTo>
                      <a:pt x="400050" y="26670"/>
                    </a:lnTo>
                    <a:lnTo>
                      <a:pt x="228600" y="0"/>
                    </a:lnTo>
                    <a:lnTo>
                      <a:pt x="0" y="294513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9050" cap="flat" cmpd="sng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578" name="Group 584"/>
              <p:cNvGrpSpPr/>
              <p:nvPr/>
            </p:nvGrpSpPr>
            <p:grpSpPr>
              <a:xfrm flipH="1">
                <a:off x="5288280" y="3221355"/>
                <a:ext cx="1527810" cy="2924175"/>
                <a:chOff x="2326005" y="3225165"/>
                <a:chExt cx="1527810" cy="2924175"/>
              </a:xfrm>
            </p:grpSpPr>
            <p:cxnSp>
              <p:nvCxnSpPr>
                <p:cNvPr id="579" name="Straight Connector 578"/>
                <p:cNvCxnSpPr>
                  <a:stCxn id="576" idx="3"/>
                </p:cNvCxnSpPr>
                <p:nvPr/>
              </p:nvCxnSpPr>
              <p:spPr bwMode="auto">
                <a:xfrm flipV="1">
                  <a:off x="2743200" y="3227070"/>
                  <a:ext cx="939165" cy="10033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1905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580" name="Straight Connector 579"/>
                <p:cNvCxnSpPr/>
                <p:nvPr/>
              </p:nvCxnSpPr>
              <p:spPr bwMode="auto">
                <a:xfrm flipV="1">
                  <a:off x="2718435" y="3387090"/>
                  <a:ext cx="952500" cy="90805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1905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581" name="Straight Connector 580"/>
                <p:cNvCxnSpPr/>
                <p:nvPr/>
              </p:nvCxnSpPr>
              <p:spPr bwMode="auto">
                <a:xfrm rot="5400000">
                  <a:off x="1216978" y="4438332"/>
                  <a:ext cx="2642870" cy="413386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1905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582" name="Straight Connector 581"/>
                <p:cNvCxnSpPr>
                  <a:stCxn id="589" idx="0"/>
                </p:cNvCxnSpPr>
                <p:nvPr/>
              </p:nvCxnSpPr>
              <p:spPr bwMode="auto">
                <a:xfrm>
                  <a:off x="2371725" y="5692140"/>
                  <a:ext cx="1110615" cy="15240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1905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583" name="Straight Connector 582"/>
                <p:cNvCxnSpPr>
                  <a:stCxn id="574" idx="3"/>
                  <a:endCxn id="577" idx="0"/>
                </p:cNvCxnSpPr>
                <p:nvPr/>
              </p:nvCxnSpPr>
              <p:spPr bwMode="auto">
                <a:xfrm>
                  <a:off x="2326005" y="5958840"/>
                  <a:ext cx="1127760" cy="188595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1905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584" name="Straight Connector 583"/>
                <p:cNvCxnSpPr>
                  <a:stCxn id="577" idx="0"/>
                </p:cNvCxnSpPr>
                <p:nvPr/>
              </p:nvCxnSpPr>
              <p:spPr bwMode="auto">
                <a:xfrm flipV="1">
                  <a:off x="3451860" y="6111240"/>
                  <a:ext cx="224790" cy="3810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1905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585" name="Straight Connector 584"/>
                <p:cNvCxnSpPr>
                  <a:stCxn id="577" idx="0"/>
                </p:cNvCxnSpPr>
                <p:nvPr/>
              </p:nvCxnSpPr>
              <p:spPr bwMode="auto">
                <a:xfrm flipV="1">
                  <a:off x="3451860" y="3225165"/>
                  <a:ext cx="230505" cy="2924175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1905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586" name="Straight Connector 585"/>
                <p:cNvCxnSpPr/>
                <p:nvPr/>
              </p:nvCxnSpPr>
              <p:spPr bwMode="auto">
                <a:xfrm>
                  <a:off x="3682365" y="3225166"/>
                  <a:ext cx="171450" cy="1714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1905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587" name="Straight Connector 586"/>
                <p:cNvCxnSpPr/>
                <p:nvPr/>
              </p:nvCxnSpPr>
              <p:spPr bwMode="auto">
                <a:xfrm>
                  <a:off x="3672840" y="3388996"/>
                  <a:ext cx="175260" cy="15239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1905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588" name="Straight Connector 587"/>
                <p:cNvCxnSpPr/>
                <p:nvPr/>
              </p:nvCxnSpPr>
              <p:spPr bwMode="auto">
                <a:xfrm flipV="1">
                  <a:off x="3480435" y="5817870"/>
                  <a:ext cx="213360" cy="24765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1905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grpSp>
          <p:nvGrpSpPr>
            <p:cNvPr id="624" name="Group 623"/>
            <p:cNvGrpSpPr/>
            <p:nvPr/>
          </p:nvGrpSpPr>
          <p:grpSpPr>
            <a:xfrm>
              <a:off x="3680460" y="3124200"/>
              <a:ext cx="896620" cy="3198495"/>
              <a:chOff x="3680460" y="3124200"/>
              <a:chExt cx="896620" cy="3198495"/>
            </a:xfrm>
          </p:grpSpPr>
          <p:grpSp>
            <p:nvGrpSpPr>
              <p:cNvPr id="625" name="Group 318"/>
              <p:cNvGrpSpPr/>
              <p:nvPr/>
            </p:nvGrpSpPr>
            <p:grpSpPr>
              <a:xfrm>
                <a:off x="3695700" y="5478780"/>
                <a:ext cx="876300" cy="514350"/>
                <a:chOff x="3695700" y="5478780"/>
                <a:chExt cx="876300" cy="514350"/>
              </a:xfrm>
            </p:grpSpPr>
            <p:sp>
              <p:nvSpPr>
                <p:cNvPr id="658" name="Freeform 657"/>
                <p:cNvSpPr/>
                <p:nvPr/>
              </p:nvSpPr>
              <p:spPr bwMode="auto">
                <a:xfrm>
                  <a:off x="3695700" y="5478780"/>
                  <a:ext cx="236220" cy="421005"/>
                </a:xfrm>
                <a:custGeom>
                  <a:avLst/>
                  <a:gdLst>
                    <a:gd name="connsiteX0" fmla="*/ 0 w 236220"/>
                    <a:gd name="connsiteY0" fmla="*/ 390525 h 421005"/>
                    <a:gd name="connsiteX1" fmla="*/ 219075 w 236220"/>
                    <a:gd name="connsiteY1" fmla="*/ 421005 h 421005"/>
                    <a:gd name="connsiteX2" fmla="*/ 236220 w 236220"/>
                    <a:gd name="connsiteY2" fmla="*/ 19050 h 421005"/>
                    <a:gd name="connsiteX3" fmla="*/ 22860 w 236220"/>
                    <a:gd name="connsiteY3" fmla="*/ 0 h 421005"/>
                    <a:gd name="connsiteX4" fmla="*/ 0 w 236220"/>
                    <a:gd name="connsiteY4" fmla="*/ 390525 h 421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6220" h="421005">
                      <a:moveTo>
                        <a:pt x="0" y="390525"/>
                      </a:moveTo>
                      <a:lnTo>
                        <a:pt x="219075" y="421005"/>
                      </a:lnTo>
                      <a:lnTo>
                        <a:pt x="236220" y="19050"/>
                      </a:lnTo>
                      <a:lnTo>
                        <a:pt x="22860" y="0"/>
                      </a:lnTo>
                      <a:lnTo>
                        <a:pt x="0" y="39052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7B7E7"/>
                    </a:gs>
                    <a:gs pos="50000">
                      <a:schemeClr val="bg1"/>
                    </a:gs>
                    <a:gs pos="100000">
                      <a:srgbClr val="BDBDE9"/>
                    </a:gs>
                  </a:gsLst>
                  <a:lin ang="12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59" name="Freeform 658"/>
                <p:cNvSpPr/>
                <p:nvPr/>
              </p:nvSpPr>
              <p:spPr bwMode="auto">
                <a:xfrm>
                  <a:off x="3912870" y="5501640"/>
                  <a:ext cx="230505" cy="428625"/>
                </a:xfrm>
                <a:custGeom>
                  <a:avLst/>
                  <a:gdLst>
                    <a:gd name="connsiteX0" fmla="*/ 0 w 230505"/>
                    <a:gd name="connsiteY0" fmla="*/ 398145 h 428625"/>
                    <a:gd name="connsiteX1" fmla="*/ 219075 w 230505"/>
                    <a:gd name="connsiteY1" fmla="*/ 428625 h 428625"/>
                    <a:gd name="connsiteX2" fmla="*/ 230505 w 230505"/>
                    <a:gd name="connsiteY2" fmla="*/ 19050 h 428625"/>
                    <a:gd name="connsiteX3" fmla="*/ 20955 w 230505"/>
                    <a:gd name="connsiteY3" fmla="*/ 0 h 428625"/>
                    <a:gd name="connsiteX4" fmla="*/ 0 w 230505"/>
                    <a:gd name="connsiteY4" fmla="*/ 398145 h 428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505" h="428625">
                      <a:moveTo>
                        <a:pt x="0" y="398145"/>
                      </a:moveTo>
                      <a:lnTo>
                        <a:pt x="219075" y="428625"/>
                      </a:lnTo>
                      <a:lnTo>
                        <a:pt x="230505" y="19050"/>
                      </a:lnTo>
                      <a:lnTo>
                        <a:pt x="20955" y="0"/>
                      </a:lnTo>
                      <a:lnTo>
                        <a:pt x="0" y="39814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7B7E7"/>
                    </a:gs>
                    <a:gs pos="50000">
                      <a:schemeClr val="bg1"/>
                    </a:gs>
                    <a:gs pos="100000">
                      <a:srgbClr val="BDBDE9"/>
                    </a:gs>
                  </a:gsLst>
                  <a:lin ang="12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60" name="Freeform 659"/>
                <p:cNvSpPr/>
                <p:nvPr/>
              </p:nvSpPr>
              <p:spPr bwMode="auto">
                <a:xfrm>
                  <a:off x="4130040" y="5524500"/>
                  <a:ext cx="230505" cy="434340"/>
                </a:xfrm>
                <a:custGeom>
                  <a:avLst/>
                  <a:gdLst>
                    <a:gd name="connsiteX0" fmla="*/ 0 w 230505"/>
                    <a:gd name="connsiteY0" fmla="*/ 407670 h 434340"/>
                    <a:gd name="connsiteX1" fmla="*/ 220980 w 230505"/>
                    <a:gd name="connsiteY1" fmla="*/ 434340 h 434340"/>
                    <a:gd name="connsiteX2" fmla="*/ 230505 w 230505"/>
                    <a:gd name="connsiteY2" fmla="*/ 17145 h 434340"/>
                    <a:gd name="connsiteX3" fmla="*/ 13335 w 230505"/>
                    <a:gd name="connsiteY3" fmla="*/ 0 h 434340"/>
                    <a:gd name="connsiteX4" fmla="*/ 0 w 230505"/>
                    <a:gd name="connsiteY4" fmla="*/ 407670 h 434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505" h="434340">
                      <a:moveTo>
                        <a:pt x="0" y="407670"/>
                      </a:moveTo>
                      <a:lnTo>
                        <a:pt x="220980" y="434340"/>
                      </a:lnTo>
                      <a:lnTo>
                        <a:pt x="230505" y="17145"/>
                      </a:lnTo>
                      <a:lnTo>
                        <a:pt x="13335" y="0"/>
                      </a:lnTo>
                      <a:lnTo>
                        <a:pt x="0" y="40767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7B7E7"/>
                    </a:gs>
                    <a:gs pos="50000">
                      <a:schemeClr val="bg1"/>
                    </a:gs>
                    <a:gs pos="100000">
                      <a:srgbClr val="BDBDE9"/>
                    </a:gs>
                  </a:gsLst>
                  <a:lin ang="12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61" name="Freeform 660"/>
                <p:cNvSpPr/>
                <p:nvPr/>
              </p:nvSpPr>
              <p:spPr bwMode="auto">
                <a:xfrm>
                  <a:off x="4352925" y="5543550"/>
                  <a:ext cx="219075" cy="449580"/>
                </a:xfrm>
                <a:custGeom>
                  <a:avLst/>
                  <a:gdLst>
                    <a:gd name="connsiteX0" fmla="*/ 0 w 219075"/>
                    <a:gd name="connsiteY0" fmla="*/ 415290 h 449580"/>
                    <a:gd name="connsiteX1" fmla="*/ 217170 w 219075"/>
                    <a:gd name="connsiteY1" fmla="*/ 449580 h 449580"/>
                    <a:gd name="connsiteX2" fmla="*/ 219075 w 219075"/>
                    <a:gd name="connsiteY2" fmla="*/ 20955 h 449580"/>
                    <a:gd name="connsiteX3" fmla="*/ 3810 w 219075"/>
                    <a:gd name="connsiteY3" fmla="*/ 0 h 449580"/>
                    <a:gd name="connsiteX4" fmla="*/ 0 w 219075"/>
                    <a:gd name="connsiteY4" fmla="*/ 415290 h 449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075" h="449580">
                      <a:moveTo>
                        <a:pt x="0" y="415290"/>
                      </a:moveTo>
                      <a:lnTo>
                        <a:pt x="217170" y="449580"/>
                      </a:lnTo>
                      <a:lnTo>
                        <a:pt x="219075" y="20955"/>
                      </a:lnTo>
                      <a:lnTo>
                        <a:pt x="3810" y="0"/>
                      </a:lnTo>
                      <a:lnTo>
                        <a:pt x="0" y="41529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7B7E7"/>
                    </a:gs>
                    <a:gs pos="50000">
                      <a:schemeClr val="bg1"/>
                    </a:gs>
                    <a:gs pos="100000">
                      <a:srgbClr val="BDBDE9"/>
                    </a:gs>
                  </a:gsLst>
                  <a:lin ang="12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grpSp>
            <p:nvGrpSpPr>
              <p:cNvPr id="626" name="Group 319"/>
              <p:cNvGrpSpPr/>
              <p:nvPr/>
            </p:nvGrpSpPr>
            <p:grpSpPr>
              <a:xfrm>
                <a:off x="3718560" y="5128260"/>
                <a:ext cx="855345" cy="434340"/>
                <a:chOff x="3718560" y="5128260"/>
                <a:chExt cx="855345" cy="434340"/>
              </a:xfrm>
            </p:grpSpPr>
            <p:sp>
              <p:nvSpPr>
                <p:cNvPr id="654" name="Freeform 653"/>
                <p:cNvSpPr/>
                <p:nvPr/>
              </p:nvSpPr>
              <p:spPr bwMode="auto">
                <a:xfrm>
                  <a:off x="3718560" y="5128260"/>
                  <a:ext cx="230505" cy="371475"/>
                </a:xfrm>
                <a:custGeom>
                  <a:avLst/>
                  <a:gdLst>
                    <a:gd name="connsiteX0" fmla="*/ 0 w 230505"/>
                    <a:gd name="connsiteY0" fmla="*/ 350520 h 371475"/>
                    <a:gd name="connsiteX1" fmla="*/ 215265 w 230505"/>
                    <a:gd name="connsiteY1" fmla="*/ 371475 h 371475"/>
                    <a:gd name="connsiteX2" fmla="*/ 230505 w 230505"/>
                    <a:gd name="connsiteY2" fmla="*/ 9525 h 371475"/>
                    <a:gd name="connsiteX3" fmla="*/ 26670 w 230505"/>
                    <a:gd name="connsiteY3" fmla="*/ 0 h 371475"/>
                    <a:gd name="connsiteX4" fmla="*/ 0 w 230505"/>
                    <a:gd name="connsiteY4" fmla="*/ 350520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505" h="371475">
                      <a:moveTo>
                        <a:pt x="0" y="350520"/>
                      </a:moveTo>
                      <a:lnTo>
                        <a:pt x="215265" y="371475"/>
                      </a:lnTo>
                      <a:lnTo>
                        <a:pt x="230505" y="9525"/>
                      </a:lnTo>
                      <a:lnTo>
                        <a:pt x="26670" y="0"/>
                      </a:lnTo>
                      <a:lnTo>
                        <a:pt x="0" y="35052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7B7E7"/>
                    </a:gs>
                    <a:gs pos="50000">
                      <a:schemeClr val="bg1"/>
                    </a:gs>
                    <a:gs pos="100000">
                      <a:srgbClr val="BDBDE9"/>
                    </a:gs>
                  </a:gsLst>
                  <a:lin ang="12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55" name="Freeform 654"/>
                <p:cNvSpPr/>
                <p:nvPr/>
              </p:nvSpPr>
              <p:spPr bwMode="auto">
                <a:xfrm>
                  <a:off x="3930015" y="5139690"/>
                  <a:ext cx="226695" cy="382905"/>
                </a:xfrm>
                <a:custGeom>
                  <a:avLst/>
                  <a:gdLst>
                    <a:gd name="connsiteX0" fmla="*/ 0 w 226695"/>
                    <a:gd name="connsiteY0" fmla="*/ 358140 h 382905"/>
                    <a:gd name="connsiteX1" fmla="*/ 213360 w 226695"/>
                    <a:gd name="connsiteY1" fmla="*/ 382905 h 382905"/>
                    <a:gd name="connsiteX2" fmla="*/ 226695 w 226695"/>
                    <a:gd name="connsiteY2" fmla="*/ 13335 h 382905"/>
                    <a:gd name="connsiteX3" fmla="*/ 17145 w 226695"/>
                    <a:gd name="connsiteY3" fmla="*/ 0 h 382905"/>
                    <a:gd name="connsiteX4" fmla="*/ 0 w 226695"/>
                    <a:gd name="connsiteY4" fmla="*/ 358140 h 382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6695" h="382905">
                      <a:moveTo>
                        <a:pt x="0" y="358140"/>
                      </a:moveTo>
                      <a:lnTo>
                        <a:pt x="213360" y="382905"/>
                      </a:lnTo>
                      <a:lnTo>
                        <a:pt x="226695" y="13335"/>
                      </a:lnTo>
                      <a:lnTo>
                        <a:pt x="17145" y="0"/>
                      </a:lnTo>
                      <a:lnTo>
                        <a:pt x="0" y="35814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7B7E7"/>
                    </a:gs>
                    <a:gs pos="50000">
                      <a:schemeClr val="bg1"/>
                    </a:gs>
                    <a:gs pos="100000">
                      <a:srgbClr val="BDBDE9"/>
                    </a:gs>
                  </a:gsLst>
                  <a:lin ang="12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56" name="Freeform 655"/>
                <p:cNvSpPr/>
                <p:nvPr/>
              </p:nvSpPr>
              <p:spPr bwMode="auto">
                <a:xfrm>
                  <a:off x="4145280" y="5153025"/>
                  <a:ext cx="219075" cy="390525"/>
                </a:xfrm>
                <a:custGeom>
                  <a:avLst/>
                  <a:gdLst>
                    <a:gd name="connsiteX0" fmla="*/ 0 w 219075"/>
                    <a:gd name="connsiteY0" fmla="*/ 367665 h 390525"/>
                    <a:gd name="connsiteX1" fmla="*/ 213360 w 219075"/>
                    <a:gd name="connsiteY1" fmla="*/ 390525 h 390525"/>
                    <a:gd name="connsiteX2" fmla="*/ 219075 w 219075"/>
                    <a:gd name="connsiteY2" fmla="*/ 15240 h 390525"/>
                    <a:gd name="connsiteX3" fmla="*/ 7620 w 219075"/>
                    <a:gd name="connsiteY3" fmla="*/ 0 h 390525"/>
                    <a:gd name="connsiteX4" fmla="*/ 0 w 219075"/>
                    <a:gd name="connsiteY4" fmla="*/ 367665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075" h="390525">
                      <a:moveTo>
                        <a:pt x="0" y="367665"/>
                      </a:moveTo>
                      <a:lnTo>
                        <a:pt x="213360" y="390525"/>
                      </a:lnTo>
                      <a:lnTo>
                        <a:pt x="219075" y="15240"/>
                      </a:lnTo>
                      <a:lnTo>
                        <a:pt x="7620" y="0"/>
                      </a:lnTo>
                      <a:lnTo>
                        <a:pt x="0" y="36766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7B7E7"/>
                    </a:gs>
                    <a:gs pos="50000">
                      <a:schemeClr val="bg1"/>
                    </a:gs>
                    <a:gs pos="100000">
                      <a:srgbClr val="BDBDE9"/>
                    </a:gs>
                  </a:gsLst>
                  <a:lin ang="12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57" name="Freeform 656"/>
                <p:cNvSpPr/>
                <p:nvPr/>
              </p:nvSpPr>
              <p:spPr bwMode="auto">
                <a:xfrm>
                  <a:off x="4358640" y="5166360"/>
                  <a:ext cx="215265" cy="396240"/>
                </a:xfrm>
                <a:custGeom>
                  <a:avLst/>
                  <a:gdLst>
                    <a:gd name="connsiteX0" fmla="*/ 0 w 215265"/>
                    <a:gd name="connsiteY0" fmla="*/ 375285 h 396240"/>
                    <a:gd name="connsiteX1" fmla="*/ 213360 w 215265"/>
                    <a:gd name="connsiteY1" fmla="*/ 396240 h 396240"/>
                    <a:gd name="connsiteX2" fmla="*/ 215265 w 215265"/>
                    <a:gd name="connsiteY2" fmla="*/ 15240 h 396240"/>
                    <a:gd name="connsiteX3" fmla="*/ 3810 w 215265"/>
                    <a:gd name="connsiteY3" fmla="*/ 0 h 396240"/>
                    <a:gd name="connsiteX4" fmla="*/ 0 w 215265"/>
                    <a:gd name="connsiteY4" fmla="*/ 375285 h 396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265" h="396240">
                      <a:moveTo>
                        <a:pt x="0" y="375285"/>
                      </a:moveTo>
                      <a:lnTo>
                        <a:pt x="213360" y="396240"/>
                      </a:lnTo>
                      <a:lnTo>
                        <a:pt x="215265" y="15240"/>
                      </a:lnTo>
                      <a:lnTo>
                        <a:pt x="3810" y="0"/>
                      </a:lnTo>
                      <a:lnTo>
                        <a:pt x="0" y="37528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7B7E7"/>
                    </a:gs>
                    <a:gs pos="50000">
                      <a:schemeClr val="bg1"/>
                    </a:gs>
                    <a:gs pos="100000">
                      <a:srgbClr val="BDBDE9"/>
                    </a:gs>
                  </a:gsLst>
                  <a:lin ang="12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grpSp>
            <p:nvGrpSpPr>
              <p:cNvPr id="627" name="Group 320"/>
              <p:cNvGrpSpPr/>
              <p:nvPr/>
            </p:nvGrpSpPr>
            <p:grpSpPr>
              <a:xfrm>
                <a:off x="3739515" y="4766310"/>
                <a:ext cx="834390" cy="415290"/>
                <a:chOff x="3739515" y="4766310"/>
                <a:chExt cx="834390" cy="415290"/>
              </a:xfrm>
            </p:grpSpPr>
            <p:sp>
              <p:nvSpPr>
                <p:cNvPr id="650" name="Freeform 649"/>
                <p:cNvSpPr/>
                <p:nvPr/>
              </p:nvSpPr>
              <p:spPr bwMode="auto">
                <a:xfrm>
                  <a:off x="3739515" y="4766310"/>
                  <a:ext cx="226695" cy="373380"/>
                </a:xfrm>
                <a:custGeom>
                  <a:avLst/>
                  <a:gdLst>
                    <a:gd name="connsiteX0" fmla="*/ 0 w 226695"/>
                    <a:gd name="connsiteY0" fmla="*/ 360045 h 373380"/>
                    <a:gd name="connsiteX1" fmla="*/ 209550 w 226695"/>
                    <a:gd name="connsiteY1" fmla="*/ 373380 h 373380"/>
                    <a:gd name="connsiteX2" fmla="*/ 226695 w 226695"/>
                    <a:gd name="connsiteY2" fmla="*/ 7620 h 373380"/>
                    <a:gd name="connsiteX3" fmla="*/ 20955 w 226695"/>
                    <a:gd name="connsiteY3" fmla="*/ 0 h 373380"/>
                    <a:gd name="connsiteX4" fmla="*/ 0 w 226695"/>
                    <a:gd name="connsiteY4" fmla="*/ 360045 h 37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6695" h="373380">
                      <a:moveTo>
                        <a:pt x="0" y="360045"/>
                      </a:moveTo>
                      <a:lnTo>
                        <a:pt x="209550" y="373380"/>
                      </a:lnTo>
                      <a:lnTo>
                        <a:pt x="226695" y="7620"/>
                      </a:lnTo>
                      <a:lnTo>
                        <a:pt x="20955" y="0"/>
                      </a:lnTo>
                      <a:lnTo>
                        <a:pt x="0" y="36004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7B7E7"/>
                    </a:gs>
                    <a:gs pos="50000">
                      <a:schemeClr val="bg1"/>
                    </a:gs>
                    <a:gs pos="100000">
                      <a:srgbClr val="BDBDE9"/>
                    </a:gs>
                  </a:gsLst>
                  <a:lin ang="12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51" name="Freeform 650"/>
                <p:cNvSpPr/>
                <p:nvPr/>
              </p:nvSpPr>
              <p:spPr bwMode="auto">
                <a:xfrm>
                  <a:off x="3949065" y="4775835"/>
                  <a:ext cx="220980" cy="377190"/>
                </a:xfrm>
                <a:custGeom>
                  <a:avLst/>
                  <a:gdLst>
                    <a:gd name="connsiteX0" fmla="*/ 0 w 220980"/>
                    <a:gd name="connsiteY0" fmla="*/ 363855 h 377190"/>
                    <a:gd name="connsiteX1" fmla="*/ 205740 w 220980"/>
                    <a:gd name="connsiteY1" fmla="*/ 377190 h 377190"/>
                    <a:gd name="connsiteX2" fmla="*/ 220980 w 220980"/>
                    <a:gd name="connsiteY2" fmla="*/ 5715 h 377190"/>
                    <a:gd name="connsiteX3" fmla="*/ 13335 w 220980"/>
                    <a:gd name="connsiteY3" fmla="*/ 0 h 377190"/>
                    <a:gd name="connsiteX4" fmla="*/ 0 w 220980"/>
                    <a:gd name="connsiteY4" fmla="*/ 363855 h 377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980" h="377190">
                      <a:moveTo>
                        <a:pt x="0" y="363855"/>
                      </a:moveTo>
                      <a:lnTo>
                        <a:pt x="205740" y="377190"/>
                      </a:lnTo>
                      <a:lnTo>
                        <a:pt x="220980" y="5715"/>
                      </a:lnTo>
                      <a:lnTo>
                        <a:pt x="13335" y="0"/>
                      </a:lnTo>
                      <a:lnTo>
                        <a:pt x="0" y="36385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7B7E7"/>
                    </a:gs>
                    <a:gs pos="50000">
                      <a:schemeClr val="bg1"/>
                    </a:gs>
                    <a:gs pos="100000">
                      <a:srgbClr val="BDBDE9"/>
                    </a:gs>
                  </a:gsLst>
                  <a:lin ang="12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52" name="Freeform 651"/>
                <p:cNvSpPr/>
                <p:nvPr/>
              </p:nvSpPr>
              <p:spPr bwMode="auto">
                <a:xfrm>
                  <a:off x="4154805" y="4779645"/>
                  <a:ext cx="215265" cy="388620"/>
                </a:xfrm>
                <a:custGeom>
                  <a:avLst/>
                  <a:gdLst>
                    <a:gd name="connsiteX0" fmla="*/ 0 w 215265"/>
                    <a:gd name="connsiteY0" fmla="*/ 373380 h 388620"/>
                    <a:gd name="connsiteX1" fmla="*/ 207645 w 215265"/>
                    <a:gd name="connsiteY1" fmla="*/ 388620 h 388620"/>
                    <a:gd name="connsiteX2" fmla="*/ 215265 w 215265"/>
                    <a:gd name="connsiteY2" fmla="*/ 3810 h 388620"/>
                    <a:gd name="connsiteX3" fmla="*/ 13335 w 215265"/>
                    <a:gd name="connsiteY3" fmla="*/ 0 h 388620"/>
                    <a:gd name="connsiteX4" fmla="*/ 0 w 215265"/>
                    <a:gd name="connsiteY4" fmla="*/ 373380 h 388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265" h="388620">
                      <a:moveTo>
                        <a:pt x="0" y="373380"/>
                      </a:moveTo>
                      <a:lnTo>
                        <a:pt x="207645" y="388620"/>
                      </a:lnTo>
                      <a:lnTo>
                        <a:pt x="215265" y="3810"/>
                      </a:lnTo>
                      <a:lnTo>
                        <a:pt x="13335" y="0"/>
                      </a:lnTo>
                      <a:lnTo>
                        <a:pt x="0" y="37338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7B7E7"/>
                    </a:gs>
                    <a:gs pos="50000">
                      <a:schemeClr val="bg1"/>
                    </a:gs>
                    <a:gs pos="100000">
                      <a:srgbClr val="BDBDE9"/>
                    </a:gs>
                  </a:gsLst>
                  <a:lin ang="12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53" name="Freeform 652"/>
                <p:cNvSpPr/>
                <p:nvPr/>
              </p:nvSpPr>
              <p:spPr bwMode="auto">
                <a:xfrm>
                  <a:off x="4364355" y="4785360"/>
                  <a:ext cx="209550" cy="396240"/>
                </a:xfrm>
                <a:custGeom>
                  <a:avLst/>
                  <a:gdLst>
                    <a:gd name="connsiteX0" fmla="*/ 207645 w 209550"/>
                    <a:gd name="connsiteY0" fmla="*/ 396240 h 396240"/>
                    <a:gd name="connsiteX1" fmla="*/ 209550 w 209550"/>
                    <a:gd name="connsiteY1" fmla="*/ 7620 h 396240"/>
                    <a:gd name="connsiteX2" fmla="*/ 7620 w 209550"/>
                    <a:gd name="connsiteY2" fmla="*/ 0 h 396240"/>
                    <a:gd name="connsiteX3" fmla="*/ 0 w 209550"/>
                    <a:gd name="connsiteY3" fmla="*/ 382905 h 396240"/>
                    <a:gd name="connsiteX4" fmla="*/ 207645 w 209550"/>
                    <a:gd name="connsiteY4" fmla="*/ 396240 h 396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9550" h="396240">
                      <a:moveTo>
                        <a:pt x="207645" y="396240"/>
                      </a:moveTo>
                      <a:lnTo>
                        <a:pt x="209550" y="7620"/>
                      </a:lnTo>
                      <a:lnTo>
                        <a:pt x="7620" y="0"/>
                      </a:lnTo>
                      <a:lnTo>
                        <a:pt x="0" y="382905"/>
                      </a:lnTo>
                      <a:lnTo>
                        <a:pt x="207645" y="39624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7B7E7"/>
                    </a:gs>
                    <a:gs pos="50000">
                      <a:schemeClr val="bg1"/>
                    </a:gs>
                    <a:gs pos="100000">
                      <a:srgbClr val="BDBDE9"/>
                    </a:gs>
                  </a:gsLst>
                  <a:lin ang="12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grpSp>
            <p:nvGrpSpPr>
              <p:cNvPr id="628" name="Group 321"/>
              <p:cNvGrpSpPr/>
              <p:nvPr/>
            </p:nvGrpSpPr>
            <p:grpSpPr>
              <a:xfrm>
                <a:off x="3762375" y="4415790"/>
                <a:ext cx="813435" cy="379095"/>
                <a:chOff x="3762375" y="4415790"/>
                <a:chExt cx="813435" cy="379095"/>
              </a:xfrm>
            </p:grpSpPr>
            <p:sp>
              <p:nvSpPr>
                <p:cNvPr id="646" name="Freeform 645"/>
                <p:cNvSpPr/>
                <p:nvPr/>
              </p:nvSpPr>
              <p:spPr bwMode="auto">
                <a:xfrm>
                  <a:off x="3762375" y="4415790"/>
                  <a:ext cx="220980" cy="360045"/>
                </a:xfrm>
                <a:custGeom>
                  <a:avLst/>
                  <a:gdLst>
                    <a:gd name="connsiteX0" fmla="*/ 0 w 220980"/>
                    <a:gd name="connsiteY0" fmla="*/ 350520 h 360045"/>
                    <a:gd name="connsiteX1" fmla="*/ 200025 w 220980"/>
                    <a:gd name="connsiteY1" fmla="*/ 360045 h 360045"/>
                    <a:gd name="connsiteX2" fmla="*/ 220980 w 220980"/>
                    <a:gd name="connsiteY2" fmla="*/ 5715 h 360045"/>
                    <a:gd name="connsiteX3" fmla="*/ 20955 w 220980"/>
                    <a:gd name="connsiteY3" fmla="*/ 0 h 360045"/>
                    <a:gd name="connsiteX4" fmla="*/ 0 w 220980"/>
                    <a:gd name="connsiteY4" fmla="*/ 350520 h 360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980" h="360045">
                      <a:moveTo>
                        <a:pt x="0" y="350520"/>
                      </a:moveTo>
                      <a:lnTo>
                        <a:pt x="200025" y="360045"/>
                      </a:lnTo>
                      <a:lnTo>
                        <a:pt x="220980" y="5715"/>
                      </a:lnTo>
                      <a:lnTo>
                        <a:pt x="20955" y="0"/>
                      </a:lnTo>
                      <a:lnTo>
                        <a:pt x="0" y="35052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7B7E7"/>
                    </a:gs>
                    <a:gs pos="50000">
                      <a:schemeClr val="bg1"/>
                    </a:gs>
                    <a:gs pos="100000">
                      <a:srgbClr val="BDBDE9"/>
                    </a:gs>
                  </a:gsLst>
                  <a:lin ang="12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47" name="Freeform 646"/>
                <p:cNvSpPr/>
                <p:nvPr/>
              </p:nvSpPr>
              <p:spPr bwMode="auto">
                <a:xfrm>
                  <a:off x="3964305" y="4417695"/>
                  <a:ext cx="213360" cy="361950"/>
                </a:xfrm>
                <a:custGeom>
                  <a:avLst/>
                  <a:gdLst>
                    <a:gd name="connsiteX0" fmla="*/ 0 w 213360"/>
                    <a:gd name="connsiteY0" fmla="*/ 356235 h 361950"/>
                    <a:gd name="connsiteX1" fmla="*/ 205740 w 213360"/>
                    <a:gd name="connsiteY1" fmla="*/ 361950 h 361950"/>
                    <a:gd name="connsiteX2" fmla="*/ 213360 w 213360"/>
                    <a:gd name="connsiteY2" fmla="*/ 0 h 361950"/>
                    <a:gd name="connsiteX3" fmla="*/ 19050 w 213360"/>
                    <a:gd name="connsiteY3" fmla="*/ 0 h 361950"/>
                    <a:gd name="connsiteX4" fmla="*/ 0 w 213360"/>
                    <a:gd name="connsiteY4" fmla="*/ 356235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360" h="361950">
                      <a:moveTo>
                        <a:pt x="0" y="356235"/>
                      </a:moveTo>
                      <a:lnTo>
                        <a:pt x="205740" y="361950"/>
                      </a:lnTo>
                      <a:lnTo>
                        <a:pt x="213360" y="0"/>
                      </a:lnTo>
                      <a:lnTo>
                        <a:pt x="19050" y="0"/>
                      </a:lnTo>
                      <a:lnTo>
                        <a:pt x="0" y="35623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7B7E7"/>
                    </a:gs>
                    <a:gs pos="50000">
                      <a:schemeClr val="bg1"/>
                    </a:gs>
                    <a:gs pos="100000">
                      <a:srgbClr val="BDBDE9"/>
                    </a:gs>
                  </a:gsLst>
                  <a:lin ang="12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48" name="Freeform 647"/>
                <p:cNvSpPr/>
                <p:nvPr/>
              </p:nvSpPr>
              <p:spPr bwMode="auto">
                <a:xfrm>
                  <a:off x="4166235" y="4417695"/>
                  <a:ext cx="211455" cy="369570"/>
                </a:xfrm>
                <a:custGeom>
                  <a:avLst/>
                  <a:gdLst>
                    <a:gd name="connsiteX0" fmla="*/ 0 w 211455"/>
                    <a:gd name="connsiteY0" fmla="*/ 361950 h 369570"/>
                    <a:gd name="connsiteX1" fmla="*/ 205740 w 211455"/>
                    <a:gd name="connsiteY1" fmla="*/ 369570 h 369570"/>
                    <a:gd name="connsiteX2" fmla="*/ 211455 w 211455"/>
                    <a:gd name="connsiteY2" fmla="*/ 1905 h 369570"/>
                    <a:gd name="connsiteX3" fmla="*/ 13335 w 211455"/>
                    <a:gd name="connsiteY3" fmla="*/ 0 h 369570"/>
                    <a:gd name="connsiteX4" fmla="*/ 0 w 211455"/>
                    <a:gd name="connsiteY4" fmla="*/ 361950 h 369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1455" h="369570">
                      <a:moveTo>
                        <a:pt x="0" y="361950"/>
                      </a:moveTo>
                      <a:lnTo>
                        <a:pt x="205740" y="369570"/>
                      </a:lnTo>
                      <a:lnTo>
                        <a:pt x="211455" y="1905"/>
                      </a:lnTo>
                      <a:lnTo>
                        <a:pt x="13335" y="0"/>
                      </a:lnTo>
                      <a:lnTo>
                        <a:pt x="0" y="36195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7B7E7"/>
                    </a:gs>
                    <a:gs pos="50000">
                      <a:schemeClr val="bg1"/>
                    </a:gs>
                    <a:gs pos="100000">
                      <a:srgbClr val="BDBDE9"/>
                    </a:gs>
                  </a:gsLst>
                  <a:lin ang="12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49" name="Freeform 648"/>
                <p:cNvSpPr/>
                <p:nvPr/>
              </p:nvSpPr>
              <p:spPr bwMode="auto">
                <a:xfrm>
                  <a:off x="4373880" y="4419600"/>
                  <a:ext cx="201930" cy="375285"/>
                </a:xfrm>
                <a:custGeom>
                  <a:avLst/>
                  <a:gdLst>
                    <a:gd name="connsiteX0" fmla="*/ 201930 w 201930"/>
                    <a:gd name="connsiteY0" fmla="*/ 375285 h 375285"/>
                    <a:gd name="connsiteX1" fmla="*/ 198120 w 201930"/>
                    <a:gd name="connsiteY1" fmla="*/ 0 h 375285"/>
                    <a:gd name="connsiteX2" fmla="*/ 1905 w 201930"/>
                    <a:gd name="connsiteY2" fmla="*/ 0 h 375285"/>
                    <a:gd name="connsiteX3" fmla="*/ 0 w 201930"/>
                    <a:gd name="connsiteY3" fmla="*/ 363855 h 375285"/>
                    <a:gd name="connsiteX4" fmla="*/ 201930 w 201930"/>
                    <a:gd name="connsiteY4" fmla="*/ 375285 h 375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930" h="375285">
                      <a:moveTo>
                        <a:pt x="201930" y="375285"/>
                      </a:moveTo>
                      <a:lnTo>
                        <a:pt x="198120" y="0"/>
                      </a:lnTo>
                      <a:lnTo>
                        <a:pt x="1905" y="0"/>
                      </a:lnTo>
                      <a:lnTo>
                        <a:pt x="0" y="363855"/>
                      </a:lnTo>
                      <a:lnTo>
                        <a:pt x="201930" y="37528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7B7E7"/>
                    </a:gs>
                    <a:gs pos="50000">
                      <a:schemeClr val="bg1"/>
                    </a:gs>
                    <a:gs pos="100000">
                      <a:srgbClr val="BDBDE9"/>
                    </a:gs>
                  </a:gsLst>
                  <a:lin ang="12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grpSp>
            <p:nvGrpSpPr>
              <p:cNvPr id="629" name="Group 322"/>
              <p:cNvGrpSpPr/>
              <p:nvPr/>
            </p:nvGrpSpPr>
            <p:grpSpPr>
              <a:xfrm>
                <a:off x="3783330" y="4036695"/>
                <a:ext cx="792480" cy="382905"/>
                <a:chOff x="3783330" y="4036695"/>
                <a:chExt cx="792480" cy="382905"/>
              </a:xfrm>
            </p:grpSpPr>
            <p:sp>
              <p:nvSpPr>
                <p:cNvPr id="642" name="Freeform 641"/>
                <p:cNvSpPr/>
                <p:nvPr/>
              </p:nvSpPr>
              <p:spPr bwMode="auto">
                <a:xfrm>
                  <a:off x="3783330" y="4055745"/>
                  <a:ext cx="215265" cy="363855"/>
                </a:xfrm>
                <a:custGeom>
                  <a:avLst/>
                  <a:gdLst>
                    <a:gd name="connsiteX0" fmla="*/ 0 w 215265"/>
                    <a:gd name="connsiteY0" fmla="*/ 363855 h 363855"/>
                    <a:gd name="connsiteX1" fmla="*/ 198120 w 215265"/>
                    <a:gd name="connsiteY1" fmla="*/ 361950 h 363855"/>
                    <a:gd name="connsiteX2" fmla="*/ 215265 w 215265"/>
                    <a:gd name="connsiteY2" fmla="*/ 0 h 363855"/>
                    <a:gd name="connsiteX3" fmla="*/ 22860 w 215265"/>
                    <a:gd name="connsiteY3" fmla="*/ 5715 h 363855"/>
                    <a:gd name="connsiteX4" fmla="*/ 0 w 215265"/>
                    <a:gd name="connsiteY4" fmla="*/ 363855 h 36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265" h="363855">
                      <a:moveTo>
                        <a:pt x="0" y="363855"/>
                      </a:moveTo>
                      <a:lnTo>
                        <a:pt x="198120" y="361950"/>
                      </a:lnTo>
                      <a:lnTo>
                        <a:pt x="215265" y="0"/>
                      </a:lnTo>
                      <a:lnTo>
                        <a:pt x="22860" y="5715"/>
                      </a:lnTo>
                      <a:lnTo>
                        <a:pt x="0" y="36385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7B7E7"/>
                    </a:gs>
                    <a:gs pos="50000">
                      <a:schemeClr val="bg1"/>
                    </a:gs>
                    <a:gs pos="100000">
                      <a:srgbClr val="BDBDE9"/>
                    </a:gs>
                  </a:gsLst>
                  <a:lin ang="12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43" name="Freeform 642"/>
                <p:cNvSpPr/>
                <p:nvPr/>
              </p:nvSpPr>
              <p:spPr bwMode="auto">
                <a:xfrm>
                  <a:off x="3981450" y="4050030"/>
                  <a:ext cx="209550" cy="369570"/>
                </a:xfrm>
                <a:custGeom>
                  <a:avLst/>
                  <a:gdLst>
                    <a:gd name="connsiteX0" fmla="*/ 0 w 209550"/>
                    <a:gd name="connsiteY0" fmla="*/ 369570 h 369570"/>
                    <a:gd name="connsiteX1" fmla="*/ 198120 w 209550"/>
                    <a:gd name="connsiteY1" fmla="*/ 367665 h 369570"/>
                    <a:gd name="connsiteX2" fmla="*/ 209550 w 209550"/>
                    <a:gd name="connsiteY2" fmla="*/ 0 h 369570"/>
                    <a:gd name="connsiteX3" fmla="*/ 19050 w 209550"/>
                    <a:gd name="connsiteY3" fmla="*/ 11430 h 369570"/>
                    <a:gd name="connsiteX4" fmla="*/ 0 w 209550"/>
                    <a:gd name="connsiteY4" fmla="*/ 369570 h 369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9550" h="369570">
                      <a:moveTo>
                        <a:pt x="0" y="369570"/>
                      </a:moveTo>
                      <a:lnTo>
                        <a:pt x="198120" y="367665"/>
                      </a:lnTo>
                      <a:lnTo>
                        <a:pt x="209550" y="0"/>
                      </a:lnTo>
                      <a:lnTo>
                        <a:pt x="19050" y="11430"/>
                      </a:lnTo>
                      <a:lnTo>
                        <a:pt x="0" y="36957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7B7E7"/>
                    </a:gs>
                    <a:gs pos="50000">
                      <a:schemeClr val="bg1"/>
                    </a:gs>
                    <a:gs pos="100000">
                      <a:srgbClr val="BDBDE9"/>
                    </a:gs>
                  </a:gsLst>
                  <a:lin ang="12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44" name="Freeform 643"/>
                <p:cNvSpPr/>
                <p:nvPr/>
              </p:nvSpPr>
              <p:spPr bwMode="auto">
                <a:xfrm>
                  <a:off x="4179570" y="4046220"/>
                  <a:ext cx="201930" cy="373380"/>
                </a:xfrm>
                <a:custGeom>
                  <a:avLst/>
                  <a:gdLst>
                    <a:gd name="connsiteX0" fmla="*/ 0 w 201930"/>
                    <a:gd name="connsiteY0" fmla="*/ 373380 h 373380"/>
                    <a:gd name="connsiteX1" fmla="*/ 198120 w 201930"/>
                    <a:gd name="connsiteY1" fmla="*/ 373380 h 373380"/>
                    <a:gd name="connsiteX2" fmla="*/ 201930 w 201930"/>
                    <a:gd name="connsiteY2" fmla="*/ 0 h 373380"/>
                    <a:gd name="connsiteX3" fmla="*/ 11430 w 201930"/>
                    <a:gd name="connsiteY3" fmla="*/ 7620 h 373380"/>
                    <a:gd name="connsiteX4" fmla="*/ 0 w 201930"/>
                    <a:gd name="connsiteY4" fmla="*/ 373380 h 37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930" h="373380">
                      <a:moveTo>
                        <a:pt x="0" y="373380"/>
                      </a:moveTo>
                      <a:lnTo>
                        <a:pt x="198120" y="373380"/>
                      </a:lnTo>
                      <a:lnTo>
                        <a:pt x="201930" y="0"/>
                      </a:lnTo>
                      <a:lnTo>
                        <a:pt x="11430" y="7620"/>
                      </a:lnTo>
                      <a:lnTo>
                        <a:pt x="0" y="37338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7B7E7"/>
                    </a:gs>
                    <a:gs pos="50000">
                      <a:schemeClr val="bg1"/>
                    </a:gs>
                    <a:gs pos="100000">
                      <a:srgbClr val="BDBDE9"/>
                    </a:gs>
                  </a:gsLst>
                  <a:lin ang="12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45" name="Freeform 644"/>
                <p:cNvSpPr/>
                <p:nvPr/>
              </p:nvSpPr>
              <p:spPr bwMode="auto">
                <a:xfrm>
                  <a:off x="4377690" y="4036695"/>
                  <a:ext cx="198120" cy="381000"/>
                </a:xfrm>
                <a:custGeom>
                  <a:avLst/>
                  <a:gdLst>
                    <a:gd name="connsiteX0" fmla="*/ 196215 w 198120"/>
                    <a:gd name="connsiteY0" fmla="*/ 381000 h 381000"/>
                    <a:gd name="connsiteX1" fmla="*/ 198120 w 198120"/>
                    <a:gd name="connsiteY1" fmla="*/ 0 h 381000"/>
                    <a:gd name="connsiteX2" fmla="*/ 3810 w 198120"/>
                    <a:gd name="connsiteY2" fmla="*/ 5715 h 381000"/>
                    <a:gd name="connsiteX3" fmla="*/ 0 w 198120"/>
                    <a:gd name="connsiteY3" fmla="*/ 381000 h 381000"/>
                    <a:gd name="connsiteX4" fmla="*/ 196215 w 198120"/>
                    <a:gd name="connsiteY4" fmla="*/ 381000 h 381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120" h="381000">
                      <a:moveTo>
                        <a:pt x="196215" y="381000"/>
                      </a:moveTo>
                      <a:lnTo>
                        <a:pt x="198120" y="0"/>
                      </a:lnTo>
                      <a:lnTo>
                        <a:pt x="3810" y="5715"/>
                      </a:lnTo>
                      <a:lnTo>
                        <a:pt x="0" y="381000"/>
                      </a:lnTo>
                      <a:lnTo>
                        <a:pt x="196215" y="38100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7B7E7"/>
                    </a:gs>
                    <a:gs pos="50000">
                      <a:schemeClr val="bg1"/>
                    </a:gs>
                    <a:gs pos="100000">
                      <a:srgbClr val="BDBDE9"/>
                    </a:gs>
                  </a:gsLst>
                  <a:lin ang="12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grpSp>
            <p:nvGrpSpPr>
              <p:cNvPr id="630" name="Group 323"/>
              <p:cNvGrpSpPr/>
              <p:nvPr/>
            </p:nvGrpSpPr>
            <p:grpSpPr>
              <a:xfrm>
                <a:off x="3804285" y="3659505"/>
                <a:ext cx="769620" cy="403860"/>
                <a:chOff x="3804285" y="3659505"/>
                <a:chExt cx="769620" cy="403860"/>
              </a:xfrm>
            </p:grpSpPr>
            <p:sp>
              <p:nvSpPr>
                <p:cNvPr id="638" name="Freeform 637"/>
                <p:cNvSpPr/>
                <p:nvPr/>
              </p:nvSpPr>
              <p:spPr bwMode="auto">
                <a:xfrm>
                  <a:off x="3804285" y="3695700"/>
                  <a:ext cx="211455" cy="367665"/>
                </a:xfrm>
                <a:custGeom>
                  <a:avLst/>
                  <a:gdLst>
                    <a:gd name="connsiteX0" fmla="*/ 0 w 211455"/>
                    <a:gd name="connsiteY0" fmla="*/ 367665 h 367665"/>
                    <a:gd name="connsiteX1" fmla="*/ 192405 w 211455"/>
                    <a:gd name="connsiteY1" fmla="*/ 361950 h 367665"/>
                    <a:gd name="connsiteX2" fmla="*/ 211455 w 211455"/>
                    <a:gd name="connsiteY2" fmla="*/ 0 h 367665"/>
                    <a:gd name="connsiteX3" fmla="*/ 24765 w 211455"/>
                    <a:gd name="connsiteY3" fmla="*/ 11430 h 367665"/>
                    <a:gd name="connsiteX4" fmla="*/ 0 w 211455"/>
                    <a:gd name="connsiteY4" fmla="*/ 367665 h 367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1455" h="367665">
                      <a:moveTo>
                        <a:pt x="0" y="367665"/>
                      </a:moveTo>
                      <a:lnTo>
                        <a:pt x="192405" y="361950"/>
                      </a:lnTo>
                      <a:lnTo>
                        <a:pt x="211455" y="0"/>
                      </a:lnTo>
                      <a:lnTo>
                        <a:pt x="24765" y="11430"/>
                      </a:lnTo>
                      <a:lnTo>
                        <a:pt x="0" y="36766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7B7E7"/>
                    </a:gs>
                    <a:gs pos="50000">
                      <a:schemeClr val="bg1"/>
                    </a:gs>
                    <a:gs pos="100000">
                      <a:srgbClr val="BDBDE9"/>
                    </a:gs>
                  </a:gsLst>
                  <a:lin ang="12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39" name="Freeform 638"/>
                <p:cNvSpPr/>
                <p:nvPr/>
              </p:nvSpPr>
              <p:spPr bwMode="auto">
                <a:xfrm>
                  <a:off x="3996690" y="3682365"/>
                  <a:ext cx="205740" cy="375285"/>
                </a:xfrm>
                <a:custGeom>
                  <a:avLst/>
                  <a:gdLst>
                    <a:gd name="connsiteX0" fmla="*/ 0 w 205740"/>
                    <a:gd name="connsiteY0" fmla="*/ 375285 h 375285"/>
                    <a:gd name="connsiteX1" fmla="*/ 194310 w 205740"/>
                    <a:gd name="connsiteY1" fmla="*/ 371475 h 375285"/>
                    <a:gd name="connsiteX2" fmla="*/ 205740 w 205740"/>
                    <a:gd name="connsiteY2" fmla="*/ 0 h 375285"/>
                    <a:gd name="connsiteX3" fmla="*/ 15240 w 205740"/>
                    <a:gd name="connsiteY3" fmla="*/ 9525 h 375285"/>
                    <a:gd name="connsiteX4" fmla="*/ 0 w 205740"/>
                    <a:gd name="connsiteY4" fmla="*/ 375285 h 375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5740" h="375285">
                      <a:moveTo>
                        <a:pt x="0" y="375285"/>
                      </a:moveTo>
                      <a:lnTo>
                        <a:pt x="194310" y="371475"/>
                      </a:lnTo>
                      <a:lnTo>
                        <a:pt x="205740" y="0"/>
                      </a:lnTo>
                      <a:lnTo>
                        <a:pt x="15240" y="9525"/>
                      </a:lnTo>
                      <a:lnTo>
                        <a:pt x="0" y="37528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7B7E7"/>
                    </a:gs>
                    <a:gs pos="50000">
                      <a:schemeClr val="bg1"/>
                    </a:gs>
                    <a:gs pos="100000">
                      <a:srgbClr val="BDBDE9"/>
                    </a:gs>
                  </a:gsLst>
                  <a:lin ang="12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40" name="Freeform 639"/>
                <p:cNvSpPr/>
                <p:nvPr/>
              </p:nvSpPr>
              <p:spPr bwMode="auto">
                <a:xfrm>
                  <a:off x="4189095" y="3670935"/>
                  <a:ext cx="200025" cy="379095"/>
                </a:xfrm>
                <a:custGeom>
                  <a:avLst/>
                  <a:gdLst>
                    <a:gd name="connsiteX0" fmla="*/ 0 w 200025"/>
                    <a:gd name="connsiteY0" fmla="*/ 379095 h 379095"/>
                    <a:gd name="connsiteX1" fmla="*/ 190500 w 200025"/>
                    <a:gd name="connsiteY1" fmla="*/ 375285 h 379095"/>
                    <a:gd name="connsiteX2" fmla="*/ 200025 w 200025"/>
                    <a:gd name="connsiteY2" fmla="*/ 0 h 379095"/>
                    <a:gd name="connsiteX3" fmla="*/ 11430 w 200025"/>
                    <a:gd name="connsiteY3" fmla="*/ 11430 h 379095"/>
                    <a:gd name="connsiteX4" fmla="*/ 0 w 200025"/>
                    <a:gd name="connsiteY4" fmla="*/ 379095 h 379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379095">
                      <a:moveTo>
                        <a:pt x="0" y="379095"/>
                      </a:moveTo>
                      <a:lnTo>
                        <a:pt x="190500" y="375285"/>
                      </a:lnTo>
                      <a:lnTo>
                        <a:pt x="200025" y="0"/>
                      </a:lnTo>
                      <a:lnTo>
                        <a:pt x="11430" y="11430"/>
                      </a:lnTo>
                      <a:lnTo>
                        <a:pt x="0" y="37909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7B7E7"/>
                    </a:gs>
                    <a:gs pos="50000">
                      <a:schemeClr val="bg1"/>
                    </a:gs>
                    <a:gs pos="100000">
                      <a:srgbClr val="BDBDE9"/>
                    </a:gs>
                  </a:gsLst>
                  <a:lin ang="12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41" name="Freeform 640"/>
                <p:cNvSpPr/>
                <p:nvPr/>
              </p:nvSpPr>
              <p:spPr bwMode="auto">
                <a:xfrm>
                  <a:off x="4381500" y="3659505"/>
                  <a:ext cx="192405" cy="386715"/>
                </a:xfrm>
                <a:custGeom>
                  <a:avLst/>
                  <a:gdLst>
                    <a:gd name="connsiteX0" fmla="*/ 190500 w 192405"/>
                    <a:gd name="connsiteY0" fmla="*/ 379095 h 386715"/>
                    <a:gd name="connsiteX1" fmla="*/ 192405 w 192405"/>
                    <a:gd name="connsiteY1" fmla="*/ 0 h 386715"/>
                    <a:gd name="connsiteX2" fmla="*/ 3810 w 192405"/>
                    <a:gd name="connsiteY2" fmla="*/ 11430 h 386715"/>
                    <a:gd name="connsiteX3" fmla="*/ 0 w 192405"/>
                    <a:gd name="connsiteY3" fmla="*/ 386715 h 386715"/>
                    <a:gd name="connsiteX4" fmla="*/ 190500 w 192405"/>
                    <a:gd name="connsiteY4" fmla="*/ 379095 h 386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2405" h="386715">
                      <a:moveTo>
                        <a:pt x="190500" y="379095"/>
                      </a:moveTo>
                      <a:lnTo>
                        <a:pt x="192405" y="0"/>
                      </a:lnTo>
                      <a:lnTo>
                        <a:pt x="3810" y="11430"/>
                      </a:lnTo>
                      <a:lnTo>
                        <a:pt x="0" y="386715"/>
                      </a:lnTo>
                      <a:lnTo>
                        <a:pt x="190500" y="37909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7B7E7"/>
                    </a:gs>
                    <a:gs pos="50000">
                      <a:schemeClr val="bg1"/>
                    </a:gs>
                    <a:gs pos="100000">
                      <a:srgbClr val="BDBDE9"/>
                    </a:gs>
                  </a:gsLst>
                  <a:lin ang="12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grpSp>
            <p:nvGrpSpPr>
              <p:cNvPr id="631" name="Group 324"/>
              <p:cNvGrpSpPr/>
              <p:nvPr/>
            </p:nvGrpSpPr>
            <p:grpSpPr>
              <a:xfrm>
                <a:off x="3827145" y="3299460"/>
                <a:ext cx="744855" cy="405765"/>
                <a:chOff x="3827145" y="3299460"/>
                <a:chExt cx="744855" cy="405765"/>
              </a:xfrm>
            </p:grpSpPr>
            <p:sp>
              <p:nvSpPr>
                <p:cNvPr id="634" name="Freeform 633"/>
                <p:cNvSpPr/>
                <p:nvPr/>
              </p:nvSpPr>
              <p:spPr bwMode="auto">
                <a:xfrm>
                  <a:off x="3827145" y="3348990"/>
                  <a:ext cx="201930" cy="356235"/>
                </a:xfrm>
                <a:custGeom>
                  <a:avLst/>
                  <a:gdLst>
                    <a:gd name="connsiteX0" fmla="*/ 0 w 201930"/>
                    <a:gd name="connsiteY0" fmla="*/ 356235 h 356235"/>
                    <a:gd name="connsiteX1" fmla="*/ 188595 w 201930"/>
                    <a:gd name="connsiteY1" fmla="*/ 348615 h 356235"/>
                    <a:gd name="connsiteX2" fmla="*/ 201930 w 201930"/>
                    <a:gd name="connsiteY2" fmla="*/ 0 h 356235"/>
                    <a:gd name="connsiteX3" fmla="*/ 20955 w 201930"/>
                    <a:gd name="connsiteY3" fmla="*/ 19050 h 356235"/>
                    <a:gd name="connsiteX4" fmla="*/ 0 w 201930"/>
                    <a:gd name="connsiteY4" fmla="*/ 356235 h 356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930" h="356235">
                      <a:moveTo>
                        <a:pt x="0" y="356235"/>
                      </a:moveTo>
                      <a:lnTo>
                        <a:pt x="188595" y="348615"/>
                      </a:lnTo>
                      <a:lnTo>
                        <a:pt x="201930" y="0"/>
                      </a:lnTo>
                      <a:lnTo>
                        <a:pt x="20955" y="19050"/>
                      </a:lnTo>
                      <a:lnTo>
                        <a:pt x="0" y="35623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7B7E7"/>
                    </a:gs>
                    <a:gs pos="50000">
                      <a:schemeClr val="bg1"/>
                    </a:gs>
                    <a:gs pos="100000">
                      <a:srgbClr val="BDBDE9"/>
                    </a:gs>
                  </a:gsLst>
                  <a:lin ang="12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35" name="Freeform 634"/>
                <p:cNvSpPr/>
                <p:nvPr/>
              </p:nvSpPr>
              <p:spPr bwMode="auto">
                <a:xfrm>
                  <a:off x="4017645" y="3333750"/>
                  <a:ext cx="196215" cy="360045"/>
                </a:xfrm>
                <a:custGeom>
                  <a:avLst/>
                  <a:gdLst>
                    <a:gd name="connsiteX0" fmla="*/ 0 w 196215"/>
                    <a:gd name="connsiteY0" fmla="*/ 360045 h 360045"/>
                    <a:gd name="connsiteX1" fmla="*/ 184785 w 196215"/>
                    <a:gd name="connsiteY1" fmla="*/ 348615 h 360045"/>
                    <a:gd name="connsiteX2" fmla="*/ 196215 w 196215"/>
                    <a:gd name="connsiteY2" fmla="*/ 0 h 360045"/>
                    <a:gd name="connsiteX3" fmla="*/ 11430 w 196215"/>
                    <a:gd name="connsiteY3" fmla="*/ 17145 h 360045"/>
                    <a:gd name="connsiteX4" fmla="*/ 0 w 196215"/>
                    <a:gd name="connsiteY4" fmla="*/ 360045 h 360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6215" h="360045">
                      <a:moveTo>
                        <a:pt x="0" y="360045"/>
                      </a:moveTo>
                      <a:lnTo>
                        <a:pt x="184785" y="348615"/>
                      </a:lnTo>
                      <a:lnTo>
                        <a:pt x="196215" y="0"/>
                      </a:lnTo>
                      <a:lnTo>
                        <a:pt x="11430" y="17145"/>
                      </a:lnTo>
                      <a:lnTo>
                        <a:pt x="0" y="36004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7B7E7"/>
                    </a:gs>
                    <a:gs pos="50000">
                      <a:schemeClr val="bg1"/>
                    </a:gs>
                    <a:gs pos="100000">
                      <a:srgbClr val="BDBDE9"/>
                    </a:gs>
                  </a:gsLst>
                  <a:lin ang="12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36" name="Freeform 635"/>
                <p:cNvSpPr/>
                <p:nvPr/>
              </p:nvSpPr>
              <p:spPr bwMode="auto">
                <a:xfrm>
                  <a:off x="4198620" y="3312795"/>
                  <a:ext cx="192405" cy="371475"/>
                </a:xfrm>
                <a:custGeom>
                  <a:avLst/>
                  <a:gdLst>
                    <a:gd name="connsiteX0" fmla="*/ 192405 w 192405"/>
                    <a:gd name="connsiteY0" fmla="*/ 0 h 371475"/>
                    <a:gd name="connsiteX1" fmla="*/ 188595 w 192405"/>
                    <a:gd name="connsiteY1" fmla="*/ 358140 h 371475"/>
                    <a:gd name="connsiteX2" fmla="*/ 0 w 192405"/>
                    <a:gd name="connsiteY2" fmla="*/ 371475 h 371475"/>
                    <a:gd name="connsiteX3" fmla="*/ 13335 w 192405"/>
                    <a:gd name="connsiteY3" fmla="*/ 20955 h 371475"/>
                    <a:gd name="connsiteX4" fmla="*/ 192405 w 192405"/>
                    <a:gd name="connsiteY4" fmla="*/ 0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2405" h="371475">
                      <a:moveTo>
                        <a:pt x="192405" y="0"/>
                      </a:moveTo>
                      <a:lnTo>
                        <a:pt x="188595" y="358140"/>
                      </a:lnTo>
                      <a:lnTo>
                        <a:pt x="0" y="371475"/>
                      </a:lnTo>
                      <a:lnTo>
                        <a:pt x="13335" y="20955"/>
                      </a:lnTo>
                      <a:lnTo>
                        <a:pt x="19240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7B7E7"/>
                    </a:gs>
                    <a:gs pos="50000">
                      <a:schemeClr val="bg1"/>
                    </a:gs>
                    <a:gs pos="100000">
                      <a:srgbClr val="BDBDE9"/>
                    </a:gs>
                  </a:gsLst>
                  <a:lin ang="12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37" name="Freeform 636"/>
                <p:cNvSpPr/>
                <p:nvPr/>
              </p:nvSpPr>
              <p:spPr bwMode="auto">
                <a:xfrm>
                  <a:off x="4385310" y="3299460"/>
                  <a:ext cx="186690" cy="369570"/>
                </a:xfrm>
                <a:custGeom>
                  <a:avLst/>
                  <a:gdLst>
                    <a:gd name="connsiteX0" fmla="*/ 186690 w 186690"/>
                    <a:gd name="connsiteY0" fmla="*/ 356235 h 369570"/>
                    <a:gd name="connsiteX1" fmla="*/ 186690 w 186690"/>
                    <a:gd name="connsiteY1" fmla="*/ 0 h 369570"/>
                    <a:gd name="connsiteX2" fmla="*/ 9525 w 186690"/>
                    <a:gd name="connsiteY2" fmla="*/ 17145 h 369570"/>
                    <a:gd name="connsiteX3" fmla="*/ 0 w 186690"/>
                    <a:gd name="connsiteY3" fmla="*/ 369570 h 369570"/>
                    <a:gd name="connsiteX4" fmla="*/ 186690 w 186690"/>
                    <a:gd name="connsiteY4" fmla="*/ 356235 h 369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0" h="369570">
                      <a:moveTo>
                        <a:pt x="186690" y="356235"/>
                      </a:moveTo>
                      <a:lnTo>
                        <a:pt x="186690" y="0"/>
                      </a:lnTo>
                      <a:lnTo>
                        <a:pt x="9525" y="17145"/>
                      </a:lnTo>
                      <a:lnTo>
                        <a:pt x="0" y="369570"/>
                      </a:lnTo>
                      <a:lnTo>
                        <a:pt x="186690" y="35623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7B7E7"/>
                    </a:gs>
                    <a:gs pos="50000">
                      <a:schemeClr val="bg1"/>
                    </a:gs>
                    <a:gs pos="100000">
                      <a:srgbClr val="BDBDE9"/>
                    </a:gs>
                  </a:gsLst>
                  <a:lin ang="12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632" name="Freeform 631"/>
              <p:cNvSpPr/>
              <p:nvPr/>
            </p:nvSpPr>
            <p:spPr bwMode="auto">
              <a:xfrm>
                <a:off x="3855720" y="3124200"/>
                <a:ext cx="721360" cy="241300"/>
              </a:xfrm>
              <a:custGeom>
                <a:avLst/>
                <a:gdLst>
                  <a:gd name="connsiteX0" fmla="*/ 721360 w 721360"/>
                  <a:gd name="connsiteY0" fmla="*/ 0 h 241300"/>
                  <a:gd name="connsiteX1" fmla="*/ 718820 w 721360"/>
                  <a:gd name="connsiteY1" fmla="*/ 165100 h 241300"/>
                  <a:gd name="connsiteX2" fmla="*/ 0 w 721360"/>
                  <a:gd name="connsiteY2" fmla="*/ 241300 h 241300"/>
                  <a:gd name="connsiteX3" fmla="*/ 7620 w 721360"/>
                  <a:gd name="connsiteY3" fmla="*/ 78740 h 241300"/>
                  <a:gd name="connsiteX4" fmla="*/ 721360 w 721360"/>
                  <a:gd name="connsiteY4" fmla="*/ 0 h 241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1360" h="241300">
                    <a:moveTo>
                      <a:pt x="721360" y="0"/>
                    </a:moveTo>
                    <a:cubicBezTo>
                      <a:pt x="720513" y="55033"/>
                      <a:pt x="719667" y="110067"/>
                      <a:pt x="718820" y="165100"/>
                    </a:cubicBezTo>
                    <a:lnTo>
                      <a:pt x="0" y="241300"/>
                    </a:lnTo>
                    <a:lnTo>
                      <a:pt x="7620" y="78740"/>
                    </a:lnTo>
                    <a:lnTo>
                      <a:pt x="721360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 cmpd="sng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33" name="Freeform 632"/>
              <p:cNvSpPr/>
              <p:nvPr/>
            </p:nvSpPr>
            <p:spPr bwMode="auto">
              <a:xfrm>
                <a:off x="3680460" y="5869305"/>
                <a:ext cx="891540" cy="453390"/>
              </a:xfrm>
              <a:custGeom>
                <a:avLst/>
                <a:gdLst>
                  <a:gd name="connsiteX0" fmla="*/ 891540 w 891540"/>
                  <a:gd name="connsiteY0" fmla="*/ 453390 h 453390"/>
                  <a:gd name="connsiteX1" fmla="*/ 891540 w 891540"/>
                  <a:gd name="connsiteY1" fmla="*/ 118110 h 453390"/>
                  <a:gd name="connsiteX2" fmla="*/ 17145 w 891540"/>
                  <a:gd name="connsiteY2" fmla="*/ 0 h 453390"/>
                  <a:gd name="connsiteX3" fmla="*/ 0 w 891540"/>
                  <a:gd name="connsiteY3" fmla="*/ 308610 h 453390"/>
                  <a:gd name="connsiteX4" fmla="*/ 891540 w 891540"/>
                  <a:gd name="connsiteY4" fmla="*/ 453390 h 453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540" h="453390">
                    <a:moveTo>
                      <a:pt x="891540" y="453390"/>
                    </a:moveTo>
                    <a:lnTo>
                      <a:pt x="891540" y="118110"/>
                    </a:lnTo>
                    <a:lnTo>
                      <a:pt x="17145" y="0"/>
                    </a:lnTo>
                    <a:lnTo>
                      <a:pt x="0" y="308610"/>
                    </a:lnTo>
                    <a:lnTo>
                      <a:pt x="891540" y="45339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 cmpd="sng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cxnSp>
          <p:nvCxnSpPr>
            <p:cNvPr id="662" name="Straight Connector 661"/>
            <p:cNvCxnSpPr/>
            <p:nvPr/>
          </p:nvCxnSpPr>
          <p:spPr bwMode="auto">
            <a:xfrm rot="5400000">
              <a:off x="4495800" y="3048000"/>
              <a:ext cx="152400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1905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grpSp>
          <p:nvGrpSpPr>
            <p:cNvPr id="663" name="Group 662"/>
            <p:cNvGrpSpPr/>
            <p:nvPr/>
          </p:nvGrpSpPr>
          <p:grpSpPr>
            <a:xfrm>
              <a:off x="4572000" y="3124200"/>
              <a:ext cx="896620" cy="3198495"/>
              <a:chOff x="4572000" y="3124200"/>
              <a:chExt cx="896620" cy="3198495"/>
            </a:xfrm>
          </p:grpSpPr>
          <p:grpSp>
            <p:nvGrpSpPr>
              <p:cNvPr id="664" name="Group 552"/>
              <p:cNvGrpSpPr/>
              <p:nvPr/>
            </p:nvGrpSpPr>
            <p:grpSpPr>
              <a:xfrm>
                <a:off x="4573270" y="3299460"/>
                <a:ext cx="880110" cy="2693670"/>
                <a:chOff x="4573270" y="3299460"/>
                <a:chExt cx="880110" cy="2693670"/>
              </a:xfrm>
            </p:grpSpPr>
            <p:sp>
              <p:nvSpPr>
                <p:cNvPr id="667" name="Freeform 666"/>
                <p:cNvSpPr/>
                <p:nvPr/>
              </p:nvSpPr>
              <p:spPr bwMode="auto">
                <a:xfrm flipH="1">
                  <a:off x="5217160" y="5478780"/>
                  <a:ext cx="236220" cy="421005"/>
                </a:xfrm>
                <a:custGeom>
                  <a:avLst/>
                  <a:gdLst>
                    <a:gd name="connsiteX0" fmla="*/ 0 w 236220"/>
                    <a:gd name="connsiteY0" fmla="*/ 390525 h 421005"/>
                    <a:gd name="connsiteX1" fmla="*/ 219075 w 236220"/>
                    <a:gd name="connsiteY1" fmla="*/ 421005 h 421005"/>
                    <a:gd name="connsiteX2" fmla="*/ 236220 w 236220"/>
                    <a:gd name="connsiteY2" fmla="*/ 19050 h 421005"/>
                    <a:gd name="connsiteX3" fmla="*/ 22860 w 236220"/>
                    <a:gd name="connsiteY3" fmla="*/ 0 h 421005"/>
                    <a:gd name="connsiteX4" fmla="*/ 0 w 236220"/>
                    <a:gd name="connsiteY4" fmla="*/ 390525 h 421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6220" h="421005">
                      <a:moveTo>
                        <a:pt x="0" y="390525"/>
                      </a:moveTo>
                      <a:lnTo>
                        <a:pt x="219075" y="421005"/>
                      </a:lnTo>
                      <a:lnTo>
                        <a:pt x="236220" y="19050"/>
                      </a:lnTo>
                      <a:lnTo>
                        <a:pt x="22860" y="0"/>
                      </a:lnTo>
                      <a:lnTo>
                        <a:pt x="0" y="39052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68" name="Freeform 667"/>
                <p:cNvSpPr/>
                <p:nvPr/>
              </p:nvSpPr>
              <p:spPr bwMode="auto">
                <a:xfrm flipH="1">
                  <a:off x="5005705" y="5501640"/>
                  <a:ext cx="230505" cy="428625"/>
                </a:xfrm>
                <a:custGeom>
                  <a:avLst/>
                  <a:gdLst>
                    <a:gd name="connsiteX0" fmla="*/ 0 w 230505"/>
                    <a:gd name="connsiteY0" fmla="*/ 398145 h 428625"/>
                    <a:gd name="connsiteX1" fmla="*/ 219075 w 230505"/>
                    <a:gd name="connsiteY1" fmla="*/ 428625 h 428625"/>
                    <a:gd name="connsiteX2" fmla="*/ 230505 w 230505"/>
                    <a:gd name="connsiteY2" fmla="*/ 19050 h 428625"/>
                    <a:gd name="connsiteX3" fmla="*/ 20955 w 230505"/>
                    <a:gd name="connsiteY3" fmla="*/ 0 h 428625"/>
                    <a:gd name="connsiteX4" fmla="*/ 0 w 230505"/>
                    <a:gd name="connsiteY4" fmla="*/ 398145 h 428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505" h="428625">
                      <a:moveTo>
                        <a:pt x="0" y="398145"/>
                      </a:moveTo>
                      <a:lnTo>
                        <a:pt x="219075" y="428625"/>
                      </a:lnTo>
                      <a:lnTo>
                        <a:pt x="230505" y="19050"/>
                      </a:lnTo>
                      <a:lnTo>
                        <a:pt x="20955" y="0"/>
                      </a:lnTo>
                      <a:lnTo>
                        <a:pt x="0" y="39814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69" name="Freeform 668"/>
                <p:cNvSpPr/>
                <p:nvPr/>
              </p:nvSpPr>
              <p:spPr bwMode="auto">
                <a:xfrm flipH="1">
                  <a:off x="4788535" y="5524500"/>
                  <a:ext cx="230505" cy="434340"/>
                </a:xfrm>
                <a:custGeom>
                  <a:avLst/>
                  <a:gdLst>
                    <a:gd name="connsiteX0" fmla="*/ 0 w 230505"/>
                    <a:gd name="connsiteY0" fmla="*/ 407670 h 434340"/>
                    <a:gd name="connsiteX1" fmla="*/ 220980 w 230505"/>
                    <a:gd name="connsiteY1" fmla="*/ 434340 h 434340"/>
                    <a:gd name="connsiteX2" fmla="*/ 230505 w 230505"/>
                    <a:gd name="connsiteY2" fmla="*/ 17145 h 434340"/>
                    <a:gd name="connsiteX3" fmla="*/ 13335 w 230505"/>
                    <a:gd name="connsiteY3" fmla="*/ 0 h 434340"/>
                    <a:gd name="connsiteX4" fmla="*/ 0 w 230505"/>
                    <a:gd name="connsiteY4" fmla="*/ 407670 h 434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505" h="434340">
                      <a:moveTo>
                        <a:pt x="0" y="407670"/>
                      </a:moveTo>
                      <a:lnTo>
                        <a:pt x="220980" y="434340"/>
                      </a:lnTo>
                      <a:lnTo>
                        <a:pt x="230505" y="17145"/>
                      </a:lnTo>
                      <a:lnTo>
                        <a:pt x="13335" y="0"/>
                      </a:lnTo>
                      <a:lnTo>
                        <a:pt x="0" y="40767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70" name="Freeform 669"/>
                <p:cNvSpPr/>
                <p:nvPr/>
              </p:nvSpPr>
              <p:spPr bwMode="auto">
                <a:xfrm flipH="1">
                  <a:off x="4577080" y="5543550"/>
                  <a:ext cx="219075" cy="449580"/>
                </a:xfrm>
                <a:custGeom>
                  <a:avLst/>
                  <a:gdLst>
                    <a:gd name="connsiteX0" fmla="*/ 0 w 219075"/>
                    <a:gd name="connsiteY0" fmla="*/ 415290 h 449580"/>
                    <a:gd name="connsiteX1" fmla="*/ 217170 w 219075"/>
                    <a:gd name="connsiteY1" fmla="*/ 449580 h 449580"/>
                    <a:gd name="connsiteX2" fmla="*/ 219075 w 219075"/>
                    <a:gd name="connsiteY2" fmla="*/ 20955 h 449580"/>
                    <a:gd name="connsiteX3" fmla="*/ 3810 w 219075"/>
                    <a:gd name="connsiteY3" fmla="*/ 0 h 449580"/>
                    <a:gd name="connsiteX4" fmla="*/ 0 w 219075"/>
                    <a:gd name="connsiteY4" fmla="*/ 415290 h 449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075" h="449580">
                      <a:moveTo>
                        <a:pt x="0" y="415290"/>
                      </a:moveTo>
                      <a:lnTo>
                        <a:pt x="217170" y="449580"/>
                      </a:lnTo>
                      <a:lnTo>
                        <a:pt x="219075" y="20955"/>
                      </a:lnTo>
                      <a:lnTo>
                        <a:pt x="3810" y="0"/>
                      </a:lnTo>
                      <a:lnTo>
                        <a:pt x="0" y="41529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71" name="Freeform 670"/>
                <p:cNvSpPr/>
                <p:nvPr/>
              </p:nvSpPr>
              <p:spPr bwMode="auto">
                <a:xfrm flipH="1">
                  <a:off x="5200015" y="5128260"/>
                  <a:ext cx="230505" cy="371475"/>
                </a:xfrm>
                <a:custGeom>
                  <a:avLst/>
                  <a:gdLst>
                    <a:gd name="connsiteX0" fmla="*/ 0 w 230505"/>
                    <a:gd name="connsiteY0" fmla="*/ 350520 h 371475"/>
                    <a:gd name="connsiteX1" fmla="*/ 215265 w 230505"/>
                    <a:gd name="connsiteY1" fmla="*/ 371475 h 371475"/>
                    <a:gd name="connsiteX2" fmla="*/ 230505 w 230505"/>
                    <a:gd name="connsiteY2" fmla="*/ 9525 h 371475"/>
                    <a:gd name="connsiteX3" fmla="*/ 26670 w 230505"/>
                    <a:gd name="connsiteY3" fmla="*/ 0 h 371475"/>
                    <a:gd name="connsiteX4" fmla="*/ 0 w 230505"/>
                    <a:gd name="connsiteY4" fmla="*/ 350520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505" h="371475">
                      <a:moveTo>
                        <a:pt x="0" y="350520"/>
                      </a:moveTo>
                      <a:lnTo>
                        <a:pt x="215265" y="371475"/>
                      </a:lnTo>
                      <a:lnTo>
                        <a:pt x="230505" y="9525"/>
                      </a:lnTo>
                      <a:lnTo>
                        <a:pt x="26670" y="0"/>
                      </a:lnTo>
                      <a:lnTo>
                        <a:pt x="0" y="35052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72" name="Freeform 671"/>
                <p:cNvSpPr/>
                <p:nvPr/>
              </p:nvSpPr>
              <p:spPr bwMode="auto">
                <a:xfrm flipH="1">
                  <a:off x="4992370" y="5139690"/>
                  <a:ext cx="226695" cy="382905"/>
                </a:xfrm>
                <a:custGeom>
                  <a:avLst/>
                  <a:gdLst>
                    <a:gd name="connsiteX0" fmla="*/ 0 w 226695"/>
                    <a:gd name="connsiteY0" fmla="*/ 358140 h 382905"/>
                    <a:gd name="connsiteX1" fmla="*/ 213360 w 226695"/>
                    <a:gd name="connsiteY1" fmla="*/ 382905 h 382905"/>
                    <a:gd name="connsiteX2" fmla="*/ 226695 w 226695"/>
                    <a:gd name="connsiteY2" fmla="*/ 13335 h 382905"/>
                    <a:gd name="connsiteX3" fmla="*/ 17145 w 226695"/>
                    <a:gd name="connsiteY3" fmla="*/ 0 h 382905"/>
                    <a:gd name="connsiteX4" fmla="*/ 0 w 226695"/>
                    <a:gd name="connsiteY4" fmla="*/ 358140 h 382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6695" h="382905">
                      <a:moveTo>
                        <a:pt x="0" y="358140"/>
                      </a:moveTo>
                      <a:lnTo>
                        <a:pt x="213360" y="382905"/>
                      </a:lnTo>
                      <a:lnTo>
                        <a:pt x="226695" y="13335"/>
                      </a:lnTo>
                      <a:lnTo>
                        <a:pt x="17145" y="0"/>
                      </a:lnTo>
                      <a:lnTo>
                        <a:pt x="0" y="35814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73" name="Freeform 672"/>
                <p:cNvSpPr/>
                <p:nvPr/>
              </p:nvSpPr>
              <p:spPr bwMode="auto">
                <a:xfrm flipH="1">
                  <a:off x="4784725" y="5153025"/>
                  <a:ext cx="219075" cy="390525"/>
                </a:xfrm>
                <a:custGeom>
                  <a:avLst/>
                  <a:gdLst>
                    <a:gd name="connsiteX0" fmla="*/ 0 w 219075"/>
                    <a:gd name="connsiteY0" fmla="*/ 367665 h 390525"/>
                    <a:gd name="connsiteX1" fmla="*/ 213360 w 219075"/>
                    <a:gd name="connsiteY1" fmla="*/ 390525 h 390525"/>
                    <a:gd name="connsiteX2" fmla="*/ 219075 w 219075"/>
                    <a:gd name="connsiteY2" fmla="*/ 15240 h 390525"/>
                    <a:gd name="connsiteX3" fmla="*/ 7620 w 219075"/>
                    <a:gd name="connsiteY3" fmla="*/ 0 h 390525"/>
                    <a:gd name="connsiteX4" fmla="*/ 0 w 219075"/>
                    <a:gd name="connsiteY4" fmla="*/ 367665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075" h="390525">
                      <a:moveTo>
                        <a:pt x="0" y="367665"/>
                      </a:moveTo>
                      <a:lnTo>
                        <a:pt x="213360" y="390525"/>
                      </a:lnTo>
                      <a:lnTo>
                        <a:pt x="219075" y="15240"/>
                      </a:lnTo>
                      <a:lnTo>
                        <a:pt x="7620" y="0"/>
                      </a:lnTo>
                      <a:lnTo>
                        <a:pt x="0" y="36766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74" name="Freeform 673"/>
                <p:cNvSpPr/>
                <p:nvPr/>
              </p:nvSpPr>
              <p:spPr bwMode="auto">
                <a:xfrm flipH="1">
                  <a:off x="4575175" y="5166360"/>
                  <a:ext cx="215265" cy="396240"/>
                </a:xfrm>
                <a:custGeom>
                  <a:avLst/>
                  <a:gdLst>
                    <a:gd name="connsiteX0" fmla="*/ 0 w 215265"/>
                    <a:gd name="connsiteY0" fmla="*/ 375285 h 396240"/>
                    <a:gd name="connsiteX1" fmla="*/ 213360 w 215265"/>
                    <a:gd name="connsiteY1" fmla="*/ 396240 h 396240"/>
                    <a:gd name="connsiteX2" fmla="*/ 215265 w 215265"/>
                    <a:gd name="connsiteY2" fmla="*/ 15240 h 396240"/>
                    <a:gd name="connsiteX3" fmla="*/ 3810 w 215265"/>
                    <a:gd name="connsiteY3" fmla="*/ 0 h 396240"/>
                    <a:gd name="connsiteX4" fmla="*/ 0 w 215265"/>
                    <a:gd name="connsiteY4" fmla="*/ 375285 h 396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265" h="396240">
                      <a:moveTo>
                        <a:pt x="0" y="375285"/>
                      </a:moveTo>
                      <a:lnTo>
                        <a:pt x="213360" y="396240"/>
                      </a:lnTo>
                      <a:lnTo>
                        <a:pt x="215265" y="15240"/>
                      </a:lnTo>
                      <a:lnTo>
                        <a:pt x="3810" y="0"/>
                      </a:lnTo>
                      <a:lnTo>
                        <a:pt x="0" y="37528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75" name="Freeform 674"/>
                <p:cNvSpPr/>
                <p:nvPr/>
              </p:nvSpPr>
              <p:spPr bwMode="auto">
                <a:xfrm flipH="1">
                  <a:off x="5182870" y="4766310"/>
                  <a:ext cx="226695" cy="373380"/>
                </a:xfrm>
                <a:custGeom>
                  <a:avLst/>
                  <a:gdLst>
                    <a:gd name="connsiteX0" fmla="*/ 0 w 226695"/>
                    <a:gd name="connsiteY0" fmla="*/ 360045 h 373380"/>
                    <a:gd name="connsiteX1" fmla="*/ 209550 w 226695"/>
                    <a:gd name="connsiteY1" fmla="*/ 373380 h 373380"/>
                    <a:gd name="connsiteX2" fmla="*/ 226695 w 226695"/>
                    <a:gd name="connsiteY2" fmla="*/ 7620 h 373380"/>
                    <a:gd name="connsiteX3" fmla="*/ 20955 w 226695"/>
                    <a:gd name="connsiteY3" fmla="*/ 0 h 373380"/>
                    <a:gd name="connsiteX4" fmla="*/ 0 w 226695"/>
                    <a:gd name="connsiteY4" fmla="*/ 360045 h 37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6695" h="373380">
                      <a:moveTo>
                        <a:pt x="0" y="360045"/>
                      </a:moveTo>
                      <a:lnTo>
                        <a:pt x="209550" y="373380"/>
                      </a:lnTo>
                      <a:lnTo>
                        <a:pt x="226695" y="7620"/>
                      </a:lnTo>
                      <a:lnTo>
                        <a:pt x="20955" y="0"/>
                      </a:lnTo>
                      <a:lnTo>
                        <a:pt x="0" y="36004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76" name="Freeform 675"/>
                <p:cNvSpPr/>
                <p:nvPr/>
              </p:nvSpPr>
              <p:spPr bwMode="auto">
                <a:xfrm flipH="1">
                  <a:off x="4979035" y="4775835"/>
                  <a:ext cx="220980" cy="377190"/>
                </a:xfrm>
                <a:custGeom>
                  <a:avLst/>
                  <a:gdLst>
                    <a:gd name="connsiteX0" fmla="*/ 0 w 220980"/>
                    <a:gd name="connsiteY0" fmla="*/ 363855 h 377190"/>
                    <a:gd name="connsiteX1" fmla="*/ 205740 w 220980"/>
                    <a:gd name="connsiteY1" fmla="*/ 377190 h 377190"/>
                    <a:gd name="connsiteX2" fmla="*/ 220980 w 220980"/>
                    <a:gd name="connsiteY2" fmla="*/ 5715 h 377190"/>
                    <a:gd name="connsiteX3" fmla="*/ 13335 w 220980"/>
                    <a:gd name="connsiteY3" fmla="*/ 0 h 377190"/>
                    <a:gd name="connsiteX4" fmla="*/ 0 w 220980"/>
                    <a:gd name="connsiteY4" fmla="*/ 363855 h 377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980" h="377190">
                      <a:moveTo>
                        <a:pt x="0" y="363855"/>
                      </a:moveTo>
                      <a:lnTo>
                        <a:pt x="205740" y="377190"/>
                      </a:lnTo>
                      <a:lnTo>
                        <a:pt x="220980" y="5715"/>
                      </a:lnTo>
                      <a:lnTo>
                        <a:pt x="13335" y="0"/>
                      </a:lnTo>
                      <a:lnTo>
                        <a:pt x="0" y="36385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77" name="Freeform 676"/>
                <p:cNvSpPr/>
                <p:nvPr/>
              </p:nvSpPr>
              <p:spPr bwMode="auto">
                <a:xfrm flipH="1">
                  <a:off x="4779010" y="4779645"/>
                  <a:ext cx="215265" cy="388620"/>
                </a:xfrm>
                <a:custGeom>
                  <a:avLst/>
                  <a:gdLst>
                    <a:gd name="connsiteX0" fmla="*/ 0 w 215265"/>
                    <a:gd name="connsiteY0" fmla="*/ 373380 h 388620"/>
                    <a:gd name="connsiteX1" fmla="*/ 207645 w 215265"/>
                    <a:gd name="connsiteY1" fmla="*/ 388620 h 388620"/>
                    <a:gd name="connsiteX2" fmla="*/ 215265 w 215265"/>
                    <a:gd name="connsiteY2" fmla="*/ 3810 h 388620"/>
                    <a:gd name="connsiteX3" fmla="*/ 13335 w 215265"/>
                    <a:gd name="connsiteY3" fmla="*/ 0 h 388620"/>
                    <a:gd name="connsiteX4" fmla="*/ 0 w 215265"/>
                    <a:gd name="connsiteY4" fmla="*/ 373380 h 388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265" h="388620">
                      <a:moveTo>
                        <a:pt x="0" y="373380"/>
                      </a:moveTo>
                      <a:lnTo>
                        <a:pt x="207645" y="388620"/>
                      </a:lnTo>
                      <a:lnTo>
                        <a:pt x="215265" y="3810"/>
                      </a:lnTo>
                      <a:lnTo>
                        <a:pt x="13335" y="0"/>
                      </a:lnTo>
                      <a:lnTo>
                        <a:pt x="0" y="37338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78" name="Freeform 677"/>
                <p:cNvSpPr/>
                <p:nvPr/>
              </p:nvSpPr>
              <p:spPr bwMode="auto">
                <a:xfrm flipH="1">
                  <a:off x="4575175" y="4785360"/>
                  <a:ext cx="209550" cy="396240"/>
                </a:xfrm>
                <a:custGeom>
                  <a:avLst/>
                  <a:gdLst>
                    <a:gd name="connsiteX0" fmla="*/ 207645 w 209550"/>
                    <a:gd name="connsiteY0" fmla="*/ 396240 h 396240"/>
                    <a:gd name="connsiteX1" fmla="*/ 209550 w 209550"/>
                    <a:gd name="connsiteY1" fmla="*/ 7620 h 396240"/>
                    <a:gd name="connsiteX2" fmla="*/ 7620 w 209550"/>
                    <a:gd name="connsiteY2" fmla="*/ 0 h 396240"/>
                    <a:gd name="connsiteX3" fmla="*/ 0 w 209550"/>
                    <a:gd name="connsiteY3" fmla="*/ 382905 h 396240"/>
                    <a:gd name="connsiteX4" fmla="*/ 207645 w 209550"/>
                    <a:gd name="connsiteY4" fmla="*/ 396240 h 396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9550" h="396240">
                      <a:moveTo>
                        <a:pt x="207645" y="396240"/>
                      </a:moveTo>
                      <a:lnTo>
                        <a:pt x="209550" y="7620"/>
                      </a:lnTo>
                      <a:lnTo>
                        <a:pt x="7620" y="0"/>
                      </a:lnTo>
                      <a:lnTo>
                        <a:pt x="0" y="382905"/>
                      </a:lnTo>
                      <a:lnTo>
                        <a:pt x="207645" y="39624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79" name="Freeform 678"/>
                <p:cNvSpPr/>
                <p:nvPr/>
              </p:nvSpPr>
              <p:spPr bwMode="auto">
                <a:xfrm flipH="1">
                  <a:off x="5165725" y="4415790"/>
                  <a:ext cx="220980" cy="360045"/>
                </a:xfrm>
                <a:custGeom>
                  <a:avLst/>
                  <a:gdLst>
                    <a:gd name="connsiteX0" fmla="*/ 0 w 220980"/>
                    <a:gd name="connsiteY0" fmla="*/ 350520 h 360045"/>
                    <a:gd name="connsiteX1" fmla="*/ 200025 w 220980"/>
                    <a:gd name="connsiteY1" fmla="*/ 360045 h 360045"/>
                    <a:gd name="connsiteX2" fmla="*/ 220980 w 220980"/>
                    <a:gd name="connsiteY2" fmla="*/ 5715 h 360045"/>
                    <a:gd name="connsiteX3" fmla="*/ 20955 w 220980"/>
                    <a:gd name="connsiteY3" fmla="*/ 0 h 360045"/>
                    <a:gd name="connsiteX4" fmla="*/ 0 w 220980"/>
                    <a:gd name="connsiteY4" fmla="*/ 350520 h 360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980" h="360045">
                      <a:moveTo>
                        <a:pt x="0" y="350520"/>
                      </a:moveTo>
                      <a:lnTo>
                        <a:pt x="200025" y="360045"/>
                      </a:lnTo>
                      <a:lnTo>
                        <a:pt x="220980" y="5715"/>
                      </a:lnTo>
                      <a:lnTo>
                        <a:pt x="20955" y="0"/>
                      </a:lnTo>
                      <a:lnTo>
                        <a:pt x="0" y="35052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80" name="Freeform 679"/>
                <p:cNvSpPr/>
                <p:nvPr/>
              </p:nvSpPr>
              <p:spPr bwMode="auto">
                <a:xfrm flipH="1">
                  <a:off x="4971415" y="4417695"/>
                  <a:ext cx="213360" cy="361950"/>
                </a:xfrm>
                <a:custGeom>
                  <a:avLst/>
                  <a:gdLst>
                    <a:gd name="connsiteX0" fmla="*/ 0 w 213360"/>
                    <a:gd name="connsiteY0" fmla="*/ 356235 h 361950"/>
                    <a:gd name="connsiteX1" fmla="*/ 205740 w 213360"/>
                    <a:gd name="connsiteY1" fmla="*/ 361950 h 361950"/>
                    <a:gd name="connsiteX2" fmla="*/ 213360 w 213360"/>
                    <a:gd name="connsiteY2" fmla="*/ 0 h 361950"/>
                    <a:gd name="connsiteX3" fmla="*/ 19050 w 213360"/>
                    <a:gd name="connsiteY3" fmla="*/ 0 h 361950"/>
                    <a:gd name="connsiteX4" fmla="*/ 0 w 213360"/>
                    <a:gd name="connsiteY4" fmla="*/ 356235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360" h="361950">
                      <a:moveTo>
                        <a:pt x="0" y="356235"/>
                      </a:moveTo>
                      <a:lnTo>
                        <a:pt x="205740" y="361950"/>
                      </a:lnTo>
                      <a:lnTo>
                        <a:pt x="213360" y="0"/>
                      </a:lnTo>
                      <a:lnTo>
                        <a:pt x="19050" y="0"/>
                      </a:lnTo>
                      <a:lnTo>
                        <a:pt x="0" y="35623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81" name="Freeform 680"/>
                <p:cNvSpPr/>
                <p:nvPr/>
              </p:nvSpPr>
              <p:spPr bwMode="auto">
                <a:xfrm flipH="1">
                  <a:off x="4771390" y="4417695"/>
                  <a:ext cx="211455" cy="369570"/>
                </a:xfrm>
                <a:custGeom>
                  <a:avLst/>
                  <a:gdLst>
                    <a:gd name="connsiteX0" fmla="*/ 0 w 211455"/>
                    <a:gd name="connsiteY0" fmla="*/ 361950 h 369570"/>
                    <a:gd name="connsiteX1" fmla="*/ 205740 w 211455"/>
                    <a:gd name="connsiteY1" fmla="*/ 369570 h 369570"/>
                    <a:gd name="connsiteX2" fmla="*/ 211455 w 211455"/>
                    <a:gd name="connsiteY2" fmla="*/ 1905 h 369570"/>
                    <a:gd name="connsiteX3" fmla="*/ 13335 w 211455"/>
                    <a:gd name="connsiteY3" fmla="*/ 0 h 369570"/>
                    <a:gd name="connsiteX4" fmla="*/ 0 w 211455"/>
                    <a:gd name="connsiteY4" fmla="*/ 361950 h 369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1455" h="369570">
                      <a:moveTo>
                        <a:pt x="0" y="361950"/>
                      </a:moveTo>
                      <a:lnTo>
                        <a:pt x="205740" y="369570"/>
                      </a:lnTo>
                      <a:lnTo>
                        <a:pt x="211455" y="1905"/>
                      </a:lnTo>
                      <a:lnTo>
                        <a:pt x="13335" y="0"/>
                      </a:lnTo>
                      <a:lnTo>
                        <a:pt x="0" y="36195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82" name="Freeform 681"/>
                <p:cNvSpPr/>
                <p:nvPr/>
              </p:nvSpPr>
              <p:spPr bwMode="auto">
                <a:xfrm flipH="1">
                  <a:off x="4573270" y="4419600"/>
                  <a:ext cx="201930" cy="375285"/>
                </a:xfrm>
                <a:custGeom>
                  <a:avLst/>
                  <a:gdLst>
                    <a:gd name="connsiteX0" fmla="*/ 201930 w 201930"/>
                    <a:gd name="connsiteY0" fmla="*/ 375285 h 375285"/>
                    <a:gd name="connsiteX1" fmla="*/ 198120 w 201930"/>
                    <a:gd name="connsiteY1" fmla="*/ 0 h 375285"/>
                    <a:gd name="connsiteX2" fmla="*/ 1905 w 201930"/>
                    <a:gd name="connsiteY2" fmla="*/ 0 h 375285"/>
                    <a:gd name="connsiteX3" fmla="*/ 0 w 201930"/>
                    <a:gd name="connsiteY3" fmla="*/ 363855 h 375285"/>
                    <a:gd name="connsiteX4" fmla="*/ 201930 w 201930"/>
                    <a:gd name="connsiteY4" fmla="*/ 375285 h 375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930" h="375285">
                      <a:moveTo>
                        <a:pt x="201930" y="375285"/>
                      </a:moveTo>
                      <a:lnTo>
                        <a:pt x="198120" y="0"/>
                      </a:lnTo>
                      <a:lnTo>
                        <a:pt x="1905" y="0"/>
                      </a:lnTo>
                      <a:lnTo>
                        <a:pt x="0" y="363855"/>
                      </a:lnTo>
                      <a:lnTo>
                        <a:pt x="201930" y="37528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83" name="Freeform 682"/>
                <p:cNvSpPr/>
                <p:nvPr/>
              </p:nvSpPr>
              <p:spPr bwMode="auto">
                <a:xfrm flipH="1">
                  <a:off x="5150485" y="4055745"/>
                  <a:ext cx="215265" cy="363855"/>
                </a:xfrm>
                <a:custGeom>
                  <a:avLst/>
                  <a:gdLst>
                    <a:gd name="connsiteX0" fmla="*/ 0 w 215265"/>
                    <a:gd name="connsiteY0" fmla="*/ 363855 h 363855"/>
                    <a:gd name="connsiteX1" fmla="*/ 198120 w 215265"/>
                    <a:gd name="connsiteY1" fmla="*/ 361950 h 363855"/>
                    <a:gd name="connsiteX2" fmla="*/ 215265 w 215265"/>
                    <a:gd name="connsiteY2" fmla="*/ 0 h 363855"/>
                    <a:gd name="connsiteX3" fmla="*/ 22860 w 215265"/>
                    <a:gd name="connsiteY3" fmla="*/ 5715 h 363855"/>
                    <a:gd name="connsiteX4" fmla="*/ 0 w 215265"/>
                    <a:gd name="connsiteY4" fmla="*/ 363855 h 36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265" h="363855">
                      <a:moveTo>
                        <a:pt x="0" y="363855"/>
                      </a:moveTo>
                      <a:lnTo>
                        <a:pt x="198120" y="361950"/>
                      </a:lnTo>
                      <a:lnTo>
                        <a:pt x="215265" y="0"/>
                      </a:lnTo>
                      <a:lnTo>
                        <a:pt x="22860" y="5715"/>
                      </a:lnTo>
                      <a:lnTo>
                        <a:pt x="0" y="36385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84" name="Freeform 683"/>
                <p:cNvSpPr/>
                <p:nvPr/>
              </p:nvSpPr>
              <p:spPr bwMode="auto">
                <a:xfrm flipH="1">
                  <a:off x="4958080" y="4050030"/>
                  <a:ext cx="209550" cy="369570"/>
                </a:xfrm>
                <a:custGeom>
                  <a:avLst/>
                  <a:gdLst>
                    <a:gd name="connsiteX0" fmla="*/ 0 w 209550"/>
                    <a:gd name="connsiteY0" fmla="*/ 369570 h 369570"/>
                    <a:gd name="connsiteX1" fmla="*/ 198120 w 209550"/>
                    <a:gd name="connsiteY1" fmla="*/ 367665 h 369570"/>
                    <a:gd name="connsiteX2" fmla="*/ 209550 w 209550"/>
                    <a:gd name="connsiteY2" fmla="*/ 0 h 369570"/>
                    <a:gd name="connsiteX3" fmla="*/ 19050 w 209550"/>
                    <a:gd name="connsiteY3" fmla="*/ 11430 h 369570"/>
                    <a:gd name="connsiteX4" fmla="*/ 0 w 209550"/>
                    <a:gd name="connsiteY4" fmla="*/ 369570 h 369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9550" h="369570">
                      <a:moveTo>
                        <a:pt x="0" y="369570"/>
                      </a:moveTo>
                      <a:lnTo>
                        <a:pt x="198120" y="367665"/>
                      </a:lnTo>
                      <a:lnTo>
                        <a:pt x="209550" y="0"/>
                      </a:lnTo>
                      <a:lnTo>
                        <a:pt x="19050" y="11430"/>
                      </a:lnTo>
                      <a:lnTo>
                        <a:pt x="0" y="36957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85" name="Freeform 684"/>
                <p:cNvSpPr/>
                <p:nvPr/>
              </p:nvSpPr>
              <p:spPr bwMode="auto">
                <a:xfrm flipH="1">
                  <a:off x="4767580" y="4046220"/>
                  <a:ext cx="201930" cy="373380"/>
                </a:xfrm>
                <a:custGeom>
                  <a:avLst/>
                  <a:gdLst>
                    <a:gd name="connsiteX0" fmla="*/ 0 w 201930"/>
                    <a:gd name="connsiteY0" fmla="*/ 373380 h 373380"/>
                    <a:gd name="connsiteX1" fmla="*/ 198120 w 201930"/>
                    <a:gd name="connsiteY1" fmla="*/ 373380 h 373380"/>
                    <a:gd name="connsiteX2" fmla="*/ 201930 w 201930"/>
                    <a:gd name="connsiteY2" fmla="*/ 0 h 373380"/>
                    <a:gd name="connsiteX3" fmla="*/ 11430 w 201930"/>
                    <a:gd name="connsiteY3" fmla="*/ 7620 h 373380"/>
                    <a:gd name="connsiteX4" fmla="*/ 0 w 201930"/>
                    <a:gd name="connsiteY4" fmla="*/ 373380 h 37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930" h="373380">
                      <a:moveTo>
                        <a:pt x="0" y="373380"/>
                      </a:moveTo>
                      <a:lnTo>
                        <a:pt x="198120" y="373380"/>
                      </a:lnTo>
                      <a:lnTo>
                        <a:pt x="201930" y="0"/>
                      </a:lnTo>
                      <a:lnTo>
                        <a:pt x="11430" y="7620"/>
                      </a:lnTo>
                      <a:lnTo>
                        <a:pt x="0" y="37338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86" name="Freeform 685"/>
                <p:cNvSpPr/>
                <p:nvPr/>
              </p:nvSpPr>
              <p:spPr bwMode="auto">
                <a:xfrm flipH="1">
                  <a:off x="4573270" y="4036695"/>
                  <a:ext cx="198120" cy="381000"/>
                </a:xfrm>
                <a:custGeom>
                  <a:avLst/>
                  <a:gdLst>
                    <a:gd name="connsiteX0" fmla="*/ 196215 w 198120"/>
                    <a:gd name="connsiteY0" fmla="*/ 381000 h 381000"/>
                    <a:gd name="connsiteX1" fmla="*/ 198120 w 198120"/>
                    <a:gd name="connsiteY1" fmla="*/ 0 h 381000"/>
                    <a:gd name="connsiteX2" fmla="*/ 3810 w 198120"/>
                    <a:gd name="connsiteY2" fmla="*/ 5715 h 381000"/>
                    <a:gd name="connsiteX3" fmla="*/ 0 w 198120"/>
                    <a:gd name="connsiteY3" fmla="*/ 381000 h 381000"/>
                    <a:gd name="connsiteX4" fmla="*/ 196215 w 198120"/>
                    <a:gd name="connsiteY4" fmla="*/ 381000 h 381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120" h="381000">
                      <a:moveTo>
                        <a:pt x="196215" y="381000"/>
                      </a:moveTo>
                      <a:lnTo>
                        <a:pt x="198120" y="0"/>
                      </a:lnTo>
                      <a:lnTo>
                        <a:pt x="3810" y="5715"/>
                      </a:lnTo>
                      <a:lnTo>
                        <a:pt x="0" y="381000"/>
                      </a:lnTo>
                      <a:lnTo>
                        <a:pt x="196215" y="38100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87" name="Freeform 686"/>
                <p:cNvSpPr/>
                <p:nvPr/>
              </p:nvSpPr>
              <p:spPr bwMode="auto">
                <a:xfrm flipH="1">
                  <a:off x="5133340" y="3695700"/>
                  <a:ext cx="211455" cy="367665"/>
                </a:xfrm>
                <a:custGeom>
                  <a:avLst/>
                  <a:gdLst>
                    <a:gd name="connsiteX0" fmla="*/ 0 w 211455"/>
                    <a:gd name="connsiteY0" fmla="*/ 367665 h 367665"/>
                    <a:gd name="connsiteX1" fmla="*/ 192405 w 211455"/>
                    <a:gd name="connsiteY1" fmla="*/ 361950 h 367665"/>
                    <a:gd name="connsiteX2" fmla="*/ 211455 w 211455"/>
                    <a:gd name="connsiteY2" fmla="*/ 0 h 367665"/>
                    <a:gd name="connsiteX3" fmla="*/ 24765 w 211455"/>
                    <a:gd name="connsiteY3" fmla="*/ 11430 h 367665"/>
                    <a:gd name="connsiteX4" fmla="*/ 0 w 211455"/>
                    <a:gd name="connsiteY4" fmla="*/ 367665 h 367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1455" h="367665">
                      <a:moveTo>
                        <a:pt x="0" y="367665"/>
                      </a:moveTo>
                      <a:lnTo>
                        <a:pt x="192405" y="361950"/>
                      </a:lnTo>
                      <a:lnTo>
                        <a:pt x="211455" y="0"/>
                      </a:lnTo>
                      <a:lnTo>
                        <a:pt x="24765" y="11430"/>
                      </a:lnTo>
                      <a:lnTo>
                        <a:pt x="0" y="36766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88" name="Freeform 687"/>
                <p:cNvSpPr/>
                <p:nvPr/>
              </p:nvSpPr>
              <p:spPr bwMode="auto">
                <a:xfrm flipH="1">
                  <a:off x="4946650" y="3682365"/>
                  <a:ext cx="205740" cy="375285"/>
                </a:xfrm>
                <a:custGeom>
                  <a:avLst/>
                  <a:gdLst>
                    <a:gd name="connsiteX0" fmla="*/ 0 w 205740"/>
                    <a:gd name="connsiteY0" fmla="*/ 375285 h 375285"/>
                    <a:gd name="connsiteX1" fmla="*/ 194310 w 205740"/>
                    <a:gd name="connsiteY1" fmla="*/ 371475 h 375285"/>
                    <a:gd name="connsiteX2" fmla="*/ 205740 w 205740"/>
                    <a:gd name="connsiteY2" fmla="*/ 0 h 375285"/>
                    <a:gd name="connsiteX3" fmla="*/ 15240 w 205740"/>
                    <a:gd name="connsiteY3" fmla="*/ 9525 h 375285"/>
                    <a:gd name="connsiteX4" fmla="*/ 0 w 205740"/>
                    <a:gd name="connsiteY4" fmla="*/ 375285 h 375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5740" h="375285">
                      <a:moveTo>
                        <a:pt x="0" y="375285"/>
                      </a:moveTo>
                      <a:lnTo>
                        <a:pt x="194310" y="371475"/>
                      </a:lnTo>
                      <a:lnTo>
                        <a:pt x="205740" y="0"/>
                      </a:lnTo>
                      <a:lnTo>
                        <a:pt x="15240" y="9525"/>
                      </a:lnTo>
                      <a:lnTo>
                        <a:pt x="0" y="37528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89" name="Freeform 688"/>
                <p:cNvSpPr/>
                <p:nvPr/>
              </p:nvSpPr>
              <p:spPr bwMode="auto">
                <a:xfrm flipH="1">
                  <a:off x="4759960" y="3670935"/>
                  <a:ext cx="200025" cy="379095"/>
                </a:xfrm>
                <a:custGeom>
                  <a:avLst/>
                  <a:gdLst>
                    <a:gd name="connsiteX0" fmla="*/ 0 w 200025"/>
                    <a:gd name="connsiteY0" fmla="*/ 379095 h 379095"/>
                    <a:gd name="connsiteX1" fmla="*/ 190500 w 200025"/>
                    <a:gd name="connsiteY1" fmla="*/ 375285 h 379095"/>
                    <a:gd name="connsiteX2" fmla="*/ 200025 w 200025"/>
                    <a:gd name="connsiteY2" fmla="*/ 0 h 379095"/>
                    <a:gd name="connsiteX3" fmla="*/ 11430 w 200025"/>
                    <a:gd name="connsiteY3" fmla="*/ 11430 h 379095"/>
                    <a:gd name="connsiteX4" fmla="*/ 0 w 200025"/>
                    <a:gd name="connsiteY4" fmla="*/ 379095 h 379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379095">
                      <a:moveTo>
                        <a:pt x="0" y="379095"/>
                      </a:moveTo>
                      <a:lnTo>
                        <a:pt x="190500" y="375285"/>
                      </a:lnTo>
                      <a:lnTo>
                        <a:pt x="200025" y="0"/>
                      </a:lnTo>
                      <a:lnTo>
                        <a:pt x="11430" y="11430"/>
                      </a:lnTo>
                      <a:lnTo>
                        <a:pt x="0" y="37909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90" name="Freeform 689"/>
                <p:cNvSpPr/>
                <p:nvPr/>
              </p:nvSpPr>
              <p:spPr bwMode="auto">
                <a:xfrm flipH="1">
                  <a:off x="4575175" y="3659505"/>
                  <a:ext cx="192405" cy="386715"/>
                </a:xfrm>
                <a:custGeom>
                  <a:avLst/>
                  <a:gdLst>
                    <a:gd name="connsiteX0" fmla="*/ 190500 w 192405"/>
                    <a:gd name="connsiteY0" fmla="*/ 379095 h 386715"/>
                    <a:gd name="connsiteX1" fmla="*/ 192405 w 192405"/>
                    <a:gd name="connsiteY1" fmla="*/ 0 h 386715"/>
                    <a:gd name="connsiteX2" fmla="*/ 3810 w 192405"/>
                    <a:gd name="connsiteY2" fmla="*/ 11430 h 386715"/>
                    <a:gd name="connsiteX3" fmla="*/ 0 w 192405"/>
                    <a:gd name="connsiteY3" fmla="*/ 386715 h 386715"/>
                    <a:gd name="connsiteX4" fmla="*/ 190500 w 192405"/>
                    <a:gd name="connsiteY4" fmla="*/ 379095 h 386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2405" h="386715">
                      <a:moveTo>
                        <a:pt x="190500" y="379095"/>
                      </a:moveTo>
                      <a:lnTo>
                        <a:pt x="192405" y="0"/>
                      </a:lnTo>
                      <a:lnTo>
                        <a:pt x="3810" y="11430"/>
                      </a:lnTo>
                      <a:lnTo>
                        <a:pt x="0" y="386715"/>
                      </a:lnTo>
                      <a:lnTo>
                        <a:pt x="190500" y="37909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91" name="Freeform 690"/>
                <p:cNvSpPr/>
                <p:nvPr/>
              </p:nvSpPr>
              <p:spPr bwMode="auto">
                <a:xfrm flipH="1">
                  <a:off x="5120005" y="3348990"/>
                  <a:ext cx="201930" cy="356235"/>
                </a:xfrm>
                <a:custGeom>
                  <a:avLst/>
                  <a:gdLst>
                    <a:gd name="connsiteX0" fmla="*/ 0 w 201930"/>
                    <a:gd name="connsiteY0" fmla="*/ 356235 h 356235"/>
                    <a:gd name="connsiteX1" fmla="*/ 188595 w 201930"/>
                    <a:gd name="connsiteY1" fmla="*/ 348615 h 356235"/>
                    <a:gd name="connsiteX2" fmla="*/ 201930 w 201930"/>
                    <a:gd name="connsiteY2" fmla="*/ 0 h 356235"/>
                    <a:gd name="connsiteX3" fmla="*/ 20955 w 201930"/>
                    <a:gd name="connsiteY3" fmla="*/ 19050 h 356235"/>
                    <a:gd name="connsiteX4" fmla="*/ 0 w 201930"/>
                    <a:gd name="connsiteY4" fmla="*/ 356235 h 356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930" h="356235">
                      <a:moveTo>
                        <a:pt x="0" y="356235"/>
                      </a:moveTo>
                      <a:lnTo>
                        <a:pt x="188595" y="348615"/>
                      </a:lnTo>
                      <a:lnTo>
                        <a:pt x="201930" y="0"/>
                      </a:lnTo>
                      <a:lnTo>
                        <a:pt x="20955" y="19050"/>
                      </a:lnTo>
                      <a:lnTo>
                        <a:pt x="0" y="35623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92" name="Freeform 691"/>
                <p:cNvSpPr/>
                <p:nvPr/>
              </p:nvSpPr>
              <p:spPr bwMode="auto">
                <a:xfrm flipH="1">
                  <a:off x="4935220" y="3333750"/>
                  <a:ext cx="196215" cy="360045"/>
                </a:xfrm>
                <a:custGeom>
                  <a:avLst/>
                  <a:gdLst>
                    <a:gd name="connsiteX0" fmla="*/ 0 w 196215"/>
                    <a:gd name="connsiteY0" fmla="*/ 360045 h 360045"/>
                    <a:gd name="connsiteX1" fmla="*/ 184785 w 196215"/>
                    <a:gd name="connsiteY1" fmla="*/ 348615 h 360045"/>
                    <a:gd name="connsiteX2" fmla="*/ 196215 w 196215"/>
                    <a:gd name="connsiteY2" fmla="*/ 0 h 360045"/>
                    <a:gd name="connsiteX3" fmla="*/ 11430 w 196215"/>
                    <a:gd name="connsiteY3" fmla="*/ 17145 h 360045"/>
                    <a:gd name="connsiteX4" fmla="*/ 0 w 196215"/>
                    <a:gd name="connsiteY4" fmla="*/ 360045 h 360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6215" h="360045">
                      <a:moveTo>
                        <a:pt x="0" y="360045"/>
                      </a:moveTo>
                      <a:lnTo>
                        <a:pt x="184785" y="348615"/>
                      </a:lnTo>
                      <a:lnTo>
                        <a:pt x="196215" y="0"/>
                      </a:lnTo>
                      <a:lnTo>
                        <a:pt x="11430" y="17145"/>
                      </a:lnTo>
                      <a:lnTo>
                        <a:pt x="0" y="36004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93" name="Freeform 692"/>
                <p:cNvSpPr/>
                <p:nvPr/>
              </p:nvSpPr>
              <p:spPr bwMode="auto">
                <a:xfrm flipH="1">
                  <a:off x="4758055" y="3312795"/>
                  <a:ext cx="192405" cy="371475"/>
                </a:xfrm>
                <a:custGeom>
                  <a:avLst/>
                  <a:gdLst>
                    <a:gd name="connsiteX0" fmla="*/ 192405 w 192405"/>
                    <a:gd name="connsiteY0" fmla="*/ 0 h 371475"/>
                    <a:gd name="connsiteX1" fmla="*/ 188595 w 192405"/>
                    <a:gd name="connsiteY1" fmla="*/ 358140 h 371475"/>
                    <a:gd name="connsiteX2" fmla="*/ 0 w 192405"/>
                    <a:gd name="connsiteY2" fmla="*/ 371475 h 371475"/>
                    <a:gd name="connsiteX3" fmla="*/ 13335 w 192405"/>
                    <a:gd name="connsiteY3" fmla="*/ 20955 h 371475"/>
                    <a:gd name="connsiteX4" fmla="*/ 192405 w 192405"/>
                    <a:gd name="connsiteY4" fmla="*/ 0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2405" h="371475">
                      <a:moveTo>
                        <a:pt x="192405" y="0"/>
                      </a:moveTo>
                      <a:lnTo>
                        <a:pt x="188595" y="358140"/>
                      </a:lnTo>
                      <a:lnTo>
                        <a:pt x="0" y="371475"/>
                      </a:lnTo>
                      <a:lnTo>
                        <a:pt x="13335" y="20955"/>
                      </a:lnTo>
                      <a:lnTo>
                        <a:pt x="19240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94" name="Freeform 693"/>
                <p:cNvSpPr/>
                <p:nvPr/>
              </p:nvSpPr>
              <p:spPr bwMode="auto">
                <a:xfrm flipH="1">
                  <a:off x="4577080" y="3299460"/>
                  <a:ext cx="186690" cy="369570"/>
                </a:xfrm>
                <a:custGeom>
                  <a:avLst/>
                  <a:gdLst>
                    <a:gd name="connsiteX0" fmla="*/ 186690 w 186690"/>
                    <a:gd name="connsiteY0" fmla="*/ 356235 h 369570"/>
                    <a:gd name="connsiteX1" fmla="*/ 186690 w 186690"/>
                    <a:gd name="connsiteY1" fmla="*/ 0 h 369570"/>
                    <a:gd name="connsiteX2" fmla="*/ 9525 w 186690"/>
                    <a:gd name="connsiteY2" fmla="*/ 17145 h 369570"/>
                    <a:gd name="connsiteX3" fmla="*/ 0 w 186690"/>
                    <a:gd name="connsiteY3" fmla="*/ 369570 h 369570"/>
                    <a:gd name="connsiteX4" fmla="*/ 186690 w 186690"/>
                    <a:gd name="connsiteY4" fmla="*/ 356235 h 369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0" h="369570">
                      <a:moveTo>
                        <a:pt x="186690" y="356235"/>
                      </a:moveTo>
                      <a:lnTo>
                        <a:pt x="186690" y="0"/>
                      </a:lnTo>
                      <a:lnTo>
                        <a:pt x="9525" y="17145"/>
                      </a:lnTo>
                      <a:lnTo>
                        <a:pt x="0" y="369570"/>
                      </a:lnTo>
                      <a:lnTo>
                        <a:pt x="186690" y="35623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E5F7"/>
                    </a:gs>
                    <a:gs pos="50000">
                      <a:schemeClr val="bg1"/>
                    </a:gs>
                    <a:gs pos="100000">
                      <a:srgbClr val="E5E5F7"/>
                    </a:gs>
                  </a:gsLst>
                  <a:lin ang="9600000" scaled="0"/>
                </a:gradFill>
                <a:ln w="317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665" name="Freeform 664"/>
              <p:cNvSpPr/>
              <p:nvPr/>
            </p:nvSpPr>
            <p:spPr bwMode="auto">
              <a:xfrm flipH="1">
                <a:off x="4572000" y="3124200"/>
                <a:ext cx="721360" cy="241300"/>
              </a:xfrm>
              <a:custGeom>
                <a:avLst/>
                <a:gdLst>
                  <a:gd name="connsiteX0" fmla="*/ 721360 w 721360"/>
                  <a:gd name="connsiteY0" fmla="*/ 0 h 241300"/>
                  <a:gd name="connsiteX1" fmla="*/ 718820 w 721360"/>
                  <a:gd name="connsiteY1" fmla="*/ 165100 h 241300"/>
                  <a:gd name="connsiteX2" fmla="*/ 0 w 721360"/>
                  <a:gd name="connsiteY2" fmla="*/ 241300 h 241300"/>
                  <a:gd name="connsiteX3" fmla="*/ 7620 w 721360"/>
                  <a:gd name="connsiteY3" fmla="*/ 78740 h 241300"/>
                  <a:gd name="connsiteX4" fmla="*/ 721360 w 721360"/>
                  <a:gd name="connsiteY4" fmla="*/ 0 h 241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1360" h="241300">
                    <a:moveTo>
                      <a:pt x="721360" y="0"/>
                    </a:moveTo>
                    <a:cubicBezTo>
                      <a:pt x="720513" y="55033"/>
                      <a:pt x="719667" y="110067"/>
                      <a:pt x="718820" y="165100"/>
                    </a:cubicBezTo>
                    <a:lnTo>
                      <a:pt x="0" y="241300"/>
                    </a:lnTo>
                    <a:lnTo>
                      <a:pt x="7620" y="78740"/>
                    </a:lnTo>
                    <a:lnTo>
                      <a:pt x="721360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 cap="flat" cmpd="sng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66" name="Freeform 665"/>
              <p:cNvSpPr/>
              <p:nvPr/>
            </p:nvSpPr>
            <p:spPr bwMode="auto">
              <a:xfrm flipH="1">
                <a:off x="4577080" y="5869305"/>
                <a:ext cx="891540" cy="453390"/>
              </a:xfrm>
              <a:custGeom>
                <a:avLst/>
                <a:gdLst>
                  <a:gd name="connsiteX0" fmla="*/ 891540 w 891540"/>
                  <a:gd name="connsiteY0" fmla="*/ 453390 h 453390"/>
                  <a:gd name="connsiteX1" fmla="*/ 891540 w 891540"/>
                  <a:gd name="connsiteY1" fmla="*/ 118110 h 453390"/>
                  <a:gd name="connsiteX2" fmla="*/ 17145 w 891540"/>
                  <a:gd name="connsiteY2" fmla="*/ 0 h 453390"/>
                  <a:gd name="connsiteX3" fmla="*/ 0 w 891540"/>
                  <a:gd name="connsiteY3" fmla="*/ 308610 h 453390"/>
                  <a:gd name="connsiteX4" fmla="*/ 891540 w 891540"/>
                  <a:gd name="connsiteY4" fmla="*/ 453390 h 453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540" h="453390">
                    <a:moveTo>
                      <a:pt x="891540" y="453390"/>
                    </a:moveTo>
                    <a:lnTo>
                      <a:pt x="891540" y="118110"/>
                    </a:lnTo>
                    <a:lnTo>
                      <a:pt x="17145" y="0"/>
                    </a:lnTo>
                    <a:lnTo>
                      <a:pt x="0" y="308610"/>
                    </a:lnTo>
                    <a:lnTo>
                      <a:pt x="891540" y="45339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 cap="flat" cmpd="sng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695" name="Group 694"/>
            <p:cNvGrpSpPr/>
            <p:nvPr/>
          </p:nvGrpSpPr>
          <p:grpSpPr>
            <a:xfrm>
              <a:off x="3674745" y="3124200"/>
              <a:ext cx="897256" cy="3200400"/>
              <a:chOff x="3674745" y="3124200"/>
              <a:chExt cx="897256" cy="3200400"/>
            </a:xfrm>
          </p:grpSpPr>
          <p:cxnSp>
            <p:nvCxnSpPr>
              <p:cNvPr id="696" name="Straight Connector 695"/>
              <p:cNvCxnSpPr/>
              <p:nvPr/>
            </p:nvCxnSpPr>
            <p:spPr bwMode="auto">
              <a:xfrm rot="10800000" flipV="1">
                <a:off x="3853816" y="3124200"/>
                <a:ext cx="718185" cy="8382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1905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697" name="Straight Connector 696"/>
              <p:cNvCxnSpPr/>
              <p:nvPr/>
            </p:nvCxnSpPr>
            <p:spPr bwMode="auto">
              <a:xfrm rot="5400000">
                <a:off x="4484370" y="3211830"/>
                <a:ext cx="175260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1905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698" name="Straight Connector 697"/>
              <p:cNvCxnSpPr/>
              <p:nvPr/>
            </p:nvCxnSpPr>
            <p:spPr bwMode="auto">
              <a:xfrm rot="10800000" flipV="1">
                <a:off x="3844291" y="3293745"/>
                <a:ext cx="725805" cy="76202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1905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699" name="Straight Connector 698"/>
              <p:cNvCxnSpPr>
                <a:endCxn id="633" idx="3"/>
              </p:cNvCxnSpPr>
              <p:nvPr/>
            </p:nvCxnSpPr>
            <p:spPr bwMode="auto">
              <a:xfrm rot="5400000">
                <a:off x="2284096" y="4598669"/>
                <a:ext cx="2975610" cy="182882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1905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700" name="Straight Connector 699"/>
              <p:cNvCxnSpPr/>
              <p:nvPr/>
            </p:nvCxnSpPr>
            <p:spPr bwMode="auto">
              <a:xfrm rot="5400000">
                <a:off x="4405313" y="6157912"/>
                <a:ext cx="333375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1905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701" name="Straight Connector 700"/>
              <p:cNvCxnSpPr>
                <a:stCxn id="633" idx="2"/>
                <a:endCxn id="633" idx="1"/>
              </p:cNvCxnSpPr>
              <p:nvPr/>
            </p:nvCxnSpPr>
            <p:spPr bwMode="auto">
              <a:xfrm>
                <a:off x="3697605" y="5869305"/>
                <a:ext cx="874395" cy="11811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1905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702" name="Straight Connector 701"/>
              <p:cNvCxnSpPr/>
              <p:nvPr/>
            </p:nvCxnSpPr>
            <p:spPr bwMode="auto">
              <a:xfrm>
                <a:off x="3674745" y="6174105"/>
                <a:ext cx="897255" cy="150495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1905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</p:grpSp>
        <p:grpSp>
          <p:nvGrpSpPr>
            <p:cNvPr id="703" name="Group 702"/>
            <p:cNvGrpSpPr/>
            <p:nvPr/>
          </p:nvGrpSpPr>
          <p:grpSpPr>
            <a:xfrm flipH="1">
              <a:off x="4572000" y="3124200"/>
              <a:ext cx="897256" cy="3200400"/>
              <a:chOff x="3674745" y="3124200"/>
              <a:chExt cx="897256" cy="3200400"/>
            </a:xfrm>
          </p:grpSpPr>
          <p:cxnSp>
            <p:nvCxnSpPr>
              <p:cNvPr id="704" name="Straight Connector 703"/>
              <p:cNvCxnSpPr/>
              <p:nvPr/>
            </p:nvCxnSpPr>
            <p:spPr bwMode="auto">
              <a:xfrm rot="10800000" flipV="1">
                <a:off x="3853816" y="3124200"/>
                <a:ext cx="718185" cy="8382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1905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705" name="Straight Connector 704"/>
              <p:cNvCxnSpPr/>
              <p:nvPr/>
            </p:nvCxnSpPr>
            <p:spPr bwMode="auto">
              <a:xfrm rot="5400000">
                <a:off x="4484370" y="3211830"/>
                <a:ext cx="175260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1905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706" name="Straight Connector 705"/>
              <p:cNvCxnSpPr/>
              <p:nvPr/>
            </p:nvCxnSpPr>
            <p:spPr bwMode="auto">
              <a:xfrm rot="10800000" flipV="1">
                <a:off x="3844291" y="3293745"/>
                <a:ext cx="725805" cy="76202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1905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707" name="Straight Connector 706"/>
              <p:cNvCxnSpPr/>
              <p:nvPr/>
            </p:nvCxnSpPr>
            <p:spPr bwMode="auto">
              <a:xfrm rot="5400000">
                <a:off x="2284096" y="4598669"/>
                <a:ext cx="2975610" cy="182882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1905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708" name="Straight Connector 707"/>
              <p:cNvCxnSpPr/>
              <p:nvPr/>
            </p:nvCxnSpPr>
            <p:spPr bwMode="auto">
              <a:xfrm rot="5400000">
                <a:off x="4405313" y="6157912"/>
                <a:ext cx="333375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1905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709" name="Straight Connector 708"/>
              <p:cNvCxnSpPr/>
              <p:nvPr/>
            </p:nvCxnSpPr>
            <p:spPr bwMode="auto">
              <a:xfrm>
                <a:off x="3697605" y="5869305"/>
                <a:ext cx="874395" cy="11811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1905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710" name="Straight Connector 709"/>
              <p:cNvCxnSpPr/>
              <p:nvPr/>
            </p:nvCxnSpPr>
            <p:spPr bwMode="auto">
              <a:xfrm>
                <a:off x="3674745" y="6174105"/>
                <a:ext cx="897255" cy="150495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1905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</p:grpSp>
        <p:sp>
          <p:nvSpPr>
            <p:cNvPr id="711" name="Text Box 71"/>
            <p:cNvSpPr txBox="1">
              <a:spLocks noChangeArrowheads="1"/>
            </p:cNvSpPr>
            <p:nvPr/>
          </p:nvSpPr>
          <p:spPr bwMode="auto">
            <a:xfrm rot="16200000">
              <a:off x="3614601" y="4180580"/>
              <a:ext cx="1915117" cy="907161"/>
            </a:xfrm>
            <a:prstGeom prst="rect">
              <a:avLst/>
            </a:prstGeom>
            <a:noFill/>
            <a:ln w="9525">
              <a:noFill/>
              <a:miter lim="800000"/>
              <a:headEnd type="none" w="lg" len="lg"/>
              <a:tailEnd/>
            </a:ln>
            <a:effectLst/>
          </p:spPr>
          <p:txBody>
            <a:bodyPr wrap="none" anchor="ctr" anchorCtr="1">
              <a:spAutoFit/>
            </a:bodyPr>
            <a:lstStyle/>
            <a:p>
              <a:r>
                <a:rPr lang="en-US" sz="3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Ideas</a:t>
              </a:r>
              <a:endParaRPr lang="en-US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2" name="Text Box 98"/>
            <p:cNvSpPr txBox="1">
              <a:spLocks noChangeArrowheads="1"/>
            </p:cNvSpPr>
            <p:nvPr/>
          </p:nvSpPr>
          <p:spPr bwMode="auto">
            <a:xfrm rot="15840823">
              <a:off x="4835452" y="4147921"/>
              <a:ext cx="2419095" cy="907161"/>
            </a:xfrm>
            <a:prstGeom prst="rect">
              <a:avLst/>
            </a:prstGeom>
            <a:noFill/>
            <a:ln w="9525">
              <a:noFill/>
              <a:miter lim="800000"/>
              <a:headEnd type="none" w="lg" len="lg"/>
              <a:tailEnd/>
            </a:ln>
            <a:effectLst/>
          </p:spPr>
          <p:txBody>
            <a:bodyPr wrap="none" anchor="ctr" anchorCtr="1">
              <a:spAutoFit/>
            </a:bodyPr>
            <a:lstStyle/>
            <a:p>
              <a:r>
                <a:rPr lang="en-US" sz="3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Capital</a:t>
              </a:r>
              <a:endParaRPr lang="en-US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8" name="Text Box 6"/>
          <p:cNvSpPr txBox="1">
            <a:spLocks noChangeArrowheads="1"/>
          </p:cNvSpPr>
          <p:nvPr/>
        </p:nvSpPr>
        <p:spPr bwMode="auto">
          <a:xfrm>
            <a:off x="723900" y="4953000"/>
            <a:ext cx="5410200" cy="701731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  <a:spcBef>
                <a:spcPct val="15000"/>
              </a:spcBef>
              <a:defRPr/>
            </a:pPr>
            <a:r>
              <a:rPr lang="en-US" sz="2400" b="1" i="1" dirty="0" smtClean="0">
                <a:solidFill>
                  <a:srgbClr val="000066"/>
                </a:solidFill>
              </a:rPr>
              <a:t>UWM – A source for ideas and talent that drive economic development </a:t>
            </a:r>
            <a:endParaRPr lang="en-US" sz="2400" b="1" i="1" dirty="0">
              <a:solidFill>
                <a:srgbClr val="000066"/>
              </a:solidFill>
            </a:endParaRPr>
          </a:p>
        </p:txBody>
      </p:sp>
      <p:grpSp>
        <p:nvGrpSpPr>
          <p:cNvPr id="345" name="Group 344"/>
          <p:cNvGrpSpPr/>
          <p:nvPr/>
        </p:nvGrpSpPr>
        <p:grpSpPr>
          <a:xfrm>
            <a:off x="3907539" y="4249420"/>
            <a:ext cx="4535805" cy="537845"/>
            <a:chOff x="4737735" y="4478020"/>
            <a:chExt cx="4535805" cy="537845"/>
          </a:xfrm>
        </p:grpSpPr>
        <p:grpSp>
          <p:nvGrpSpPr>
            <p:cNvPr id="339" name="Group 338"/>
            <p:cNvGrpSpPr/>
            <p:nvPr/>
          </p:nvGrpSpPr>
          <p:grpSpPr>
            <a:xfrm>
              <a:off x="7077075" y="4478020"/>
              <a:ext cx="2196465" cy="528772"/>
              <a:chOff x="7077075" y="4478020"/>
              <a:chExt cx="2196465" cy="528772"/>
            </a:xfrm>
          </p:grpSpPr>
          <p:cxnSp>
            <p:nvCxnSpPr>
              <p:cNvPr id="325" name="Straight Connector 324"/>
              <p:cNvCxnSpPr/>
              <p:nvPr/>
            </p:nvCxnSpPr>
            <p:spPr bwMode="auto">
              <a:xfrm flipV="1">
                <a:off x="7077075" y="4613911"/>
                <a:ext cx="2138521" cy="392881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1905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326" name="Straight Connector 325"/>
              <p:cNvCxnSpPr/>
              <p:nvPr/>
            </p:nvCxnSpPr>
            <p:spPr bwMode="auto">
              <a:xfrm>
                <a:off x="8595360" y="4478020"/>
                <a:ext cx="630555" cy="69436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1905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sp>
            <p:nvSpPr>
              <p:cNvPr id="327" name="Arc 326"/>
              <p:cNvSpPr/>
              <p:nvPr/>
            </p:nvSpPr>
            <p:spPr bwMode="auto">
              <a:xfrm>
                <a:off x="9044940" y="4541520"/>
                <a:ext cx="228600" cy="76200"/>
              </a:xfrm>
              <a:prstGeom prst="arc">
                <a:avLst>
                  <a:gd name="adj1" fmla="val 18983831"/>
                  <a:gd name="adj2" fmla="val 2218885"/>
                </a:avLst>
              </a:prstGeom>
              <a:noFill/>
              <a:ln w="1905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3" name="Arc 332"/>
            <p:cNvSpPr/>
            <p:nvPr/>
          </p:nvSpPr>
          <p:spPr bwMode="auto">
            <a:xfrm>
              <a:off x="6890385" y="4939665"/>
              <a:ext cx="228600" cy="76200"/>
            </a:xfrm>
            <a:prstGeom prst="arc">
              <a:avLst>
                <a:gd name="adj1" fmla="val 922320"/>
                <a:gd name="adj2" fmla="val 9925315"/>
              </a:avLst>
            </a:prstGeom>
            <a:noFill/>
            <a:ln w="1905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0" name="Group 339"/>
            <p:cNvGrpSpPr/>
            <p:nvPr/>
          </p:nvGrpSpPr>
          <p:grpSpPr>
            <a:xfrm flipH="1">
              <a:off x="4737735" y="4478020"/>
              <a:ext cx="2196465" cy="528772"/>
              <a:chOff x="7077075" y="4478020"/>
              <a:chExt cx="2196465" cy="528772"/>
            </a:xfrm>
          </p:grpSpPr>
          <p:cxnSp>
            <p:nvCxnSpPr>
              <p:cNvPr id="342" name="Straight Connector 341"/>
              <p:cNvCxnSpPr/>
              <p:nvPr/>
            </p:nvCxnSpPr>
            <p:spPr bwMode="auto">
              <a:xfrm flipV="1">
                <a:off x="7077075" y="4613911"/>
                <a:ext cx="2138521" cy="392881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1905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343" name="Straight Connector 342"/>
              <p:cNvCxnSpPr/>
              <p:nvPr/>
            </p:nvCxnSpPr>
            <p:spPr bwMode="auto">
              <a:xfrm>
                <a:off x="8595360" y="4478020"/>
                <a:ext cx="630555" cy="69436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1905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sp>
            <p:nvSpPr>
              <p:cNvPr id="344" name="Arc 343"/>
              <p:cNvSpPr/>
              <p:nvPr/>
            </p:nvSpPr>
            <p:spPr bwMode="auto">
              <a:xfrm>
                <a:off x="9044940" y="4541520"/>
                <a:ext cx="228600" cy="76200"/>
              </a:xfrm>
              <a:prstGeom prst="arc">
                <a:avLst>
                  <a:gd name="adj1" fmla="val 18983831"/>
                  <a:gd name="adj2" fmla="val 2218885"/>
                </a:avLst>
              </a:prstGeom>
              <a:noFill/>
              <a:ln w="1905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iamond 178"/>
          <p:cNvSpPr>
            <a:spLocks noChangeArrowheads="1"/>
          </p:cNvSpPr>
          <p:nvPr/>
        </p:nvSpPr>
        <p:spPr bwMode="auto">
          <a:xfrm>
            <a:off x="1584325" y="4297363"/>
            <a:ext cx="7483475" cy="2408237"/>
          </a:xfrm>
          <a:prstGeom prst="diamond">
            <a:avLst/>
          </a:prstGeom>
          <a:gradFill rotWithShape="0">
            <a:gsLst>
              <a:gs pos="0">
                <a:srgbClr val="CCFFCC"/>
              </a:gs>
              <a:gs pos="100000">
                <a:srgbClr val="FFFFFF"/>
              </a:gs>
            </a:gsLst>
            <a:lin ang="16200000"/>
          </a:gradFill>
          <a:ln w="19050" algn="ctr">
            <a:noFill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04" name="Freeform 1003"/>
          <p:cNvSpPr>
            <a:spLocks/>
          </p:cNvSpPr>
          <p:nvPr/>
        </p:nvSpPr>
        <p:spPr bwMode="auto">
          <a:xfrm>
            <a:off x="3886200" y="2357438"/>
            <a:ext cx="5181600" cy="3073400"/>
          </a:xfrm>
          <a:custGeom>
            <a:avLst/>
            <a:gdLst>
              <a:gd name="T0" fmla="*/ 2138680 w 5181600"/>
              <a:gd name="T1" fmla="*/ 0 h 3073400"/>
              <a:gd name="T2" fmla="*/ 2138680 w 5181600"/>
              <a:gd name="T3" fmla="*/ 0 h 3073400"/>
              <a:gd name="T4" fmla="*/ 5176520 w 5181600"/>
              <a:gd name="T5" fmla="*/ 975360 h 3073400"/>
              <a:gd name="T6" fmla="*/ 5181600 w 5181600"/>
              <a:gd name="T7" fmla="*/ 2377440 h 3073400"/>
              <a:gd name="T8" fmla="*/ 2997200 w 5181600"/>
              <a:gd name="T9" fmla="*/ 3073400 h 3073400"/>
              <a:gd name="T10" fmla="*/ 873760 w 5181600"/>
              <a:gd name="T11" fmla="*/ 2382520 h 3073400"/>
              <a:gd name="T12" fmla="*/ 2006600 w 5181600"/>
              <a:gd name="T13" fmla="*/ 2011680 h 3073400"/>
              <a:gd name="T14" fmla="*/ 1991360 w 5181600"/>
              <a:gd name="T15" fmla="*/ 1356360 h 3073400"/>
              <a:gd name="T16" fmla="*/ 0 w 5181600"/>
              <a:gd name="T17" fmla="*/ 695960 h 3073400"/>
              <a:gd name="T18" fmla="*/ 2138680 w 5181600"/>
              <a:gd name="T19" fmla="*/ 0 h 30734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81600"/>
              <a:gd name="T31" fmla="*/ 0 h 3073400"/>
              <a:gd name="T32" fmla="*/ 5181600 w 5181600"/>
              <a:gd name="T33" fmla="*/ 3073400 h 30734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81600" h="3073400">
                <a:moveTo>
                  <a:pt x="2138680" y="0"/>
                </a:moveTo>
                <a:lnTo>
                  <a:pt x="2138680" y="0"/>
                </a:lnTo>
                <a:lnTo>
                  <a:pt x="5176520" y="975360"/>
                </a:lnTo>
                <a:cubicBezTo>
                  <a:pt x="5178213" y="1442720"/>
                  <a:pt x="5179907" y="1910080"/>
                  <a:pt x="5181600" y="2377440"/>
                </a:cubicBezTo>
                <a:lnTo>
                  <a:pt x="2997200" y="3073400"/>
                </a:lnTo>
                <a:lnTo>
                  <a:pt x="873760" y="2382520"/>
                </a:lnTo>
                <a:lnTo>
                  <a:pt x="2006600" y="2011680"/>
                </a:lnTo>
                <a:lnTo>
                  <a:pt x="1991360" y="1356360"/>
                </a:lnTo>
                <a:lnTo>
                  <a:pt x="0" y="695960"/>
                </a:lnTo>
                <a:lnTo>
                  <a:pt x="2138680" y="0"/>
                </a:lnTo>
                <a:close/>
              </a:path>
            </a:pathLst>
          </a:custGeom>
          <a:gradFill rotWithShape="0">
            <a:gsLst>
              <a:gs pos="0">
                <a:srgbClr val="FF9F9F"/>
              </a:gs>
              <a:gs pos="100000">
                <a:srgbClr val="FFFFFF"/>
              </a:gs>
            </a:gsLst>
            <a:lin ang="10800000"/>
          </a:gradFill>
          <a:ln w="19050" algn="ctr">
            <a:noFill/>
            <a:round/>
            <a:headEnd type="none" w="lg" len="lg"/>
            <a:tailEnd type="none" w="lg" len="lg"/>
          </a:ln>
        </p:spPr>
        <p:txBody>
          <a:bodyPr anchor="ctr"/>
          <a:lstStyle/>
          <a:p>
            <a:endParaRPr lang="en-US"/>
          </a:p>
        </p:txBody>
      </p:sp>
      <p:grpSp>
        <p:nvGrpSpPr>
          <p:cNvPr id="2" name="Group 1144"/>
          <p:cNvGrpSpPr>
            <a:grpSpLocks/>
          </p:cNvGrpSpPr>
          <p:nvPr/>
        </p:nvGrpSpPr>
        <p:grpSpPr bwMode="auto">
          <a:xfrm>
            <a:off x="4924425" y="3338513"/>
            <a:ext cx="1233488" cy="842962"/>
            <a:chOff x="4925060" y="3262949"/>
            <a:chExt cx="1232853" cy="842326"/>
          </a:xfrm>
        </p:grpSpPr>
        <p:cxnSp>
          <p:nvCxnSpPr>
            <p:cNvPr id="3673" name="Straight Connector 3672"/>
            <p:cNvCxnSpPr/>
            <p:nvPr/>
          </p:nvCxnSpPr>
          <p:spPr bwMode="auto">
            <a:xfrm rot="5400000" flipH="1" flipV="1">
              <a:off x="5053602" y="3616694"/>
              <a:ext cx="171321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rgbClr val="FF0000"/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74" name="Straight Connector 3673"/>
            <p:cNvCxnSpPr/>
            <p:nvPr/>
          </p:nvCxnSpPr>
          <p:spPr bwMode="auto">
            <a:xfrm flipV="1">
              <a:off x="4925060" y="3262949"/>
              <a:ext cx="217376" cy="71383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rgbClr val="FF0000"/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75" name="Straight Connector 3674"/>
            <p:cNvCxnSpPr/>
            <p:nvPr/>
          </p:nvCxnSpPr>
          <p:spPr bwMode="auto">
            <a:xfrm>
              <a:off x="5148783" y="3266122"/>
              <a:ext cx="1009130" cy="328364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rgbClr val="FF0000"/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76" name="Straight Connector 3675"/>
            <p:cNvCxnSpPr/>
            <p:nvPr/>
          </p:nvCxnSpPr>
          <p:spPr bwMode="auto">
            <a:xfrm rot="5400000" flipH="1" flipV="1">
              <a:off x="5931864" y="3833224"/>
              <a:ext cx="442578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rgbClr val="FF0000"/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77" name="Straight Connector 3676"/>
            <p:cNvCxnSpPr/>
            <p:nvPr/>
          </p:nvCxnSpPr>
          <p:spPr bwMode="auto">
            <a:xfrm flipV="1">
              <a:off x="6005591" y="4059273"/>
              <a:ext cx="141214" cy="46002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rgbClr val="FF0000"/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78" name="Straight Connector 3677"/>
            <p:cNvCxnSpPr/>
            <p:nvPr/>
          </p:nvCxnSpPr>
          <p:spPr bwMode="auto">
            <a:xfrm flipV="1">
              <a:off x="5929431" y="3605590"/>
              <a:ext cx="217375" cy="71383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rgbClr val="FF0000"/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142" name="Straight Connector 1141"/>
            <p:cNvCxnSpPr/>
            <p:nvPr/>
          </p:nvCxnSpPr>
          <p:spPr bwMode="auto">
            <a:xfrm rot="5400000" flipH="1" flipV="1">
              <a:off x="5098019" y="3305779"/>
              <a:ext cx="82488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rgbClr val="FF0000"/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</p:cxnSp>
      </p:grpSp>
      <p:sp>
        <p:nvSpPr>
          <p:cNvPr id="4098" name="Freeform 3769"/>
          <p:cNvSpPr>
            <a:spLocks/>
          </p:cNvSpPr>
          <p:nvPr/>
        </p:nvSpPr>
        <p:spPr bwMode="auto">
          <a:xfrm>
            <a:off x="76200" y="2514600"/>
            <a:ext cx="4714875" cy="2362200"/>
          </a:xfrm>
          <a:custGeom>
            <a:avLst/>
            <a:gdLst>
              <a:gd name="T0" fmla="*/ 2020834 w 4714240"/>
              <a:gd name="T1" fmla="*/ 0 h 2362200"/>
              <a:gd name="T2" fmla="*/ 0 w 4714240"/>
              <a:gd name="T3" fmla="*/ 655320 h 2362200"/>
              <a:gd name="T4" fmla="*/ 0 w 4714240"/>
              <a:gd name="T5" fmla="*/ 1605280 h 2362200"/>
              <a:gd name="T6" fmla="*/ 2346616 w 4714240"/>
              <a:gd name="T7" fmla="*/ 2362200 h 2362200"/>
              <a:gd name="T8" fmla="*/ 4723756 w 4714240"/>
              <a:gd name="T9" fmla="*/ 1610360 h 2362200"/>
              <a:gd name="T10" fmla="*/ 4713563 w 4714240"/>
              <a:gd name="T11" fmla="*/ 853440 h 2362200"/>
              <a:gd name="T12" fmla="*/ 2020834 w 4714240"/>
              <a:gd name="T13" fmla="*/ 0 h 23622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14240"/>
              <a:gd name="T22" fmla="*/ 0 h 2362200"/>
              <a:gd name="T23" fmla="*/ 4714240 w 4714240"/>
              <a:gd name="T24" fmla="*/ 2362200 h 23622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14240" h="2362200">
                <a:moveTo>
                  <a:pt x="2016760" y="0"/>
                </a:moveTo>
                <a:lnTo>
                  <a:pt x="0" y="655320"/>
                </a:lnTo>
                <a:lnTo>
                  <a:pt x="0" y="1605280"/>
                </a:lnTo>
                <a:lnTo>
                  <a:pt x="2341880" y="2362200"/>
                </a:lnTo>
                <a:lnTo>
                  <a:pt x="4714240" y="1610360"/>
                </a:lnTo>
                <a:lnTo>
                  <a:pt x="4704080" y="853440"/>
                </a:lnTo>
                <a:lnTo>
                  <a:pt x="2016760" y="0"/>
                </a:lnTo>
                <a:close/>
              </a:path>
            </a:pathLst>
          </a:custGeom>
          <a:gradFill rotWithShape="0">
            <a:gsLst>
              <a:gs pos="0">
                <a:srgbClr val="FFCC00"/>
              </a:gs>
              <a:gs pos="100000">
                <a:srgbClr val="FFFFFF"/>
              </a:gs>
            </a:gsLst>
            <a:lin ang="0" scaled="1"/>
          </a:gradFill>
          <a:ln w="19050" algn="ctr">
            <a:noFill/>
            <a:round/>
            <a:headEnd type="none" w="lg" len="lg"/>
            <a:tailEnd type="none" w="lg" len="lg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198" name="Rectangle 21"/>
          <p:cNvSpPr>
            <a:spLocks noChangeArrowheads="1"/>
          </p:cNvSpPr>
          <p:nvPr/>
        </p:nvSpPr>
        <p:spPr bwMode="auto">
          <a:xfrm>
            <a:off x="457200" y="312103"/>
            <a:ext cx="7391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chemeClr val="tx2"/>
                </a:solidFill>
              </a:rPr>
              <a:t>Targeting Strategic Clusters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660" name="Diamond 180"/>
          <p:cNvSpPr>
            <a:spLocks noChangeArrowheads="1"/>
          </p:cNvSpPr>
          <p:nvPr/>
        </p:nvSpPr>
        <p:spPr bwMode="auto">
          <a:xfrm>
            <a:off x="1524000" y="1487488"/>
            <a:ext cx="5557838" cy="1789112"/>
          </a:xfrm>
          <a:prstGeom prst="diamond">
            <a:avLst/>
          </a:prstGeom>
          <a:gradFill rotWithShape="0">
            <a:gsLst>
              <a:gs pos="0">
                <a:srgbClr val="99CCFF"/>
              </a:gs>
              <a:gs pos="100000">
                <a:srgbClr val="FFFFFF"/>
              </a:gs>
            </a:gsLst>
            <a:lin ang="5400000"/>
          </a:gradFill>
          <a:ln w="19050" algn="ctr">
            <a:noFill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3319" name="Text Box 34"/>
          <p:cNvSpPr txBox="1">
            <a:spLocks noChangeArrowheads="1"/>
          </p:cNvSpPr>
          <p:nvPr/>
        </p:nvSpPr>
        <p:spPr bwMode="auto">
          <a:xfrm>
            <a:off x="3238500" y="2806700"/>
            <a:ext cx="2616200" cy="585788"/>
          </a:xfrm>
          <a:prstGeom prst="rect">
            <a:avLst/>
          </a:prstGeom>
          <a:noFill/>
          <a:ln w="15875">
            <a:noFill/>
            <a:miter lim="800000"/>
            <a:headEnd/>
            <a:tailEnd type="none" w="lg" len="lg"/>
          </a:ln>
        </p:spPr>
        <p:txBody>
          <a:bodyPr lIns="0" r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/>
              <a:t>UWM Funded Research Strengths</a:t>
            </a:r>
          </a:p>
        </p:txBody>
      </p:sp>
      <p:grpSp>
        <p:nvGrpSpPr>
          <p:cNvPr id="3" name="Group 1287"/>
          <p:cNvGrpSpPr>
            <a:grpSpLocks/>
          </p:cNvGrpSpPr>
          <p:nvPr/>
        </p:nvGrpSpPr>
        <p:grpSpPr bwMode="auto">
          <a:xfrm>
            <a:off x="2819400" y="3629025"/>
            <a:ext cx="554038" cy="565150"/>
            <a:chOff x="2951162" y="3455837"/>
            <a:chExt cx="554036" cy="565937"/>
          </a:xfrm>
        </p:grpSpPr>
        <p:cxnSp>
          <p:nvCxnSpPr>
            <p:cNvPr id="3667" name="Straight Connector 3666"/>
            <p:cNvCxnSpPr/>
            <p:nvPr/>
          </p:nvCxnSpPr>
          <p:spPr bwMode="auto">
            <a:xfrm rot="5400000">
              <a:off x="2725423" y="3737216"/>
              <a:ext cx="451478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rgbClr val="FF0000"/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68" name="Straight Connector 3667"/>
            <p:cNvCxnSpPr/>
            <p:nvPr/>
          </p:nvCxnSpPr>
          <p:spPr bwMode="auto">
            <a:xfrm>
              <a:off x="2954337" y="3514657"/>
              <a:ext cx="293687" cy="95383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rgbClr val="FF0000"/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69" name="Straight Connector 3668"/>
            <p:cNvCxnSpPr/>
            <p:nvPr/>
          </p:nvCxnSpPr>
          <p:spPr bwMode="auto">
            <a:xfrm>
              <a:off x="2954337" y="3962955"/>
              <a:ext cx="182562" cy="58819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rgbClr val="FF0000"/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70" name="Straight Connector 3669"/>
            <p:cNvCxnSpPr/>
            <p:nvPr/>
          </p:nvCxnSpPr>
          <p:spPr bwMode="auto">
            <a:xfrm flipV="1">
              <a:off x="2951162" y="3455837"/>
              <a:ext cx="173037" cy="5564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rgbClr val="FF0000"/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71" name="Straight Connector 3670"/>
            <p:cNvCxnSpPr/>
            <p:nvPr/>
          </p:nvCxnSpPr>
          <p:spPr bwMode="auto">
            <a:xfrm flipV="1">
              <a:off x="2957512" y="3783317"/>
              <a:ext cx="547686" cy="179638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rgbClr val="FF0000"/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</p:cxnSp>
      </p:grpSp>
      <p:sp>
        <p:nvSpPr>
          <p:cNvPr id="4441" name="Text Box 24"/>
          <p:cNvSpPr txBox="1">
            <a:spLocks noChangeArrowheads="1"/>
          </p:cNvSpPr>
          <p:nvPr/>
        </p:nvSpPr>
        <p:spPr bwMode="auto">
          <a:xfrm>
            <a:off x="2941638" y="3530600"/>
            <a:ext cx="601662" cy="196850"/>
          </a:xfrm>
          <a:prstGeom prst="rect">
            <a:avLst/>
          </a:prstGeom>
          <a:noFill/>
          <a:ln w="15875">
            <a:noFill/>
            <a:miter lim="800000"/>
            <a:headEnd/>
            <a:tailEnd type="none" w="lg" len="lg"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 i="1">
                <a:latin typeface="Arial Narrow" pitchFamily="34" charset="0"/>
              </a:rPr>
              <a:t>School of Public Health*</a:t>
            </a:r>
          </a:p>
        </p:txBody>
      </p:sp>
      <p:grpSp>
        <p:nvGrpSpPr>
          <p:cNvPr id="4" name="Group 6237"/>
          <p:cNvGrpSpPr>
            <a:grpSpLocks/>
          </p:cNvGrpSpPr>
          <p:nvPr/>
        </p:nvGrpSpPr>
        <p:grpSpPr bwMode="auto">
          <a:xfrm>
            <a:off x="3573463" y="3500438"/>
            <a:ext cx="533400" cy="819150"/>
            <a:chOff x="7319963" y="4717179"/>
            <a:chExt cx="533400" cy="818433"/>
          </a:xfrm>
        </p:grpSpPr>
        <p:sp>
          <p:nvSpPr>
            <p:cNvPr id="9302" name="Freeform 1500"/>
            <p:cNvSpPr>
              <a:spLocks/>
            </p:cNvSpPr>
            <p:nvPr/>
          </p:nvSpPr>
          <p:spPr bwMode="auto">
            <a:xfrm>
              <a:off x="7325324" y="4795989"/>
              <a:ext cx="261339" cy="738289"/>
            </a:xfrm>
            <a:custGeom>
              <a:avLst/>
              <a:gdLst>
                <a:gd name="T0" fmla="*/ 12 w 371475"/>
                <a:gd name="T1" fmla="*/ 0 h 1742585"/>
                <a:gd name="T2" fmla="*/ 0 w 371475"/>
                <a:gd name="T3" fmla="*/ 2 h 1742585"/>
                <a:gd name="T4" fmla="*/ 1338 w 371475"/>
                <a:gd name="T5" fmla="*/ 2 h 1742585"/>
                <a:gd name="T6" fmla="*/ 1338 w 371475"/>
                <a:gd name="T7" fmla="*/ 0 h 1742585"/>
                <a:gd name="T8" fmla="*/ 12 w 371475"/>
                <a:gd name="T9" fmla="*/ 0 h 1742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1475"/>
                <a:gd name="T16" fmla="*/ 0 h 1742585"/>
                <a:gd name="T17" fmla="*/ 371475 w 371475"/>
                <a:gd name="T18" fmla="*/ 1742585 h 17425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1475" h="1742585">
                  <a:moveTo>
                    <a:pt x="3211" y="0"/>
                  </a:moveTo>
                  <a:cubicBezTo>
                    <a:pt x="2141" y="514382"/>
                    <a:pt x="1070" y="1028765"/>
                    <a:pt x="0" y="1543147"/>
                  </a:cubicBezTo>
                  <a:lnTo>
                    <a:pt x="371475" y="1742585"/>
                  </a:lnTo>
                  <a:lnTo>
                    <a:pt x="371475" y="226263"/>
                  </a:lnTo>
                  <a:lnTo>
                    <a:pt x="3211" y="0"/>
                  </a:lnTo>
                  <a:close/>
                </a:path>
              </a:pathLst>
            </a:custGeom>
            <a:solidFill>
              <a:srgbClr val="FFEBAB"/>
            </a:soli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3" name="Freeform 1501"/>
            <p:cNvSpPr>
              <a:spLocks/>
            </p:cNvSpPr>
            <p:nvPr/>
          </p:nvSpPr>
          <p:spPr bwMode="auto">
            <a:xfrm flipH="1">
              <a:off x="7588003" y="4811359"/>
              <a:ext cx="259999" cy="722920"/>
            </a:xfrm>
            <a:custGeom>
              <a:avLst/>
              <a:gdLst>
                <a:gd name="T0" fmla="*/ 13 w 369570"/>
                <a:gd name="T1" fmla="*/ 0 h 1031723"/>
                <a:gd name="T2" fmla="*/ 0 w 369570"/>
                <a:gd name="T3" fmla="*/ 3065 h 1031723"/>
                <a:gd name="T4" fmla="*/ 1317 w 369570"/>
                <a:gd name="T5" fmla="*/ 3483 h 1031723"/>
                <a:gd name="T6" fmla="*/ 1331 w 369570"/>
                <a:gd name="T7" fmla="*/ 368 h 1031723"/>
                <a:gd name="T8" fmla="*/ 13 w 369570"/>
                <a:gd name="T9" fmla="*/ 0 h 10317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9570"/>
                <a:gd name="T16" fmla="*/ 0 h 1031723"/>
                <a:gd name="T17" fmla="*/ 369570 w 369570"/>
                <a:gd name="T18" fmla="*/ 1031723 h 10317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9570" h="1031723">
                  <a:moveTo>
                    <a:pt x="3612" y="0"/>
                  </a:moveTo>
                  <a:lnTo>
                    <a:pt x="0" y="907898"/>
                  </a:lnTo>
                  <a:lnTo>
                    <a:pt x="365760" y="1031723"/>
                  </a:lnTo>
                  <a:lnTo>
                    <a:pt x="369570" y="108955"/>
                  </a:lnTo>
                  <a:lnTo>
                    <a:pt x="3612" y="0"/>
                  </a:lnTo>
                  <a:close/>
                </a:path>
              </a:pathLst>
            </a:custGeom>
            <a:solidFill>
              <a:srgbClr val="FFE07D"/>
            </a:soli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657" name="Straight Connector 3656"/>
            <p:cNvCxnSpPr/>
            <p:nvPr/>
          </p:nvCxnSpPr>
          <p:spPr bwMode="auto">
            <a:xfrm rot="5400000">
              <a:off x="7001950" y="5128774"/>
              <a:ext cx="642375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58" name="Straight Connector 3657"/>
            <p:cNvCxnSpPr/>
            <p:nvPr/>
          </p:nvCxnSpPr>
          <p:spPr bwMode="auto">
            <a:xfrm rot="5400000">
              <a:off x="7264683" y="5212045"/>
              <a:ext cx="647133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59" name="Straight Connector 3658"/>
            <p:cNvCxnSpPr/>
            <p:nvPr/>
          </p:nvCxnSpPr>
          <p:spPr bwMode="auto">
            <a:xfrm>
              <a:off x="7324725" y="5449962"/>
              <a:ext cx="263525" cy="8565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60" name="Straight Connector 3659"/>
            <p:cNvCxnSpPr/>
            <p:nvPr/>
          </p:nvCxnSpPr>
          <p:spPr bwMode="auto">
            <a:xfrm rot="5400000" flipH="1" flipV="1">
              <a:off x="7528206" y="5129568"/>
              <a:ext cx="640789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61" name="Straight Connector 3660"/>
            <p:cNvCxnSpPr/>
            <p:nvPr/>
          </p:nvCxnSpPr>
          <p:spPr bwMode="auto">
            <a:xfrm flipV="1">
              <a:off x="7588250" y="5449962"/>
              <a:ext cx="261938" cy="8565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sp>
          <p:nvSpPr>
            <p:cNvPr id="9309" name="Diamond 1499"/>
            <p:cNvSpPr>
              <a:spLocks noChangeArrowheads="1"/>
            </p:cNvSpPr>
            <p:nvPr/>
          </p:nvSpPr>
          <p:spPr bwMode="auto">
            <a:xfrm>
              <a:off x="7319963" y="4717179"/>
              <a:ext cx="525359" cy="174861"/>
            </a:xfrm>
            <a:prstGeom prst="diamond">
              <a:avLst/>
            </a:prstGeom>
            <a:solidFill>
              <a:srgbClr val="FFF7DD"/>
            </a:solidFill>
            <a:ln w="19050" algn="ctr">
              <a:noFill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663" name="Straight Connector 3662"/>
            <p:cNvCxnSpPr/>
            <p:nvPr/>
          </p:nvCxnSpPr>
          <p:spPr bwMode="auto">
            <a:xfrm>
              <a:off x="7324725" y="4806001"/>
              <a:ext cx="263525" cy="8565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64" name="Straight Connector 3663"/>
            <p:cNvCxnSpPr/>
            <p:nvPr/>
          </p:nvCxnSpPr>
          <p:spPr bwMode="auto">
            <a:xfrm flipV="1">
              <a:off x="7589838" y="4806001"/>
              <a:ext cx="263525" cy="8565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65" name="Straight Connector 3664"/>
            <p:cNvCxnSpPr/>
            <p:nvPr/>
          </p:nvCxnSpPr>
          <p:spPr bwMode="auto">
            <a:xfrm>
              <a:off x="7585075" y="4718765"/>
              <a:ext cx="263525" cy="87237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66" name="Straight Connector 3665"/>
            <p:cNvCxnSpPr/>
            <p:nvPr/>
          </p:nvCxnSpPr>
          <p:spPr bwMode="auto">
            <a:xfrm flipV="1">
              <a:off x="7323138" y="4717179"/>
              <a:ext cx="263525" cy="87236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</p:grpSp>
      <p:grpSp>
        <p:nvGrpSpPr>
          <p:cNvPr id="5" name="Group 6241"/>
          <p:cNvGrpSpPr>
            <a:grpSpLocks/>
          </p:cNvGrpSpPr>
          <p:nvPr/>
        </p:nvGrpSpPr>
        <p:grpSpPr bwMode="auto">
          <a:xfrm>
            <a:off x="3851275" y="3827463"/>
            <a:ext cx="533400" cy="582612"/>
            <a:chOff x="8081963" y="4953000"/>
            <a:chExt cx="533400" cy="582612"/>
          </a:xfrm>
        </p:grpSpPr>
        <p:sp>
          <p:nvSpPr>
            <p:cNvPr id="9290" name="Diamond 1499"/>
            <p:cNvSpPr>
              <a:spLocks noChangeArrowheads="1"/>
            </p:cNvSpPr>
            <p:nvPr/>
          </p:nvSpPr>
          <p:spPr bwMode="auto">
            <a:xfrm>
              <a:off x="8081963" y="4953000"/>
              <a:ext cx="525359" cy="174861"/>
            </a:xfrm>
            <a:prstGeom prst="diamond">
              <a:avLst/>
            </a:prstGeom>
            <a:solidFill>
              <a:srgbClr val="FFF7DD"/>
            </a:solidFill>
            <a:ln w="19050" algn="ctr">
              <a:noFill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1" name="Freeform 1500"/>
            <p:cNvSpPr>
              <a:spLocks/>
            </p:cNvSpPr>
            <p:nvPr/>
          </p:nvSpPr>
          <p:spPr bwMode="auto">
            <a:xfrm>
              <a:off x="8087324" y="5037289"/>
              <a:ext cx="266419" cy="496989"/>
            </a:xfrm>
            <a:custGeom>
              <a:avLst/>
              <a:gdLst>
                <a:gd name="T0" fmla="*/ 12 w 378696"/>
                <a:gd name="T1" fmla="*/ 0 h 1173044"/>
                <a:gd name="T2" fmla="*/ 0 w 378696"/>
                <a:gd name="T3" fmla="*/ 1 h 1173044"/>
                <a:gd name="T4" fmla="*/ 1338 w 378696"/>
                <a:gd name="T5" fmla="*/ 1 h 1173044"/>
                <a:gd name="T6" fmla="*/ 1363 w 378696"/>
                <a:gd name="T7" fmla="*/ 0 h 1173044"/>
                <a:gd name="T8" fmla="*/ 12 w 378696"/>
                <a:gd name="T9" fmla="*/ 0 h 11730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8696"/>
                <a:gd name="T16" fmla="*/ 0 h 1173044"/>
                <a:gd name="T17" fmla="*/ 378696 w 378696"/>
                <a:gd name="T18" fmla="*/ 1173044 h 11730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8696" h="1173044">
                  <a:moveTo>
                    <a:pt x="3211" y="0"/>
                  </a:moveTo>
                  <a:cubicBezTo>
                    <a:pt x="2141" y="324535"/>
                    <a:pt x="1070" y="649071"/>
                    <a:pt x="0" y="973606"/>
                  </a:cubicBezTo>
                  <a:lnTo>
                    <a:pt x="371475" y="1173044"/>
                  </a:lnTo>
                  <a:lnTo>
                    <a:pt x="378696" y="214273"/>
                  </a:lnTo>
                  <a:lnTo>
                    <a:pt x="3211" y="0"/>
                  </a:lnTo>
                  <a:close/>
                </a:path>
              </a:pathLst>
            </a:custGeom>
            <a:solidFill>
              <a:srgbClr val="FFEBAB"/>
            </a:soli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2" name="Freeform 1501"/>
            <p:cNvSpPr>
              <a:spLocks/>
            </p:cNvSpPr>
            <p:nvPr/>
          </p:nvSpPr>
          <p:spPr bwMode="auto">
            <a:xfrm flipH="1">
              <a:off x="8347463" y="5039959"/>
              <a:ext cx="267619" cy="494320"/>
            </a:xfrm>
            <a:custGeom>
              <a:avLst/>
              <a:gdLst>
                <a:gd name="T0" fmla="*/ 0 w 380401"/>
                <a:gd name="T1" fmla="*/ 0 h 705474"/>
                <a:gd name="T2" fmla="*/ 26 w 380401"/>
                <a:gd name="T3" fmla="*/ 1964 h 705474"/>
                <a:gd name="T4" fmla="*/ 1343 w 380401"/>
                <a:gd name="T5" fmla="*/ 2382 h 705474"/>
                <a:gd name="T6" fmla="*/ 1370 w 380401"/>
                <a:gd name="T7" fmla="*/ 429 h 705474"/>
                <a:gd name="T8" fmla="*/ 0 w 380401"/>
                <a:gd name="T9" fmla="*/ 0 h 7054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0401"/>
                <a:gd name="T16" fmla="*/ 0 h 705474"/>
                <a:gd name="T17" fmla="*/ 380401 w 380401"/>
                <a:gd name="T18" fmla="*/ 705474 h 7054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0401" h="705474">
                  <a:moveTo>
                    <a:pt x="0" y="0"/>
                  </a:moveTo>
                  <a:lnTo>
                    <a:pt x="7221" y="581649"/>
                  </a:lnTo>
                  <a:lnTo>
                    <a:pt x="372981" y="705474"/>
                  </a:lnTo>
                  <a:cubicBezTo>
                    <a:pt x="375454" y="512676"/>
                    <a:pt x="377928" y="319878"/>
                    <a:pt x="380401" y="1270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E07D"/>
            </a:soli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646" name="Straight Connector 3645"/>
            <p:cNvCxnSpPr/>
            <p:nvPr/>
          </p:nvCxnSpPr>
          <p:spPr bwMode="auto">
            <a:xfrm rot="5400000">
              <a:off x="7879557" y="5244306"/>
              <a:ext cx="411162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47" name="Straight Connector 3646"/>
            <p:cNvCxnSpPr/>
            <p:nvPr/>
          </p:nvCxnSpPr>
          <p:spPr bwMode="auto">
            <a:xfrm rot="5400000">
              <a:off x="8146257" y="5331619"/>
              <a:ext cx="407987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48" name="Straight Connector 3647"/>
            <p:cNvCxnSpPr/>
            <p:nvPr/>
          </p:nvCxnSpPr>
          <p:spPr bwMode="auto">
            <a:xfrm>
              <a:off x="8086726" y="5040312"/>
              <a:ext cx="263525" cy="85725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49" name="Straight Connector 3648"/>
            <p:cNvCxnSpPr/>
            <p:nvPr/>
          </p:nvCxnSpPr>
          <p:spPr bwMode="auto">
            <a:xfrm>
              <a:off x="8086726" y="5449887"/>
              <a:ext cx="263525" cy="85725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50" name="Straight Connector 3649"/>
            <p:cNvCxnSpPr/>
            <p:nvPr/>
          </p:nvCxnSpPr>
          <p:spPr bwMode="auto">
            <a:xfrm rot="5400000" flipH="1" flipV="1">
              <a:off x="8404226" y="5243512"/>
              <a:ext cx="412750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51" name="Straight Connector 3650"/>
            <p:cNvCxnSpPr/>
            <p:nvPr/>
          </p:nvCxnSpPr>
          <p:spPr bwMode="auto">
            <a:xfrm flipV="1">
              <a:off x="8351838" y="5040312"/>
              <a:ext cx="263525" cy="85725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52" name="Straight Connector 3651"/>
            <p:cNvCxnSpPr/>
            <p:nvPr/>
          </p:nvCxnSpPr>
          <p:spPr bwMode="auto">
            <a:xfrm flipV="1">
              <a:off x="8350251" y="5449887"/>
              <a:ext cx="261937" cy="85725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53" name="Straight Connector 3652"/>
            <p:cNvCxnSpPr/>
            <p:nvPr/>
          </p:nvCxnSpPr>
          <p:spPr bwMode="auto">
            <a:xfrm>
              <a:off x="8347076" y="4954587"/>
              <a:ext cx="263525" cy="85725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54" name="Straight Connector 3653"/>
            <p:cNvCxnSpPr/>
            <p:nvPr/>
          </p:nvCxnSpPr>
          <p:spPr bwMode="auto">
            <a:xfrm flipV="1">
              <a:off x="8085138" y="4953000"/>
              <a:ext cx="263525" cy="85725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</p:grpSp>
      <p:grpSp>
        <p:nvGrpSpPr>
          <p:cNvPr id="6" name="Group 6233"/>
          <p:cNvGrpSpPr>
            <a:grpSpLocks/>
          </p:cNvGrpSpPr>
          <p:nvPr/>
        </p:nvGrpSpPr>
        <p:grpSpPr bwMode="auto">
          <a:xfrm>
            <a:off x="4135438" y="3457575"/>
            <a:ext cx="534987" cy="1057275"/>
            <a:chOff x="6708139" y="4478020"/>
            <a:chExt cx="535624" cy="1057592"/>
          </a:xfrm>
        </p:grpSpPr>
        <p:sp>
          <p:nvSpPr>
            <p:cNvPr id="9278" name="Freeform 1500"/>
            <p:cNvSpPr>
              <a:spLocks/>
            </p:cNvSpPr>
            <p:nvPr/>
          </p:nvSpPr>
          <p:spPr bwMode="auto">
            <a:xfrm>
              <a:off x="6708139" y="4566920"/>
              <a:ext cx="268923" cy="967358"/>
            </a:xfrm>
            <a:custGeom>
              <a:avLst/>
              <a:gdLst>
                <a:gd name="T0" fmla="*/ 0 w 382255"/>
                <a:gd name="T1" fmla="*/ 0 h 2283257"/>
                <a:gd name="T2" fmla="*/ 39 w 382255"/>
                <a:gd name="T3" fmla="*/ 2 h 2283257"/>
                <a:gd name="T4" fmla="*/ 1376 w 382255"/>
                <a:gd name="T5" fmla="*/ 3 h 2283257"/>
                <a:gd name="T6" fmla="*/ 1350 w 382255"/>
                <a:gd name="T7" fmla="*/ 0 h 2283257"/>
                <a:gd name="T8" fmla="*/ 0 w 382255"/>
                <a:gd name="T9" fmla="*/ 0 h 2283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255"/>
                <a:gd name="T16" fmla="*/ 0 h 2283257"/>
                <a:gd name="T17" fmla="*/ 382255 w 382255"/>
                <a:gd name="T18" fmla="*/ 2283257 h 2283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255" h="2283257">
                  <a:moveTo>
                    <a:pt x="0" y="0"/>
                  </a:moveTo>
                  <a:cubicBezTo>
                    <a:pt x="3593" y="694606"/>
                    <a:pt x="7187" y="1389213"/>
                    <a:pt x="10780" y="2083819"/>
                  </a:cubicBezTo>
                  <a:lnTo>
                    <a:pt x="382255" y="2283257"/>
                  </a:lnTo>
                  <a:lnTo>
                    <a:pt x="375034" y="197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BAB"/>
            </a:soli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9" name="Freeform 1501"/>
            <p:cNvSpPr>
              <a:spLocks/>
            </p:cNvSpPr>
            <p:nvPr/>
          </p:nvSpPr>
          <p:spPr bwMode="auto">
            <a:xfrm flipH="1">
              <a:off x="6965703" y="4566919"/>
              <a:ext cx="272898" cy="967359"/>
            </a:xfrm>
            <a:custGeom>
              <a:avLst/>
              <a:gdLst>
                <a:gd name="T0" fmla="*/ 24 w 387905"/>
                <a:gd name="T1" fmla="*/ 0 h 1380577"/>
                <a:gd name="T2" fmla="*/ 1 w 387905"/>
                <a:gd name="T3" fmla="*/ 4243 h 1380577"/>
                <a:gd name="T4" fmla="*/ 1318 w 387905"/>
                <a:gd name="T5" fmla="*/ 4661 h 1380577"/>
                <a:gd name="T6" fmla="*/ 1396 w 387905"/>
                <a:gd name="T7" fmla="*/ 383 h 1380577"/>
                <a:gd name="T8" fmla="*/ 24 w 387905"/>
                <a:gd name="T9" fmla="*/ 0 h 13805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7905"/>
                <a:gd name="T16" fmla="*/ 0 h 1380577"/>
                <a:gd name="T17" fmla="*/ 387905 w 387905"/>
                <a:gd name="T18" fmla="*/ 1380577 h 13805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7905" h="1380577">
                  <a:moveTo>
                    <a:pt x="6654" y="0"/>
                  </a:moveTo>
                  <a:cubicBezTo>
                    <a:pt x="6937" y="416501"/>
                    <a:pt x="0" y="840251"/>
                    <a:pt x="283" y="1256752"/>
                  </a:cubicBezTo>
                  <a:lnTo>
                    <a:pt x="366043" y="1380577"/>
                  </a:lnTo>
                  <a:lnTo>
                    <a:pt x="387905" y="113435"/>
                  </a:lnTo>
                  <a:lnTo>
                    <a:pt x="6654" y="0"/>
                  </a:lnTo>
                  <a:close/>
                </a:path>
              </a:pathLst>
            </a:custGeom>
            <a:solidFill>
              <a:srgbClr val="FFE07D"/>
            </a:soli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633" name="Straight Connector 3632"/>
            <p:cNvCxnSpPr>
              <a:stCxn id="9285" idx="1"/>
            </p:cNvCxnSpPr>
            <p:nvPr/>
          </p:nvCxnSpPr>
          <p:spPr bwMode="auto">
            <a:xfrm rot="10800000" flipH="1" flipV="1">
              <a:off x="6709728" y="4565359"/>
              <a:ext cx="3179" cy="884502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34" name="Straight Connector 3633"/>
            <p:cNvCxnSpPr>
              <a:stCxn id="9285" idx="2"/>
            </p:cNvCxnSpPr>
            <p:nvPr/>
          </p:nvCxnSpPr>
          <p:spPr bwMode="auto">
            <a:xfrm rot="16200000" flipH="1">
              <a:off x="6534494" y="5091770"/>
              <a:ext cx="882915" cy="4769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35" name="Straight Connector 3634"/>
            <p:cNvCxnSpPr/>
            <p:nvPr/>
          </p:nvCxnSpPr>
          <p:spPr bwMode="auto">
            <a:xfrm>
              <a:off x="6714497" y="5449861"/>
              <a:ext cx="263839" cy="85751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36" name="Straight Connector 3635"/>
            <p:cNvCxnSpPr>
              <a:endCxn id="9285" idx="3"/>
            </p:cNvCxnSpPr>
            <p:nvPr/>
          </p:nvCxnSpPr>
          <p:spPr bwMode="auto">
            <a:xfrm rot="16200000" flipV="1">
              <a:off x="6795155" y="5006021"/>
              <a:ext cx="884502" cy="3179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37" name="Straight Connector 3636"/>
            <p:cNvCxnSpPr/>
            <p:nvPr/>
          </p:nvCxnSpPr>
          <p:spPr bwMode="auto">
            <a:xfrm flipV="1">
              <a:off x="6978335" y="5449861"/>
              <a:ext cx="262249" cy="85751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sp>
          <p:nvSpPr>
            <p:cNvPr id="9285" name="Diamond 1499"/>
            <p:cNvSpPr>
              <a:spLocks noChangeArrowheads="1"/>
            </p:cNvSpPr>
            <p:nvPr/>
          </p:nvSpPr>
          <p:spPr bwMode="auto">
            <a:xfrm>
              <a:off x="6710363" y="4478020"/>
              <a:ext cx="525359" cy="174861"/>
            </a:xfrm>
            <a:prstGeom prst="diamond">
              <a:avLst/>
            </a:prstGeom>
            <a:solidFill>
              <a:srgbClr val="FFF7DD"/>
            </a:solidFill>
            <a:ln w="19050" algn="ctr">
              <a:noFill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639" name="Straight Connector 3638"/>
            <p:cNvCxnSpPr/>
            <p:nvPr/>
          </p:nvCxnSpPr>
          <p:spPr bwMode="auto">
            <a:xfrm>
              <a:off x="6714497" y="4565359"/>
              <a:ext cx="263839" cy="85751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40" name="Straight Connector 3639"/>
            <p:cNvCxnSpPr/>
            <p:nvPr/>
          </p:nvCxnSpPr>
          <p:spPr bwMode="auto">
            <a:xfrm flipV="1">
              <a:off x="6979924" y="4565359"/>
              <a:ext cx="263839" cy="85751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41" name="Straight Connector 3640"/>
            <p:cNvCxnSpPr/>
            <p:nvPr/>
          </p:nvCxnSpPr>
          <p:spPr bwMode="auto">
            <a:xfrm>
              <a:off x="6975157" y="4479608"/>
              <a:ext cx="263839" cy="85751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42" name="Straight Connector 3641"/>
            <p:cNvCxnSpPr/>
            <p:nvPr/>
          </p:nvCxnSpPr>
          <p:spPr bwMode="auto">
            <a:xfrm flipV="1">
              <a:off x="6712907" y="4478020"/>
              <a:ext cx="263839" cy="85751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</p:grpSp>
      <p:grpSp>
        <p:nvGrpSpPr>
          <p:cNvPr id="7" name="Group 6237"/>
          <p:cNvGrpSpPr>
            <a:grpSpLocks/>
          </p:cNvGrpSpPr>
          <p:nvPr/>
        </p:nvGrpSpPr>
        <p:grpSpPr bwMode="auto">
          <a:xfrm>
            <a:off x="4699000" y="3675063"/>
            <a:ext cx="533400" cy="819150"/>
            <a:chOff x="7319963" y="4717179"/>
            <a:chExt cx="533400" cy="818433"/>
          </a:xfrm>
        </p:grpSpPr>
        <p:sp>
          <p:nvSpPr>
            <p:cNvPr id="9266" name="Freeform 1500"/>
            <p:cNvSpPr>
              <a:spLocks/>
            </p:cNvSpPr>
            <p:nvPr/>
          </p:nvSpPr>
          <p:spPr bwMode="auto">
            <a:xfrm>
              <a:off x="7325324" y="4795989"/>
              <a:ext cx="261339" cy="738289"/>
            </a:xfrm>
            <a:custGeom>
              <a:avLst/>
              <a:gdLst>
                <a:gd name="T0" fmla="*/ 12 w 371475"/>
                <a:gd name="T1" fmla="*/ 0 h 1742585"/>
                <a:gd name="T2" fmla="*/ 0 w 371475"/>
                <a:gd name="T3" fmla="*/ 2 h 1742585"/>
                <a:gd name="T4" fmla="*/ 1338 w 371475"/>
                <a:gd name="T5" fmla="*/ 2 h 1742585"/>
                <a:gd name="T6" fmla="*/ 1338 w 371475"/>
                <a:gd name="T7" fmla="*/ 0 h 1742585"/>
                <a:gd name="T8" fmla="*/ 12 w 371475"/>
                <a:gd name="T9" fmla="*/ 0 h 1742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1475"/>
                <a:gd name="T16" fmla="*/ 0 h 1742585"/>
                <a:gd name="T17" fmla="*/ 371475 w 371475"/>
                <a:gd name="T18" fmla="*/ 1742585 h 17425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1475" h="1742585">
                  <a:moveTo>
                    <a:pt x="3211" y="0"/>
                  </a:moveTo>
                  <a:cubicBezTo>
                    <a:pt x="2141" y="514382"/>
                    <a:pt x="1070" y="1028765"/>
                    <a:pt x="0" y="1543147"/>
                  </a:cubicBezTo>
                  <a:lnTo>
                    <a:pt x="371475" y="1742585"/>
                  </a:lnTo>
                  <a:lnTo>
                    <a:pt x="371475" y="226263"/>
                  </a:lnTo>
                  <a:lnTo>
                    <a:pt x="3211" y="0"/>
                  </a:lnTo>
                  <a:close/>
                </a:path>
              </a:pathLst>
            </a:custGeom>
            <a:solidFill>
              <a:srgbClr val="FFEBAB"/>
            </a:soli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Freeform 1501"/>
            <p:cNvSpPr>
              <a:spLocks/>
            </p:cNvSpPr>
            <p:nvPr/>
          </p:nvSpPr>
          <p:spPr bwMode="auto">
            <a:xfrm flipH="1">
              <a:off x="7588003" y="4811359"/>
              <a:ext cx="259999" cy="722920"/>
            </a:xfrm>
            <a:custGeom>
              <a:avLst/>
              <a:gdLst>
                <a:gd name="T0" fmla="*/ 13 w 369570"/>
                <a:gd name="T1" fmla="*/ 0 h 1031723"/>
                <a:gd name="T2" fmla="*/ 0 w 369570"/>
                <a:gd name="T3" fmla="*/ 3065 h 1031723"/>
                <a:gd name="T4" fmla="*/ 1317 w 369570"/>
                <a:gd name="T5" fmla="*/ 3483 h 1031723"/>
                <a:gd name="T6" fmla="*/ 1331 w 369570"/>
                <a:gd name="T7" fmla="*/ 368 h 1031723"/>
                <a:gd name="T8" fmla="*/ 13 w 369570"/>
                <a:gd name="T9" fmla="*/ 0 h 10317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9570"/>
                <a:gd name="T16" fmla="*/ 0 h 1031723"/>
                <a:gd name="T17" fmla="*/ 369570 w 369570"/>
                <a:gd name="T18" fmla="*/ 1031723 h 10317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9570" h="1031723">
                  <a:moveTo>
                    <a:pt x="3612" y="0"/>
                  </a:moveTo>
                  <a:lnTo>
                    <a:pt x="0" y="907898"/>
                  </a:lnTo>
                  <a:lnTo>
                    <a:pt x="365760" y="1031723"/>
                  </a:lnTo>
                  <a:lnTo>
                    <a:pt x="369570" y="108955"/>
                  </a:lnTo>
                  <a:lnTo>
                    <a:pt x="3612" y="0"/>
                  </a:lnTo>
                  <a:close/>
                </a:path>
              </a:pathLst>
            </a:custGeom>
            <a:solidFill>
              <a:srgbClr val="FFE07D"/>
            </a:soli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621" name="Straight Connector 3620"/>
            <p:cNvCxnSpPr/>
            <p:nvPr/>
          </p:nvCxnSpPr>
          <p:spPr bwMode="auto">
            <a:xfrm rot="5400000">
              <a:off x="7001157" y="5127982"/>
              <a:ext cx="643961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22" name="Straight Connector 3621"/>
            <p:cNvCxnSpPr/>
            <p:nvPr/>
          </p:nvCxnSpPr>
          <p:spPr bwMode="auto">
            <a:xfrm rot="5400000">
              <a:off x="7263891" y="5211252"/>
              <a:ext cx="648720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23" name="Straight Connector 3622"/>
            <p:cNvCxnSpPr/>
            <p:nvPr/>
          </p:nvCxnSpPr>
          <p:spPr bwMode="auto">
            <a:xfrm>
              <a:off x="7324726" y="5449962"/>
              <a:ext cx="263525" cy="8565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24" name="Straight Connector 3623"/>
            <p:cNvCxnSpPr/>
            <p:nvPr/>
          </p:nvCxnSpPr>
          <p:spPr bwMode="auto">
            <a:xfrm rot="5400000" flipH="1" flipV="1">
              <a:off x="7527413" y="5128774"/>
              <a:ext cx="642375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25" name="Straight Connector 3624"/>
            <p:cNvCxnSpPr/>
            <p:nvPr/>
          </p:nvCxnSpPr>
          <p:spPr bwMode="auto">
            <a:xfrm flipV="1">
              <a:off x="7588251" y="5449962"/>
              <a:ext cx="261937" cy="8565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sp>
          <p:nvSpPr>
            <p:cNvPr id="9273" name="Diamond 1499"/>
            <p:cNvSpPr>
              <a:spLocks noChangeArrowheads="1"/>
            </p:cNvSpPr>
            <p:nvPr/>
          </p:nvSpPr>
          <p:spPr bwMode="auto">
            <a:xfrm>
              <a:off x="7319963" y="4717179"/>
              <a:ext cx="525359" cy="174861"/>
            </a:xfrm>
            <a:prstGeom prst="diamond">
              <a:avLst/>
            </a:prstGeom>
            <a:solidFill>
              <a:srgbClr val="FFF7DD"/>
            </a:solidFill>
            <a:ln w="19050" algn="ctr">
              <a:noFill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627" name="Straight Connector 3626"/>
            <p:cNvCxnSpPr/>
            <p:nvPr/>
          </p:nvCxnSpPr>
          <p:spPr bwMode="auto">
            <a:xfrm>
              <a:off x="7324726" y="4804415"/>
              <a:ext cx="263525" cy="8565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28" name="Straight Connector 3627"/>
            <p:cNvCxnSpPr/>
            <p:nvPr/>
          </p:nvCxnSpPr>
          <p:spPr bwMode="auto">
            <a:xfrm flipV="1">
              <a:off x="7589838" y="4804415"/>
              <a:ext cx="263525" cy="8565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29" name="Straight Connector 3628"/>
            <p:cNvCxnSpPr/>
            <p:nvPr/>
          </p:nvCxnSpPr>
          <p:spPr bwMode="auto">
            <a:xfrm>
              <a:off x="7585076" y="4718765"/>
              <a:ext cx="263525" cy="8565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30" name="Straight Connector 3629"/>
            <p:cNvCxnSpPr/>
            <p:nvPr/>
          </p:nvCxnSpPr>
          <p:spPr bwMode="auto">
            <a:xfrm flipV="1">
              <a:off x="7323138" y="4717179"/>
              <a:ext cx="263525" cy="8565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</p:grpSp>
      <p:grpSp>
        <p:nvGrpSpPr>
          <p:cNvPr id="8" name="Group 6237"/>
          <p:cNvGrpSpPr>
            <a:grpSpLocks/>
          </p:cNvGrpSpPr>
          <p:nvPr/>
        </p:nvGrpSpPr>
        <p:grpSpPr bwMode="auto">
          <a:xfrm>
            <a:off x="4416425" y="3771900"/>
            <a:ext cx="533400" cy="819150"/>
            <a:chOff x="7319963" y="4717179"/>
            <a:chExt cx="533400" cy="818433"/>
          </a:xfrm>
        </p:grpSpPr>
        <p:sp>
          <p:nvSpPr>
            <p:cNvPr id="9254" name="Freeform 1500"/>
            <p:cNvSpPr>
              <a:spLocks/>
            </p:cNvSpPr>
            <p:nvPr/>
          </p:nvSpPr>
          <p:spPr bwMode="auto">
            <a:xfrm>
              <a:off x="7325324" y="4795989"/>
              <a:ext cx="261339" cy="738289"/>
            </a:xfrm>
            <a:custGeom>
              <a:avLst/>
              <a:gdLst>
                <a:gd name="T0" fmla="*/ 12 w 371475"/>
                <a:gd name="T1" fmla="*/ 0 h 1742585"/>
                <a:gd name="T2" fmla="*/ 0 w 371475"/>
                <a:gd name="T3" fmla="*/ 2 h 1742585"/>
                <a:gd name="T4" fmla="*/ 1338 w 371475"/>
                <a:gd name="T5" fmla="*/ 2 h 1742585"/>
                <a:gd name="T6" fmla="*/ 1338 w 371475"/>
                <a:gd name="T7" fmla="*/ 0 h 1742585"/>
                <a:gd name="T8" fmla="*/ 12 w 371475"/>
                <a:gd name="T9" fmla="*/ 0 h 1742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1475"/>
                <a:gd name="T16" fmla="*/ 0 h 1742585"/>
                <a:gd name="T17" fmla="*/ 371475 w 371475"/>
                <a:gd name="T18" fmla="*/ 1742585 h 17425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1475" h="1742585">
                  <a:moveTo>
                    <a:pt x="3211" y="0"/>
                  </a:moveTo>
                  <a:cubicBezTo>
                    <a:pt x="2141" y="514382"/>
                    <a:pt x="1070" y="1028765"/>
                    <a:pt x="0" y="1543147"/>
                  </a:cubicBezTo>
                  <a:lnTo>
                    <a:pt x="371475" y="1742585"/>
                  </a:lnTo>
                  <a:lnTo>
                    <a:pt x="371475" y="226263"/>
                  </a:lnTo>
                  <a:lnTo>
                    <a:pt x="3211" y="0"/>
                  </a:lnTo>
                  <a:close/>
                </a:path>
              </a:pathLst>
            </a:custGeom>
            <a:solidFill>
              <a:srgbClr val="FFEBAB"/>
            </a:soli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Freeform 1501"/>
            <p:cNvSpPr>
              <a:spLocks/>
            </p:cNvSpPr>
            <p:nvPr/>
          </p:nvSpPr>
          <p:spPr bwMode="auto">
            <a:xfrm flipH="1">
              <a:off x="7588003" y="4811359"/>
              <a:ext cx="259999" cy="722920"/>
            </a:xfrm>
            <a:custGeom>
              <a:avLst/>
              <a:gdLst>
                <a:gd name="T0" fmla="*/ 13 w 369570"/>
                <a:gd name="T1" fmla="*/ 0 h 1031723"/>
                <a:gd name="T2" fmla="*/ 0 w 369570"/>
                <a:gd name="T3" fmla="*/ 3065 h 1031723"/>
                <a:gd name="T4" fmla="*/ 1317 w 369570"/>
                <a:gd name="T5" fmla="*/ 3483 h 1031723"/>
                <a:gd name="T6" fmla="*/ 1331 w 369570"/>
                <a:gd name="T7" fmla="*/ 368 h 1031723"/>
                <a:gd name="T8" fmla="*/ 13 w 369570"/>
                <a:gd name="T9" fmla="*/ 0 h 10317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9570"/>
                <a:gd name="T16" fmla="*/ 0 h 1031723"/>
                <a:gd name="T17" fmla="*/ 369570 w 369570"/>
                <a:gd name="T18" fmla="*/ 1031723 h 10317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9570" h="1031723">
                  <a:moveTo>
                    <a:pt x="3612" y="0"/>
                  </a:moveTo>
                  <a:lnTo>
                    <a:pt x="0" y="907898"/>
                  </a:lnTo>
                  <a:lnTo>
                    <a:pt x="365760" y="1031723"/>
                  </a:lnTo>
                  <a:lnTo>
                    <a:pt x="369570" y="108955"/>
                  </a:lnTo>
                  <a:lnTo>
                    <a:pt x="3612" y="0"/>
                  </a:lnTo>
                  <a:close/>
                </a:path>
              </a:pathLst>
            </a:custGeom>
            <a:solidFill>
              <a:srgbClr val="FFE07D"/>
            </a:soli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609" name="Straight Connector 3608"/>
            <p:cNvCxnSpPr/>
            <p:nvPr/>
          </p:nvCxnSpPr>
          <p:spPr bwMode="auto">
            <a:xfrm rot="5400000">
              <a:off x="7001157" y="5127982"/>
              <a:ext cx="643961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10" name="Straight Connector 3609"/>
            <p:cNvCxnSpPr/>
            <p:nvPr/>
          </p:nvCxnSpPr>
          <p:spPr bwMode="auto">
            <a:xfrm rot="5400000">
              <a:off x="7263891" y="5211253"/>
              <a:ext cx="648719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11" name="Straight Connector 3610"/>
            <p:cNvCxnSpPr/>
            <p:nvPr/>
          </p:nvCxnSpPr>
          <p:spPr bwMode="auto">
            <a:xfrm>
              <a:off x="7324726" y="5449962"/>
              <a:ext cx="263525" cy="8565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12" name="Straight Connector 3611"/>
            <p:cNvCxnSpPr/>
            <p:nvPr/>
          </p:nvCxnSpPr>
          <p:spPr bwMode="auto">
            <a:xfrm rot="5400000" flipH="1" flipV="1">
              <a:off x="7527413" y="5128775"/>
              <a:ext cx="642374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13" name="Straight Connector 3612"/>
            <p:cNvCxnSpPr/>
            <p:nvPr/>
          </p:nvCxnSpPr>
          <p:spPr bwMode="auto">
            <a:xfrm flipV="1">
              <a:off x="7588251" y="5449962"/>
              <a:ext cx="261937" cy="8565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sp>
          <p:nvSpPr>
            <p:cNvPr id="9261" name="Diamond 1499"/>
            <p:cNvSpPr>
              <a:spLocks noChangeArrowheads="1"/>
            </p:cNvSpPr>
            <p:nvPr/>
          </p:nvSpPr>
          <p:spPr bwMode="auto">
            <a:xfrm>
              <a:off x="7319963" y="4717179"/>
              <a:ext cx="525359" cy="174861"/>
            </a:xfrm>
            <a:prstGeom prst="diamond">
              <a:avLst/>
            </a:prstGeom>
            <a:solidFill>
              <a:srgbClr val="FFF7DD"/>
            </a:solidFill>
            <a:ln w="19050" algn="ctr">
              <a:noFill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615" name="Straight Connector 3614"/>
            <p:cNvCxnSpPr/>
            <p:nvPr/>
          </p:nvCxnSpPr>
          <p:spPr bwMode="auto">
            <a:xfrm>
              <a:off x="7324726" y="4804416"/>
              <a:ext cx="263525" cy="8565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16" name="Straight Connector 3615"/>
            <p:cNvCxnSpPr/>
            <p:nvPr/>
          </p:nvCxnSpPr>
          <p:spPr bwMode="auto">
            <a:xfrm flipV="1">
              <a:off x="7589838" y="4804416"/>
              <a:ext cx="263525" cy="8565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17" name="Straight Connector 3616"/>
            <p:cNvCxnSpPr/>
            <p:nvPr/>
          </p:nvCxnSpPr>
          <p:spPr bwMode="auto">
            <a:xfrm>
              <a:off x="7585076" y="4718766"/>
              <a:ext cx="263525" cy="8565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18" name="Straight Connector 3617"/>
            <p:cNvCxnSpPr/>
            <p:nvPr/>
          </p:nvCxnSpPr>
          <p:spPr bwMode="auto">
            <a:xfrm flipV="1">
              <a:off x="7323138" y="4717179"/>
              <a:ext cx="263525" cy="8565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</p:grpSp>
      <p:grpSp>
        <p:nvGrpSpPr>
          <p:cNvPr id="9" name="Group 6241"/>
          <p:cNvGrpSpPr>
            <a:grpSpLocks/>
          </p:cNvGrpSpPr>
          <p:nvPr/>
        </p:nvGrpSpPr>
        <p:grpSpPr bwMode="auto">
          <a:xfrm>
            <a:off x="5553075" y="3810000"/>
            <a:ext cx="533400" cy="584200"/>
            <a:chOff x="8081963" y="4953000"/>
            <a:chExt cx="533400" cy="582612"/>
          </a:xfrm>
        </p:grpSpPr>
        <p:sp>
          <p:nvSpPr>
            <p:cNvPr id="9242" name="Diamond 1499"/>
            <p:cNvSpPr>
              <a:spLocks noChangeArrowheads="1"/>
            </p:cNvSpPr>
            <p:nvPr/>
          </p:nvSpPr>
          <p:spPr bwMode="auto">
            <a:xfrm>
              <a:off x="8081963" y="4953000"/>
              <a:ext cx="525359" cy="174861"/>
            </a:xfrm>
            <a:prstGeom prst="diamond">
              <a:avLst/>
            </a:prstGeom>
            <a:solidFill>
              <a:srgbClr val="FFF7DD"/>
            </a:solidFill>
            <a:ln w="19050" algn="ctr">
              <a:noFill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Freeform 1500"/>
            <p:cNvSpPr>
              <a:spLocks/>
            </p:cNvSpPr>
            <p:nvPr/>
          </p:nvSpPr>
          <p:spPr bwMode="auto">
            <a:xfrm>
              <a:off x="8087324" y="5037289"/>
              <a:ext cx="266419" cy="496989"/>
            </a:xfrm>
            <a:custGeom>
              <a:avLst/>
              <a:gdLst>
                <a:gd name="T0" fmla="*/ 12 w 378696"/>
                <a:gd name="T1" fmla="*/ 0 h 1173044"/>
                <a:gd name="T2" fmla="*/ 0 w 378696"/>
                <a:gd name="T3" fmla="*/ 1 h 1173044"/>
                <a:gd name="T4" fmla="*/ 1338 w 378696"/>
                <a:gd name="T5" fmla="*/ 1 h 1173044"/>
                <a:gd name="T6" fmla="*/ 1363 w 378696"/>
                <a:gd name="T7" fmla="*/ 0 h 1173044"/>
                <a:gd name="T8" fmla="*/ 12 w 378696"/>
                <a:gd name="T9" fmla="*/ 0 h 11730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8696"/>
                <a:gd name="T16" fmla="*/ 0 h 1173044"/>
                <a:gd name="T17" fmla="*/ 378696 w 378696"/>
                <a:gd name="T18" fmla="*/ 1173044 h 11730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8696" h="1173044">
                  <a:moveTo>
                    <a:pt x="3211" y="0"/>
                  </a:moveTo>
                  <a:cubicBezTo>
                    <a:pt x="2141" y="324535"/>
                    <a:pt x="1070" y="649071"/>
                    <a:pt x="0" y="973606"/>
                  </a:cubicBezTo>
                  <a:lnTo>
                    <a:pt x="371475" y="1173044"/>
                  </a:lnTo>
                  <a:lnTo>
                    <a:pt x="378696" y="214273"/>
                  </a:lnTo>
                  <a:lnTo>
                    <a:pt x="3211" y="0"/>
                  </a:lnTo>
                  <a:close/>
                </a:path>
              </a:pathLst>
            </a:custGeom>
            <a:solidFill>
              <a:srgbClr val="FFEBAB"/>
            </a:soli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Freeform 1501"/>
            <p:cNvSpPr>
              <a:spLocks/>
            </p:cNvSpPr>
            <p:nvPr/>
          </p:nvSpPr>
          <p:spPr bwMode="auto">
            <a:xfrm flipH="1">
              <a:off x="8347463" y="5039959"/>
              <a:ext cx="267619" cy="494320"/>
            </a:xfrm>
            <a:custGeom>
              <a:avLst/>
              <a:gdLst>
                <a:gd name="T0" fmla="*/ 0 w 380401"/>
                <a:gd name="T1" fmla="*/ 0 h 705474"/>
                <a:gd name="T2" fmla="*/ 26 w 380401"/>
                <a:gd name="T3" fmla="*/ 1964 h 705474"/>
                <a:gd name="T4" fmla="*/ 1343 w 380401"/>
                <a:gd name="T5" fmla="*/ 2382 h 705474"/>
                <a:gd name="T6" fmla="*/ 1370 w 380401"/>
                <a:gd name="T7" fmla="*/ 429 h 705474"/>
                <a:gd name="T8" fmla="*/ 0 w 380401"/>
                <a:gd name="T9" fmla="*/ 0 h 7054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0401"/>
                <a:gd name="T16" fmla="*/ 0 h 705474"/>
                <a:gd name="T17" fmla="*/ 380401 w 380401"/>
                <a:gd name="T18" fmla="*/ 705474 h 7054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0401" h="705474">
                  <a:moveTo>
                    <a:pt x="0" y="0"/>
                  </a:moveTo>
                  <a:lnTo>
                    <a:pt x="7221" y="581649"/>
                  </a:lnTo>
                  <a:lnTo>
                    <a:pt x="372981" y="705474"/>
                  </a:lnTo>
                  <a:cubicBezTo>
                    <a:pt x="375454" y="512676"/>
                    <a:pt x="377928" y="319878"/>
                    <a:pt x="380401" y="1270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E07D"/>
            </a:soli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598" name="Straight Connector 3597"/>
            <p:cNvCxnSpPr/>
            <p:nvPr/>
          </p:nvCxnSpPr>
          <p:spPr bwMode="auto">
            <a:xfrm rot="5400000">
              <a:off x="7879324" y="5244306"/>
              <a:ext cx="411628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99" name="Straight Connector 3598"/>
            <p:cNvCxnSpPr/>
            <p:nvPr/>
          </p:nvCxnSpPr>
          <p:spPr bwMode="auto">
            <a:xfrm rot="5400000">
              <a:off x="8146020" y="5331382"/>
              <a:ext cx="408462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00" name="Straight Connector 3599"/>
            <p:cNvCxnSpPr/>
            <p:nvPr/>
          </p:nvCxnSpPr>
          <p:spPr bwMode="auto">
            <a:xfrm>
              <a:off x="8086726" y="5040076"/>
              <a:ext cx="263525" cy="85492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01" name="Straight Connector 3600"/>
            <p:cNvCxnSpPr/>
            <p:nvPr/>
          </p:nvCxnSpPr>
          <p:spPr bwMode="auto">
            <a:xfrm>
              <a:off x="8086726" y="5450120"/>
              <a:ext cx="263525" cy="85492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02" name="Straight Connector 3601"/>
            <p:cNvCxnSpPr/>
            <p:nvPr/>
          </p:nvCxnSpPr>
          <p:spPr bwMode="auto">
            <a:xfrm rot="5400000" flipH="1" flipV="1">
              <a:off x="8403995" y="5243515"/>
              <a:ext cx="413211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03" name="Straight Connector 3602"/>
            <p:cNvCxnSpPr/>
            <p:nvPr/>
          </p:nvCxnSpPr>
          <p:spPr bwMode="auto">
            <a:xfrm flipV="1">
              <a:off x="8351838" y="5040076"/>
              <a:ext cx="263525" cy="85492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04" name="Straight Connector 3603"/>
            <p:cNvCxnSpPr/>
            <p:nvPr/>
          </p:nvCxnSpPr>
          <p:spPr bwMode="auto">
            <a:xfrm flipV="1">
              <a:off x="8350251" y="5450120"/>
              <a:ext cx="261937" cy="85492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05" name="Straight Connector 3604"/>
            <p:cNvCxnSpPr/>
            <p:nvPr/>
          </p:nvCxnSpPr>
          <p:spPr bwMode="auto">
            <a:xfrm>
              <a:off x="8347076" y="4954584"/>
              <a:ext cx="263525" cy="85492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06" name="Straight Connector 3605"/>
            <p:cNvCxnSpPr/>
            <p:nvPr/>
          </p:nvCxnSpPr>
          <p:spPr bwMode="auto">
            <a:xfrm flipV="1">
              <a:off x="8085138" y="4953000"/>
              <a:ext cx="263525" cy="85492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</p:grpSp>
      <p:grpSp>
        <p:nvGrpSpPr>
          <p:cNvPr id="10" name="Group 6233"/>
          <p:cNvGrpSpPr>
            <a:grpSpLocks/>
          </p:cNvGrpSpPr>
          <p:nvPr/>
        </p:nvGrpSpPr>
        <p:grpSpPr bwMode="auto">
          <a:xfrm>
            <a:off x="5267325" y="3438525"/>
            <a:ext cx="536575" cy="1057275"/>
            <a:chOff x="6708139" y="4478020"/>
            <a:chExt cx="535624" cy="1057592"/>
          </a:xfrm>
        </p:grpSpPr>
        <p:sp>
          <p:nvSpPr>
            <p:cNvPr id="9230" name="Freeform 1500"/>
            <p:cNvSpPr>
              <a:spLocks/>
            </p:cNvSpPr>
            <p:nvPr/>
          </p:nvSpPr>
          <p:spPr bwMode="auto">
            <a:xfrm>
              <a:off x="6708139" y="4566920"/>
              <a:ext cx="268923" cy="967358"/>
            </a:xfrm>
            <a:custGeom>
              <a:avLst/>
              <a:gdLst>
                <a:gd name="T0" fmla="*/ 0 w 382255"/>
                <a:gd name="T1" fmla="*/ 0 h 2283257"/>
                <a:gd name="T2" fmla="*/ 39 w 382255"/>
                <a:gd name="T3" fmla="*/ 2 h 2283257"/>
                <a:gd name="T4" fmla="*/ 1376 w 382255"/>
                <a:gd name="T5" fmla="*/ 3 h 2283257"/>
                <a:gd name="T6" fmla="*/ 1350 w 382255"/>
                <a:gd name="T7" fmla="*/ 0 h 2283257"/>
                <a:gd name="T8" fmla="*/ 0 w 382255"/>
                <a:gd name="T9" fmla="*/ 0 h 2283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255"/>
                <a:gd name="T16" fmla="*/ 0 h 2283257"/>
                <a:gd name="T17" fmla="*/ 382255 w 382255"/>
                <a:gd name="T18" fmla="*/ 2283257 h 2283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255" h="2283257">
                  <a:moveTo>
                    <a:pt x="0" y="0"/>
                  </a:moveTo>
                  <a:cubicBezTo>
                    <a:pt x="3593" y="694606"/>
                    <a:pt x="7187" y="1389213"/>
                    <a:pt x="10780" y="2083819"/>
                  </a:cubicBezTo>
                  <a:lnTo>
                    <a:pt x="382255" y="2283257"/>
                  </a:lnTo>
                  <a:lnTo>
                    <a:pt x="375034" y="197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BAB"/>
            </a:soli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Freeform 1501"/>
            <p:cNvSpPr>
              <a:spLocks/>
            </p:cNvSpPr>
            <p:nvPr/>
          </p:nvSpPr>
          <p:spPr bwMode="auto">
            <a:xfrm flipH="1">
              <a:off x="6965703" y="4566919"/>
              <a:ext cx="272898" cy="967359"/>
            </a:xfrm>
            <a:custGeom>
              <a:avLst/>
              <a:gdLst>
                <a:gd name="T0" fmla="*/ 24 w 387905"/>
                <a:gd name="T1" fmla="*/ 0 h 1380577"/>
                <a:gd name="T2" fmla="*/ 1 w 387905"/>
                <a:gd name="T3" fmla="*/ 4243 h 1380577"/>
                <a:gd name="T4" fmla="*/ 1318 w 387905"/>
                <a:gd name="T5" fmla="*/ 4661 h 1380577"/>
                <a:gd name="T6" fmla="*/ 1396 w 387905"/>
                <a:gd name="T7" fmla="*/ 383 h 1380577"/>
                <a:gd name="T8" fmla="*/ 24 w 387905"/>
                <a:gd name="T9" fmla="*/ 0 h 13805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7905"/>
                <a:gd name="T16" fmla="*/ 0 h 1380577"/>
                <a:gd name="T17" fmla="*/ 387905 w 387905"/>
                <a:gd name="T18" fmla="*/ 1380577 h 13805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7905" h="1380577">
                  <a:moveTo>
                    <a:pt x="6654" y="0"/>
                  </a:moveTo>
                  <a:cubicBezTo>
                    <a:pt x="6937" y="416501"/>
                    <a:pt x="0" y="840251"/>
                    <a:pt x="283" y="1256752"/>
                  </a:cubicBezTo>
                  <a:lnTo>
                    <a:pt x="366043" y="1380577"/>
                  </a:lnTo>
                  <a:lnTo>
                    <a:pt x="387905" y="113435"/>
                  </a:lnTo>
                  <a:lnTo>
                    <a:pt x="6654" y="0"/>
                  </a:lnTo>
                  <a:close/>
                </a:path>
              </a:pathLst>
            </a:custGeom>
            <a:solidFill>
              <a:srgbClr val="FFE07D"/>
            </a:soli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585" name="Straight Connector 3584"/>
            <p:cNvCxnSpPr>
              <a:stCxn id="9237" idx="1"/>
            </p:cNvCxnSpPr>
            <p:nvPr/>
          </p:nvCxnSpPr>
          <p:spPr bwMode="auto">
            <a:xfrm rot="10800000" flipH="1" flipV="1">
              <a:off x="6709724" y="4565359"/>
              <a:ext cx="3169" cy="884502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86" name="Straight Connector 3585"/>
            <p:cNvCxnSpPr>
              <a:stCxn id="9237" idx="2"/>
            </p:cNvCxnSpPr>
            <p:nvPr/>
          </p:nvCxnSpPr>
          <p:spPr bwMode="auto">
            <a:xfrm rot="16200000" flipH="1">
              <a:off x="6534494" y="5090985"/>
              <a:ext cx="882915" cy="6339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87" name="Straight Connector 3586"/>
            <p:cNvCxnSpPr/>
            <p:nvPr/>
          </p:nvCxnSpPr>
          <p:spPr bwMode="auto">
            <a:xfrm>
              <a:off x="6714478" y="5449861"/>
              <a:ext cx="264643" cy="85751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88" name="Straight Connector 3587"/>
            <p:cNvCxnSpPr>
              <a:endCxn id="9237" idx="3"/>
            </p:cNvCxnSpPr>
            <p:nvPr/>
          </p:nvCxnSpPr>
          <p:spPr bwMode="auto">
            <a:xfrm rot="16200000" flipV="1">
              <a:off x="6795174" y="5006026"/>
              <a:ext cx="884502" cy="3169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89" name="Straight Connector 3588"/>
            <p:cNvCxnSpPr/>
            <p:nvPr/>
          </p:nvCxnSpPr>
          <p:spPr bwMode="auto">
            <a:xfrm flipV="1">
              <a:off x="6979121" y="5449861"/>
              <a:ext cx="261473" cy="85751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sp>
          <p:nvSpPr>
            <p:cNvPr id="9237" name="Diamond 1499"/>
            <p:cNvSpPr>
              <a:spLocks noChangeArrowheads="1"/>
            </p:cNvSpPr>
            <p:nvPr/>
          </p:nvSpPr>
          <p:spPr bwMode="auto">
            <a:xfrm>
              <a:off x="6710363" y="4478020"/>
              <a:ext cx="525359" cy="174861"/>
            </a:xfrm>
            <a:prstGeom prst="diamond">
              <a:avLst/>
            </a:prstGeom>
            <a:solidFill>
              <a:srgbClr val="FFF7DD"/>
            </a:solidFill>
            <a:ln w="19050" algn="ctr">
              <a:noFill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591" name="Straight Connector 3590"/>
            <p:cNvCxnSpPr/>
            <p:nvPr/>
          </p:nvCxnSpPr>
          <p:spPr bwMode="auto">
            <a:xfrm>
              <a:off x="6714478" y="4565359"/>
              <a:ext cx="264643" cy="85751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92" name="Straight Connector 3591"/>
            <p:cNvCxnSpPr/>
            <p:nvPr/>
          </p:nvCxnSpPr>
          <p:spPr bwMode="auto">
            <a:xfrm flipV="1">
              <a:off x="6980705" y="4565359"/>
              <a:ext cx="263058" cy="85751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93" name="Straight Connector 3592"/>
            <p:cNvCxnSpPr/>
            <p:nvPr/>
          </p:nvCxnSpPr>
          <p:spPr bwMode="auto">
            <a:xfrm>
              <a:off x="6975951" y="4479608"/>
              <a:ext cx="263058" cy="85751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94" name="Straight Connector 3593"/>
            <p:cNvCxnSpPr/>
            <p:nvPr/>
          </p:nvCxnSpPr>
          <p:spPr bwMode="auto">
            <a:xfrm flipV="1">
              <a:off x="6712894" y="4478020"/>
              <a:ext cx="264642" cy="85751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</p:grpSp>
      <p:grpSp>
        <p:nvGrpSpPr>
          <p:cNvPr id="11" name="Group 2480"/>
          <p:cNvGrpSpPr>
            <a:grpSpLocks/>
          </p:cNvGrpSpPr>
          <p:nvPr/>
        </p:nvGrpSpPr>
        <p:grpSpPr bwMode="auto">
          <a:xfrm flipH="1">
            <a:off x="5551488" y="4143375"/>
            <a:ext cx="814387" cy="481013"/>
            <a:chOff x="3987165" y="5570397"/>
            <a:chExt cx="813435" cy="481330"/>
          </a:xfrm>
        </p:grpSpPr>
        <p:sp>
          <p:nvSpPr>
            <p:cNvPr id="9218" name="Freeform 2481"/>
            <p:cNvSpPr>
              <a:spLocks/>
            </p:cNvSpPr>
            <p:nvPr/>
          </p:nvSpPr>
          <p:spPr bwMode="auto">
            <a:xfrm>
              <a:off x="3987165" y="5572125"/>
              <a:ext cx="805815" cy="262890"/>
            </a:xfrm>
            <a:custGeom>
              <a:avLst/>
              <a:gdLst>
                <a:gd name="T0" fmla="*/ 546735 w 805815"/>
                <a:gd name="T1" fmla="*/ 262890 h 262890"/>
                <a:gd name="T2" fmla="*/ 0 w 805815"/>
                <a:gd name="T3" fmla="*/ 83820 h 262890"/>
                <a:gd name="T4" fmla="*/ 259080 w 805815"/>
                <a:gd name="T5" fmla="*/ 0 h 262890"/>
                <a:gd name="T6" fmla="*/ 805815 w 805815"/>
                <a:gd name="T7" fmla="*/ 180975 h 262890"/>
                <a:gd name="T8" fmla="*/ 546735 w 805815"/>
                <a:gd name="T9" fmla="*/ 262890 h 2628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5815"/>
                <a:gd name="T16" fmla="*/ 0 h 262890"/>
                <a:gd name="T17" fmla="*/ 805815 w 805815"/>
                <a:gd name="T18" fmla="*/ 262890 h 2628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5815" h="262890">
                  <a:moveTo>
                    <a:pt x="546735" y="262890"/>
                  </a:moveTo>
                  <a:lnTo>
                    <a:pt x="0" y="83820"/>
                  </a:lnTo>
                  <a:lnTo>
                    <a:pt x="259080" y="0"/>
                  </a:lnTo>
                  <a:lnTo>
                    <a:pt x="805815" y="180975"/>
                  </a:lnTo>
                  <a:lnTo>
                    <a:pt x="546735" y="262890"/>
                  </a:lnTo>
                  <a:close/>
                </a:path>
              </a:pathLst>
            </a:custGeom>
            <a:gradFill rotWithShape="1">
              <a:gsLst>
                <a:gs pos="0">
                  <a:srgbClr val="FFF7DD"/>
                </a:gs>
                <a:gs pos="100000">
                  <a:srgbClr val="FFFFFF"/>
                </a:gs>
              </a:gsLst>
              <a:lin ang="0"/>
            </a:gra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9" name="Freeform 1500"/>
            <p:cNvSpPr>
              <a:spLocks/>
            </p:cNvSpPr>
            <p:nvPr/>
          </p:nvSpPr>
          <p:spPr bwMode="auto">
            <a:xfrm>
              <a:off x="3988589" y="5659282"/>
              <a:ext cx="545165" cy="390843"/>
            </a:xfrm>
            <a:custGeom>
              <a:avLst/>
              <a:gdLst>
                <a:gd name="T0" fmla="*/ 1 w 774968"/>
                <a:gd name="T1" fmla="*/ 0 h 918883"/>
                <a:gd name="T2" fmla="*/ 0 w 774968"/>
                <a:gd name="T3" fmla="*/ 0 h 918883"/>
                <a:gd name="T4" fmla="*/ 1961 w 774968"/>
                <a:gd name="T5" fmla="*/ 0 h 918883"/>
                <a:gd name="T6" fmla="*/ 1961 w 774968"/>
                <a:gd name="T7" fmla="*/ 0 h 918883"/>
                <a:gd name="T8" fmla="*/ 1 w 774968"/>
                <a:gd name="T9" fmla="*/ 0 h 9188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4968"/>
                <a:gd name="T16" fmla="*/ 0 h 918883"/>
                <a:gd name="T17" fmla="*/ 774968 w 774968"/>
                <a:gd name="T18" fmla="*/ 918883 h 9188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4968" h="918883">
                  <a:moveTo>
                    <a:pt x="503" y="0"/>
                  </a:moveTo>
                  <a:cubicBezTo>
                    <a:pt x="335" y="166663"/>
                    <a:pt x="168" y="333326"/>
                    <a:pt x="0" y="499989"/>
                  </a:cubicBezTo>
                  <a:lnTo>
                    <a:pt x="774968" y="918883"/>
                  </a:lnTo>
                  <a:lnTo>
                    <a:pt x="774968" y="415743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FFE07D"/>
            </a:soli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573" name="Straight Connector 3572"/>
            <p:cNvCxnSpPr/>
            <p:nvPr/>
          </p:nvCxnSpPr>
          <p:spPr bwMode="auto">
            <a:xfrm rot="5400000">
              <a:off x="3882315" y="5765789"/>
              <a:ext cx="216042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74" name="Straight Connector 3573"/>
            <p:cNvCxnSpPr/>
            <p:nvPr/>
          </p:nvCxnSpPr>
          <p:spPr bwMode="auto">
            <a:xfrm flipV="1">
              <a:off x="3990336" y="5570397"/>
              <a:ext cx="263217" cy="85781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sp>
          <p:nvSpPr>
            <p:cNvPr id="9222" name="Freeform 1501"/>
            <p:cNvSpPr>
              <a:spLocks/>
            </p:cNvSpPr>
            <p:nvPr/>
          </p:nvSpPr>
          <p:spPr bwMode="auto">
            <a:xfrm flipH="1">
              <a:off x="4535094" y="5755309"/>
              <a:ext cx="259980" cy="294818"/>
            </a:xfrm>
            <a:custGeom>
              <a:avLst/>
              <a:gdLst>
                <a:gd name="T0" fmla="*/ 0 w 369570"/>
                <a:gd name="T1" fmla="*/ 0 h 419100"/>
                <a:gd name="T2" fmla="*/ 0 w 369570"/>
                <a:gd name="T3" fmla="*/ 747 h 419100"/>
                <a:gd name="T4" fmla="*/ 925 w 369570"/>
                <a:gd name="T5" fmla="*/ 1060 h 419100"/>
                <a:gd name="T6" fmla="*/ 936 w 369570"/>
                <a:gd name="T7" fmla="*/ 294 h 419100"/>
                <a:gd name="T8" fmla="*/ 0 w 369570"/>
                <a:gd name="T9" fmla="*/ 0 h 419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9570"/>
                <a:gd name="T16" fmla="*/ 0 h 419100"/>
                <a:gd name="T17" fmla="*/ 369570 w 369570"/>
                <a:gd name="T18" fmla="*/ 419100 h 419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9570" h="419100">
                  <a:moveTo>
                    <a:pt x="0" y="0"/>
                  </a:moveTo>
                  <a:lnTo>
                    <a:pt x="0" y="295275"/>
                  </a:lnTo>
                  <a:lnTo>
                    <a:pt x="365760" y="419100"/>
                  </a:lnTo>
                  <a:lnTo>
                    <a:pt x="369570" y="116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BAB"/>
            </a:soli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576" name="Straight Connector 3575"/>
            <p:cNvCxnSpPr/>
            <p:nvPr/>
          </p:nvCxnSpPr>
          <p:spPr bwMode="auto">
            <a:xfrm rot="5400000">
              <a:off x="4426982" y="5942911"/>
              <a:ext cx="217631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77" name="Straight Connector 3576"/>
            <p:cNvCxnSpPr/>
            <p:nvPr/>
          </p:nvCxnSpPr>
          <p:spPr bwMode="auto">
            <a:xfrm>
              <a:off x="3990336" y="5656178"/>
              <a:ext cx="545462" cy="179506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78" name="Straight Connector 3577"/>
            <p:cNvCxnSpPr/>
            <p:nvPr/>
          </p:nvCxnSpPr>
          <p:spPr bwMode="auto">
            <a:xfrm>
              <a:off x="3987165" y="5873810"/>
              <a:ext cx="548633" cy="177917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79" name="Straight Connector 3578"/>
            <p:cNvCxnSpPr/>
            <p:nvPr/>
          </p:nvCxnSpPr>
          <p:spPr bwMode="auto">
            <a:xfrm rot="5400000" flipH="1" flipV="1">
              <a:off x="4690205" y="5860307"/>
              <a:ext cx="211277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80" name="Straight Connector 3579"/>
            <p:cNvCxnSpPr/>
            <p:nvPr/>
          </p:nvCxnSpPr>
          <p:spPr bwMode="auto">
            <a:xfrm flipV="1">
              <a:off x="4537383" y="5751491"/>
              <a:ext cx="263217" cy="85781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81" name="Straight Connector 3580"/>
            <p:cNvCxnSpPr/>
            <p:nvPr/>
          </p:nvCxnSpPr>
          <p:spPr bwMode="auto">
            <a:xfrm flipV="1">
              <a:off x="4535798" y="5965946"/>
              <a:ext cx="261631" cy="85781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82" name="Straight Connector 3581"/>
            <p:cNvCxnSpPr/>
            <p:nvPr/>
          </p:nvCxnSpPr>
          <p:spPr bwMode="auto">
            <a:xfrm>
              <a:off x="4244039" y="5571986"/>
              <a:ext cx="551804" cy="179505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</p:grpSp>
      <p:grpSp>
        <p:nvGrpSpPr>
          <p:cNvPr id="12" name="Group 6241"/>
          <p:cNvGrpSpPr>
            <a:grpSpLocks/>
          </p:cNvGrpSpPr>
          <p:nvPr/>
        </p:nvGrpSpPr>
        <p:grpSpPr bwMode="auto">
          <a:xfrm>
            <a:off x="3281363" y="3822700"/>
            <a:ext cx="533400" cy="584200"/>
            <a:chOff x="8081963" y="4953000"/>
            <a:chExt cx="533400" cy="582612"/>
          </a:xfrm>
        </p:grpSpPr>
        <p:sp>
          <p:nvSpPr>
            <p:cNvPr id="9206" name="Diamond 1499"/>
            <p:cNvSpPr>
              <a:spLocks noChangeArrowheads="1"/>
            </p:cNvSpPr>
            <p:nvPr/>
          </p:nvSpPr>
          <p:spPr bwMode="auto">
            <a:xfrm>
              <a:off x="8081963" y="4953000"/>
              <a:ext cx="525359" cy="174861"/>
            </a:xfrm>
            <a:prstGeom prst="diamond">
              <a:avLst/>
            </a:prstGeom>
            <a:solidFill>
              <a:srgbClr val="FFF7DD"/>
            </a:solidFill>
            <a:ln w="19050" algn="ctr">
              <a:noFill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07" name="Freeform 1500"/>
            <p:cNvSpPr>
              <a:spLocks/>
            </p:cNvSpPr>
            <p:nvPr/>
          </p:nvSpPr>
          <p:spPr bwMode="auto">
            <a:xfrm>
              <a:off x="8087324" y="5037289"/>
              <a:ext cx="266419" cy="496989"/>
            </a:xfrm>
            <a:custGeom>
              <a:avLst/>
              <a:gdLst>
                <a:gd name="T0" fmla="*/ 12 w 378696"/>
                <a:gd name="T1" fmla="*/ 0 h 1173044"/>
                <a:gd name="T2" fmla="*/ 0 w 378696"/>
                <a:gd name="T3" fmla="*/ 1 h 1173044"/>
                <a:gd name="T4" fmla="*/ 1338 w 378696"/>
                <a:gd name="T5" fmla="*/ 1 h 1173044"/>
                <a:gd name="T6" fmla="*/ 1363 w 378696"/>
                <a:gd name="T7" fmla="*/ 0 h 1173044"/>
                <a:gd name="T8" fmla="*/ 12 w 378696"/>
                <a:gd name="T9" fmla="*/ 0 h 11730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8696"/>
                <a:gd name="T16" fmla="*/ 0 h 1173044"/>
                <a:gd name="T17" fmla="*/ 378696 w 378696"/>
                <a:gd name="T18" fmla="*/ 1173044 h 11730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8696" h="1173044">
                  <a:moveTo>
                    <a:pt x="3211" y="0"/>
                  </a:moveTo>
                  <a:cubicBezTo>
                    <a:pt x="2141" y="324535"/>
                    <a:pt x="1070" y="649071"/>
                    <a:pt x="0" y="973606"/>
                  </a:cubicBezTo>
                  <a:lnTo>
                    <a:pt x="371475" y="1173044"/>
                  </a:lnTo>
                  <a:lnTo>
                    <a:pt x="378696" y="214273"/>
                  </a:lnTo>
                  <a:lnTo>
                    <a:pt x="3211" y="0"/>
                  </a:lnTo>
                  <a:close/>
                </a:path>
              </a:pathLst>
            </a:custGeom>
            <a:solidFill>
              <a:srgbClr val="FFEBAB"/>
            </a:soli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08" name="Freeform 1501"/>
            <p:cNvSpPr>
              <a:spLocks/>
            </p:cNvSpPr>
            <p:nvPr/>
          </p:nvSpPr>
          <p:spPr bwMode="auto">
            <a:xfrm flipH="1">
              <a:off x="8347463" y="5039959"/>
              <a:ext cx="267619" cy="494320"/>
            </a:xfrm>
            <a:custGeom>
              <a:avLst/>
              <a:gdLst>
                <a:gd name="T0" fmla="*/ 0 w 380401"/>
                <a:gd name="T1" fmla="*/ 0 h 705474"/>
                <a:gd name="T2" fmla="*/ 26 w 380401"/>
                <a:gd name="T3" fmla="*/ 1964 h 705474"/>
                <a:gd name="T4" fmla="*/ 1343 w 380401"/>
                <a:gd name="T5" fmla="*/ 2382 h 705474"/>
                <a:gd name="T6" fmla="*/ 1370 w 380401"/>
                <a:gd name="T7" fmla="*/ 429 h 705474"/>
                <a:gd name="T8" fmla="*/ 0 w 380401"/>
                <a:gd name="T9" fmla="*/ 0 h 7054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0401"/>
                <a:gd name="T16" fmla="*/ 0 h 705474"/>
                <a:gd name="T17" fmla="*/ 380401 w 380401"/>
                <a:gd name="T18" fmla="*/ 705474 h 7054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0401" h="705474">
                  <a:moveTo>
                    <a:pt x="0" y="0"/>
                  </a:moveTo>
                  <a:lnTo>
                    <a:pt x="7221" y="581649"/>
                  </a:lnTo>
                  <a:lnTo>
                    <a:pt x="372981" y="705474"/>
                  </a:lnTo>
                  <a:cubicBezTo>
                    <a:pt x="375454" y="512676"/>
                    <a:pt x="377928" y="319878"/>
                    <a:pt x="380401" y="1270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E07D"/>
            </a:soli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562" name="Straight Connector 3561"/>
            <p:cNvCxnSpPr/>
            <p:nvPr/>
          </p:nvCxnSpPr>
          <p:spPr bwMode="auto">
            <a:xfrm rot="5400000">
              <a:off x="7879324" y="5244306"/>
              <a:ext cx="411628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63" name="Straight Connector 3562"/>
            <p:cNvCxnSpPr/>
            <p:nvPr/>
          </p:nvCxnSpPr>
          <p:spPr bwMode="auto">
            <a:xfrm rot="5400000">
              <a:off x="8146019" y="5331382"/>
              <a:ext cx="408462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64" name="Straight Connector 3563"/>
            <p:cNvCxnSpPr/>
            <p:nvPr/>
          </p:nvCxnSpPr>
          <p:spPr bwMode="auto">
            <a:xfrm>
              <a:off x="8086725" y="5040076"/>
              <a:ext cx="263525" cy="85492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65" name="Straight Connector 3564"/>
            <p:cNvCxnSpPr/>
            <p:nvPr/>
          </p:nvCxnSpPr>
          <p:spPr bwMode="auto">
            <a:xfrm>
              <a:off x="8086725" y="5450120"/>
              <a:ext cx="263525" cy="85492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66" name="Straight Connector 3565"/>
            <p:cNvCxnSpPr/>
            <p:nvPr/>
          </p:nvCxnSpPr>
          <p:spPr bwMode="auto">
            <a:xfrm rot="5400000" flipH="1" flipV="1">
              <a:off x="8403994" y="5243515"/>
              <a:ext cx="413211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67" name="Straight Connector 3566"/>
            <p:cNvCxnSpPr/>
            <p:nvPr/>
          </p:nvCxnSpPr>
          <p:spPr bwMode="auto">
            <a:xfrm flipV="1">
              <a:off x="8351838" y="5040076"/>
              <a:ext cx="263525" cy="85492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68" name="Straight Connector 3567"/>
            <p:cNvCxnSpPr/>
            <p:nvPr/>
          </p:nvCxnSpPr>
          <p:spPr bwMode="auto">
            <a:xfrm flipV="1">
              <a:off x="8350250" y="5450120"/>
              <a:ext cx="261938" cy="85492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69" name="Straight Connector 3568"/>
            <p:cNvCxnSpPr/>
            <p:nvPr/>
          </p:nvCxnSpPr>
          <p:spPr bwMode="auto">
            <a:xfrm>
              <a:off x="8347075" y="4954584"/>
              <a:ext cx="263525" cy="85492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70" name="Straight Connector 3569"/>
            <p:cNvCxnSpPr/>
            <p:nvPr/>
          </p:nvCxnSpPr>
          <p:spPr bwMode="auto">
            <a:xfrm flipV="1">
              <a:off x="8085138" y="4953000"/>
              <a:ext cx="263525" cy="85492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</p:grpSp>
      <p:grpSp>
        <p:nvGrpSpPr>
          <p:cNvPr id="13" name="Group 6241"/>
          <p:cNvGrpSpPr>
            <a:grpSpLocks/>
          </p:cNvGrpSpPr>
          <p:nvPr/>
        </p:nvGrpSpPr>
        <p:grpSpPr bwMode="auto">
          <a:xfrm>
            <a:off x="3568700" y="3927475"/>
            <a:ext cx="533400" cy="582613"/>
            <a:chOff x="8081963" y="4953000"/>
            <a:chExt cx="533400" cy="582612"/>
          </a:xfrm>
        </p:grpSpPr>
        <p:sp>
          <p:nvSpPr>
            <p:cNvPr id="9194" name="Diamond 1499"/>
            <p:cNvSpPr>
              <a:spLocks noChangeArrowheads="1"/>
            </p:cNvSpPr>
            <p:nvPr/>
          </p:nvSpPr>
          <p:spPr bwMode="auto">
            <a:xfrm>
              <a:off x="8081963" y="4953000"/>
              <a:ext cx="525359" cy="174861"/>
            </a:xfrm>
            <a:prstGeom prst="diamond">
              <a:avLst/>
            </a:prstGeom>
            <a:solidFill>
              <a:srgbClr val="FFF7DD"/>
            </a:solidFill>
            <a:ln w="19050" algn="ctr">
              <a:noFill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95" name="Freeform 1500"/>
            <p:cNvSpPr>
              <a:spLocks/>
            </p:cNvSpPr>
            <p:nvPr/>
          </p:nvSpPr>
          <p:spPr bwMode="auto">
            <a:xfrm>
              <a:off x="8087324" y="5037289"/>
              <a:ext cx="266419" cy="496989"/>
            </a:xfrm>
            <a:custGeom>
              <a:avLst/>
              <a:gdLst>
                <a:gd name="T0" fmla="*/ 12 w 378696"/>
                <a:gd name="T1" fmla="*/ 0 h 1173044"/>
                <a:gd name="T2" fmla="*/ 0 w 378696"/>
                <a:gd name="T3" fmla="*/ 1 h 1173044"/>
                <a:gd name="T4" fmla="*/ 1338 w 378696"/>
                <a:gd name="T5" fmla="*/ 1 h 1173044"/>
                <a:gd name="T6" fmla="*/ 1363 w 378696"/>
                <a:gd name="T7" fmla="*/ 0 h 1173044"/>
                <a:gd name="T8" fmla="*/ 12 w 378696"/>
                <a:gd name="T9" fmla="*/ 0 h 11730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8696"/>
                <a:gd name="T16" fmla="*/ 0 h 1173044"/>
                <a:gd name="T17" fmla="*/ 378696 w 378696"/>
                <a:gd name="T18" fmla="*/ 1173044 h 11730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8696" h="1173044">
                  <a:moveTo>
                    <a:pt x="3211" y="0"/>
                  </a:moveTo>
                  <a:cubicBezTo>
                    <a:pt x="2141" y="324535"/>
                    <a:pt x="1070" y="649071"/>
                    <a:pt x="0" y="973606"/>
                  </a:cubicBezTo>
                  <a:lnTo>
                    <a:pt x="371475" y="1173044"/>
                  </a:lnTo>
                  <a:lnTo>
                    <a:pt x="378696" y="214273"/>
                  </a:lnTo>
                  <a:lnTo>
                    <a:pt x="3211" y="0"/>
                  </a:lnTo>
                  <a:close/>
                </a:path>
              </a:pathLst>
            </a:custGeom>
            <a:solidFill>
              <a:srgbClr val="FFEBAB"/>
            </a:soli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96" name="Freeform 1501"/>
            <p:cNvSpPr>
              <a:spLocks/>
            </p:cNvSpPr>
            <p:nvPr/>
          </p:nvSpPr>
          <p:spPr bwMode="auto">
            <a:xfrm flipH="1">
              <a:off x="8347463" y="5039959"/>
              <a:ext cx="267619" cy="494320"/>
            </a:xfrm>
            <a:custGeom>
              <a:avLst/>
              <a:gdLst>
                <a:gd name="T0" fmla="*/ 0 w 380401"/>
                <a:gd name="T1" fmla="*/ 0 h 705474"/>
                <a:gd name="T2" fmla="*/ 26 w 380401"/>
                <a:gd name="T3" fmla="*/ 1964 h 705474"/>
                <a:gd name="T4" fmla="*/ 1343 w 380401"/>
                <a:gd name="T5" fmla="*/ 2382 h 705474"/>
                <a:gd name="T6" fmla="*/ 1370 w 380401"/>
                <a:gd name="T7" fmla="*/ 429 h 705474"/>
                <a:gd name="T8" fmla="*/ 0 w 380401"/>
                <a:gd name="T9" fmla="*/ 0 h 7054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0401"/>
                <a:gd name="T16" fmla="*/ 0 h 705474"/>
                <a:gd name="T17" fmla="*/ 380401 w 380401"/>
                <a:gd name="T18" fmla="*/ 705474 h 7054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0401" h="705474">
                  <a:moveTo>
                    <a:pt x="0" y="0"/>
                  </a:moveTo>
                  <a:lnTo>
                    <a:pt x="7221" y="581649"/>
                  </a:lnTo>
                  <a:lnTo>
                    <a:pt x="372981" y="705474"/>
                  </a:lnTo>
                  <a:cubicBezTo>
                    <a:pt x="375454" y="512676"/>
                    <a:pt x="377928" y="319878"/>
                    <a:pt x="380401" y="1270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E07D"/>
            </a:soli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550" name="Straight Connector 3549"/>
            <p:cNvCxnSpPr/>
            <p:nvPr/>
          </p:nvCxnSpPr>
          <p:spPr bwMode="auto">
            <a:xfrm rot="5400000">
              <a:off x="7879556" y="5244306"/>
              <a:ext cx="411162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51" name="Straight Connector 3550"/>
            <p:cNvCxnSpPr/>
            <p:nvPr/>
          </p:nvCxnSpPr>
          <p:spPr bwMode="auto">
            <a:xfrm rot="5400000">
              <a:off x="8146257" y="5331618"/>
              <a:ext cx="407987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52" name="Straight Connector 3551"/>
            <p:cNvCxnSpPr/>
            <p:nvPr/>
          </p:nvCxnSpPr>
          <p:spPr bwMode="auto">
            <a:xfrm>
              <a:off x="8086726" y="5040313"/>
              <a:ext cx="263525" cy="85725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53" name="Straight Connector 3552"/>
            <p:cNvCxnSpPr/>
            <p:nvPr/>
          </p:nvCxnSpPr>
          <p:spPr bwMode="auto">
            <a:xfrm>
              <a:off x="8086726" y="5449887"/>
              <a:ext cx="263525" cy="85725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54" name="Straight Connector 3553"/>
            <p:cNvCxnSpPr/>
            <p:nvPr/>
          </p:nvCxnSpPr>
          <p:spPr bwMode="auto">
            <a:xfrm rot="5400000" flipH="1" flipV="1">
              <a:off x="8404226" y="5243513"/>
              <a:ext cx="412749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55" name="Straight Connector 3554"/>
            <p:cNvCxnSpPr/>
            <p:nvPr/>
          </p:nvCxnSpPr>
          <p:spPr bwMode="auto">
            <a:xfrm flipV="1">
              <a:off x="8351838" y="5040313"/>
              <a:ext cx="263525" cy="85725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56" name="Straight Connector 3555"/>
            <p:cNvCxnSpPr/>
            <p:nvPr/>
          </p:nvCxnSpPr>
          <p:spPr bwMode="auto">
            <a:xfrm flipV="1">
              <a:off x="8350251" y="5449887"/>
              <a:ext cx="261937" cy="85725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57" name="Straight Connector 3556"/>
            <p:cNvCxnSpPr/>
            <p:nvPr/>
          </p:nvCxnSpPr>
          <p:spPr bwMode="auto">
            <a:xfrm>
              <a:off x="8347076" y="4954588"/>
              <a:ext cx="263525" cy="85725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58" name="Straight Connector 3557"/>
            <p:cNvCxnSpPr/>
            <p:nvPr/>
          </p:nvCxnSpPr>
          <p:spPr bwMode="auto">
            <a:xfrm flipV="1">
              <a:off x="8085138" y="4953000"/>
              <a:ext cx="263525" cy="85725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</p:grpSp>
      <p:grpSp>
        <p:nvGrpSpPr>
          <p:cNvPr id="14" name="Group 6555"/>
          <p:cNvGrpSpPr>
            <a:grpSpLocks/>
          </p:cNvGrpSpPr>
          <p:nvPr/>
        </p:nvGrpSpPr>
        <p:grpSpPr bwMode="auto">
          <a:xfrm>
            <a:off x="4706938" y="4240213"/>
            <a:ext cx="1096962" cy="573087"/>
            <a:chOff x="5341620" y="6141720"/>
            <a:chExt cx="1097280" cy="574358"/>
          </a:xfrm>
        </p:grpSpPr>
        <p:sp>
          <p:nvSpPr>
            <p:cNvPr id="9180" name="Freeform 2478"/>
            <p:cNvSpPr>
              <a:spLocks/>
            </p:cNvSpPr>
            <p:nvPr/>
          </p:nvSpPr>
          <p:spPr bwMode="auto">
            <a:xfrm>
              <a:off x="5341620" y="6147257"/>
              <a:ext cx="1089031" cy="352252"/>
            </a:xfrm>
            <a:custGeom>
              <a:avLst/>
              <a:gdLst>
                <a:gd name="T0" fmla="*/ 539943 w 1089882"/>
                <a:gd name="T1" fmla="*/ 348790 h 352484"/>
                <a:gd name="T2" fmla="*/ 0 w 1089882"/>
                <a:gd name="T3" fmla="*/ 171597 h 352484"/>
                <a:gd name="T4" fmla="*/ 547698 w 1089882"/>
                <a:gd name="T5" fmla="*/ 0 h 352484"/>
                <a:gd name="T6" fmla="*/ 1076346 w 1089882"/>
                <a:gd name="T7" fmla="*/ 169647 h 352484"/>
                <a:gd name="T8" fmla="*/ 539943 w 1089882"/>
                <a:gd name="T9" fmla="*/ 348790 h 352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9882"/>
                <a:gd name="T16" fmla="*/ 0 h 352484"/>
                <a:gd name="T17" fmla="*/ 1089882 w 1089882"/>
                <a:gd name="T18" fmla="*/ 352484 h 352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9882" h="352484">
                  <a:moveTo>
                    <a:pt x="546735" y="352484"/>
                  </a:moveTo>
                  <a:lnTo>
                    <a:pt x="0" y="173414"/>
                  </a:lnTo>
                  <a:lnTo>
                    <a:pt x="554586" y="0"/>
                  </a:lnTo>
                  <a:lnTo>
                    <a:pt x="1089882" y="171444"/>
                  </a:lnTo>
                  <a:lnTo>
                    <a:pt x="546735" y="352484"/>
                  </a:lnTo>
                  <a:close/>
                </a:path>
              </a:pathLst>
            </a:custGeom>
            <a:solidFill>
              <a:srgbClr val="FFF7DD"/>
            </a:soli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81" name="Freeform 1500"/>
            <p:cNvSpPr>
              <a:spLocks/>
            </p:cNvSpPr>
            <p:nvPr/>
          </p:nvSpPr>
          <p:spPr bwMode="auto">
            <a:xfrm>
              <a:off x="5343043" y="6323891"/>
              <a:ext cx="544739" cy="390586"/>
            </a:xfrm>
            <a:custGeom>
              <a:avLst/>
              <a:gdLst>
                <a:gd name="T0" fmla="*/ 1 w 774968"/>
                <a:gd name="T1" fmla="*/ 0 h 918883"/>
                <a:gd name="T2" fmla="*/ 0 w 774968"/>
                <a:gd name="T3" fmla="*/ 0 h 918883"/>
                <a:gd name="T4" fmla="*/ 1937 w 774968"/>
                <a:gd name="T5" fmla="*/ 0 h 918883"/>
                <a:gd name="T6" fmla="*/ 1937 w 774968"/>
                <a:gd name="T7" fmla="*/ 0 h 918883"/>
                <a:gd name="T8" fmla="*/ 1 w 774968"/>
                <a:gd name="T9" fmla="*/ 0 h 9188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4968"/>
                <a:gd name="T16" fmla="*/ 0 h 918883"/>
                <a:gd name="T17" fmla="*/ 774968 w 774968"/>
                <a:gd name="T18" fmla="*/ 918883 h 9188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4968" h="918883">
                  <a:moveTo>
                    <a:pt x="503" y="0"/>
                  </a:moveTo>
                  <a:cubicBezTo>
                    <a:pt x="335" y="166663"/>
                    <a:pt x="168" y="333326"/>
                    <a:pt x="0" y="499989"/>
                  </a:cubicBezTo>
                  <a:lnTo>
                    <a:pt x="774968" y="918883"/>
                  </a:lnTo>
                  <a:lnTo>
                    <a:pt x="774968" y="415743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FFEBAB"/>
            </a:soli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82" name="Freeform 1500"/>
            <p:cNvSpPr>
              <a:spLocks/>
            </p:cNvSpPr>
            <p:nvPr/>
          </p:nvSpPr>
          <p:spPr bwMode="auto">
            <a:xfrm flipH="1">
              <a:off x="5891671" y="6322938"/>
              <a:ext cx="545804" cy="390586"/>
            </a:xfrm>
            <a:custGeom>
              <a:avLst/>
              <a:gdLst>
                <a:gd name="T0" fmla="*/ 1 w 774968"/>
                <a:gd name="T1" fmla="*/ 0 h 918883"/>
                <a:gd name="T2" fmla="*/ 0 w 774968"/>
                <a:gd name="T3" fmla="*/ 0 h 918883"/>
                <a:gd name="T4" fmla="*/ 1998 w 774968"/>
                <a:gd name="T5" fmla="*/ 0 h 918883"/>
                <a:gd name="T6" fmla="*/ 1998 w 774968"/>
                <a:gd name="T7" fmla="*/ 0 h 918883"/>
                <a:gd name="T8" fmla="*/ 1 w 774968"/>
                <a:gd name="T9" fmla="*/ 0 h 9188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4968"/>
                <a:gd name="T16" fmla="*/ 0 h 918883"/>
                <a:gd name="T17" fmla="*/ 774968 w 774968"/>
                <a:gd name="T18" fmla="*/ 918883 h 9188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4968" h="918883">
                  <a:moveTo>
                    <a:pt x="503" y="0"/>
                  </a:moveTo>
                  <a:cubicBezTo>
                    <a:pt x="335" y="166663"/>
                    <a:pt x="168" y="333326"/>
                    <a:pt x="0" y="499989"/>
                  </a:cubicBezTo>
                  <a:lnTo>
                    <a:pt x="774968" y="918883"/>
                  </a:lnTo>
                  <a:lnTo>
                    <a:pt x="774968" y="415743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FFE07D"/>
            </a:soli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6554"/>
            <p:cNvGrpSpPr>
              <a:grpSpLocks/>
            </p:cNvGrpSpPr>
            <p:nvPr/>
          </p:nvGrpSpPr>
          <p:grpSpPr bwMode="auto">
            <a:xfrm>
              <a:off x="5341620" y="6141720"/>
              <a:ext cx="1097280" cy="574358"/>
              <a:chOff x="5341620" y="6141720"/>
              <a:chExt cx="1097280" cy="574358"/>
            </a:xfrm>
          </p:grpSpPr>
          <p:cxnSp>
            <p:nvCxnSpPr>
              <p:cNvPr id="3537" name="Straight Connector 3536"/>
              <p:cNvCxnSpPr/>
              <p:nvPr/>
            </p:nvCxnSpPr>
            <p:spPr bwMode="auto">
              <a:xfrm rot="5400000">
                <a:off x="5237402" y="6430490"/>
                <a:ext cx="214787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3538" name="Straight Connector 3537"/>
              <p:cNvCxnSpPr/>
              <p:nvPr/>
            </p:nvCxnSpPr>
            <p:spPr bwMode="auto">
              <a:xfrm flipV="1">
                <a:off x="5344796" y="6141720"/>
                <a:ext cx="547846" cy="179785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3539" name="Straight Connector 3538"/>
              <p:cNvCxnSpPr/>
              <p:nvPr/>
            </p:nvCxnSpPr>
            <p:spPr bwMode="auto">
              <a:xfrm rot="5400000">
                <a:off x="5780481" y="6607094"/>
                <a:ext cx="217969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3540" name="Straight Connector 3539"/>
              <p:cNvCxnSpPr/>
              <p:nvPr/>
            </p:nvCxnSpPr>
            <p:spPr bwMode="auto">
              <a:xfrm>
                <a:off x="5344796" y="6321505"/>
                <a:ext cx="544670" cy="178194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3541" name="Straight Connector 3540"/>
              <p:cNvCxnSpPr/>
              <p:nvPr/>
            </p:nvCxnSpPr>
            <p:spPr bwMode="auto">
              <a:xfrm>
                <a:off x="5341620" y="6537884"/>
                <a:ext cx="547846" cy="178194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3542" name="Straight Connector 3541"/>
              <p:cNvCxnSpPr/>
              <p:nvPr/>
            </p:nvCxnSpPr>
            <p:spPr bwMode="auto">
              <a:xfrm rot="16200000" flipH="1">
                <a:off x="6328329" y="6428900"/>
                <a:ext cx="214788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3543" name="Straight Connector 3542"/>
              <p:cNvCxnSpPr/>
              <p:nvPr/>
            </p:nvCxnSpPr>
            <p:spPr bwMode="auto">
              <a:xfrm rot="10800000">
                <a:off x="5894230" y="6143311"/>
                <a:ext cx="541494" cy="176604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3544" name="Straight Connector 3543"/>
              <p:cNvCxnSpPr/>
              <p:nvPr/>
            </p:nvCxnSpPr>
            <p:spPr bwMode="auto">
              <a:xfrm rot="16200000" flipH="1">
                <a:off x="5780481" y="6605502"/>
                <a:ext cx="217970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3545" name="Straight Connector 3544"/>
              <p:cNvCxnSpPr/>
              <p:nvPr/>
            </p:nvCxnSpPr>
            <p:spPr bwMode="auto">
              <a:xfrm flipH="1">
                <a:off x="5889466" y="6319914"/>
                <a:ext cx="546258" cy="178194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3546" name="Straight Connector 3545"/>
              <p:cNvCxnSpPr/>
              <p:nvPr/>
            </p:nvCxnSpPr>
            <p:spPr bwMode="auto">
              <a:xfrm flipH="1">
                <a:off x="5889466" y="6536293"/>
                <a:ext cx="549434" cy="178194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</p:grpSp>
      </p:grpSp>
      <p:grpSp>
        <p:nvGrpSpPr>
          <p:cNvPr id="16" name="Group 6578"/>
          <p:cNvGrpSpPr>
            <a:grpSpLocks/>
          </p:cNvGrpSpPr>
          <p:nvPr/>
        </p:nvGrpSpPr>
        <p:grpSpPr bwMode="auto">
          <a:xfrm>
            <a:off x="3846513" y="4235450"/>
            <a:ext cx="1106487" cy="576263"/>
            <a:chOff x="4277207" y="6064324"/>
            <a:chExt cx="1106170" cy="576263"/>
          </a:xfrm>
        </p:grpSpPr>
        <p:sp>
          <p:nvSpPr>
            <p:cNvPr id="9168" name="Freeform 2478"/>
            <p:cNvSpPr>
              <a:spLocks/>
            </p:cNvSpPr>
            <p:nvPr/>
          </p:nvSpPr>
          <p:spPr bwMode="auto">
            <a:xfrm>
              <a:off x="4286731" y="6066051"/>
              <a:ext cx="1089031" cy="357967"/>
            </a:xfrm>
            <a:custGeom>
              <a:avLst/>
              <a:gdLst>
                <a:gd name="T0" fmla="*/ 820489 w 1089881"/>
                <a:gd name="T1" fmla="*/ 354445 h 358203"/>
                <a:gd name="T2" fmla="*/ 0 w 1089881"/>
                <a:gd name="T3" fmla="*/ 82940 h 358203"/>
                <a:gd name="T4" fmla="*/ 244568 w 1089881"/>
                <a:gd name="T5" fmla="*/ 0 h 358203"/>
                <a:gd name="T6" fmla="*/ 1076361 w 1089881"/>
                <a:gd name="T7" fmla="*/ 273390 h 358203"/>
                <a:gd name="T8" fmla="*/ 820489 w 1089881"/>
                <a:gd name="T9" fmla="*/ 354445 h 358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9881"/>
                <a:gd name="T16" fmla="*/ 0 h 358203"/>
                <a:gd name="T17" fmla="*/ 1089881 w 1089881"/>
                <a:gd name="T18" fmla="*/ 358203 h 358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9881" h="358203">
                  <a:moveTo>
                    <a:pt x="830801" y="358203"/>
                  </a:moveTo>
                  <a:lnTo>
                    <a:pt x="0" y="83820"/>
                  </a:lnTo>
                  <a:lnTo>
                    <a:pt x="247641" y="0"/>
                  </a:lnTo>
                  <a:lnTo>
                    <a:pt x="1089881" y="276288"/>
                  </a:lnTo>
                  <a:lnTo>
                    <a:pt x="830801" y="358203"/>
                  </a:lnTo>
                  <a:close/>
                </a:path>
              </a:pathLst>
            </a:custGeom>
            <a:solidFill>
              <a:srgbClr val="FFF7DD"/>
            </a:soli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69" name="Freeform 1500"/>
            <p:cNvSpPr>
              <a:spLocks/>
            </p:cNvSpPr>
            <p:nvPr/>
          </p:nvSpPr>
          <p:spPr bwMode="auto">
            <a:xfrm>
              <a:off x="4282439" y="6153150"/>
              <a:ext cx="834299" cy="485836"/>
            </a:xfrm>
            <a:custGeom>
              <a:avLst/>
              <a:gdLst>
                <a:gd name="T0" fmla="*/ 11 w 1186908"/>
                <a:gd name="T1" fmla="*/ 0 h 1142966"/>
                <a:gd name="T2" fmla="*/ 0 w 1186908"/>
                <a:gd name="T3" fmla="*/ 0 h 1142966"/>
                <a:gd name="T4" fmla="*/ 4216 w 1186908"/>
                <a:gd name="T5" fmla="*/ 1 h 1142966"/>
                <a:gd name="T6" fmla="*/ 4216 w 1186908"/>
                <a:gd name="T7" fmla="*/ 1 h 1142966"/>
                <a:gd name="T8" fmla="*/ 11 w 1186908"/>
                <a:gd name="T9" fmla="*/ 0 h 11429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908"/>
                <a:gd name="T16" fmla="*/ 0 h 1142966"/>
                <a:gd name="T17" fmla="*/ 1186908 w 1186908"/>
                <a:gd name="T18" fmla="*/ 1142966 h 11429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908" h="1142966">
                  <a:moveTo>
                    <a:pt x="3214" y="0"/>
                  </a:moveTo>
                  <a:cubicBezTo>
                    <a:pt x="3046" y="166663"/>
                    <a:pt x="168" y="342291"/>
                    <a:pt x="0" y="508954"/>
                  </a:cubicBezTo>
                  <a:lnTo>
                    <a:pt x="1186908" y="1142966"/>
                  </a:lnTo>
                  <a:lnTo>
                    <a:pt x="1186908" y="639826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rgbClr val="FFEBAB"/>
            </a:soli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523" name="Straight Connector 3522"/>
            <p:cNvCxnSpPr/>
            <p:nvPr/>
          </p:nvCxnSpPr>
          <p:spPr bwMode="auto">
            <a:xfrm flipV="1">
              <a:off x="4280381" y="6064324"/>
              <a:ext cx="261862" cy="85725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sp>
          <p:nvSpPr>
            <p:cNvPr id="9171" name="Freeform 1501"/>
            <p:cNvSpPr>
              <a:spLocks/>
            </p:cNvSpPr>
            <p:nvPr/>
          </p:nvSpPr>
          <p:spPr bwMode="auto">
            <a:xfrm flipH="1">
              <a:off x="5118078" y="6344364"/>
              <a:ext cx="259777" cy="294624"/>
            </a:xfrm>
            <a:custGeom>
              <a:avLst/>
              <a:gdLst>
                <a:gd name="T0" fmla="*/ 0 w 369570"/>
                <a:gd name="T1" fmla="*/ 0 h 419100"/>
                <a:gd name="T2" fmla="*/ 0 w 369570"/>
                <a:gd name="T3" fmla="*/ 739 h 419100"/>
                <a:gd name="T4" fmla="*/ 914 w 369570"/>
                <a:gd name="T5" fmla="*/ 1049 h 419100"/>
                <a:gd name="T6" fmla="*/ 923 w 369570"/>
                <a:gd name="T7" fmla="*/ 290 h 419100"/>
                <a:gd name="T8" fmla="*/ 0 w 369570"/>
                <a:gd name="T9" fmla="*/ 0 h 419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9570"/>
                <a:gd name="T16" fmla="*/ 0 h 419100"/>
                <a:gd name="T17" fmla="*/ 369570 w 369570"/>
                <a:gd name="T18" fmla="*/ 419100 h 419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9570" h="419100">
                  <a:moveTo>
                    <a:pt x="0" y="0"/>
                  </a:moveTo>
                  <a:lnTo>
                    <a:pt x="0" y="295275"/>
                  </a:lnTo>
                  <a:lnTo>
                    <a:pt x="365760" y="419100"/>
                  </a:lnTo>
                  <a:lnTo>
                    <a:pt x="369570" y="116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07D"/>
            </a:soli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525" name="Straight Connector 3524"/>
            <p:cNvCxnSpPr/>
            <p:nvPr/>
          </p:nvCxnSpPr>
          <p:spPr bwMode="auto">
            <a:xfrm rot="5400000">
              <a:off x="5009597" y="6531843"/>
              <a:ext cx="217488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26" name="Straight Connector 3525"/>
            <p:cNvCxnSpPr/>
            <p:nvPr/>
          </p:nvCxnSpPr>
          <p:spPr bwMode="auto">
            <a:xfrm>
              <a:off x="4277207" y="6146874"/>
              <a:ext cx="841134" cy="277813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27" name="Straight Connector 3526"/>
            <p:cNvCxnSpPr/>
            <p:nvPr/>
          </p:nvCxnSpPr>
          <p:spPr bwMode="auto">
            <a:xfrm>
              <a:off x="4283555" y="6369124"/>
              <a:ext cx="834786" cy="271463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28" name="Straight Connector 3527"/>
            <p:cNvCxnSpPr/>
            <p:nvPr/>
          </p:nvCxnSpPr>
          <p:spPr bwMode="auto">
            <a:xfrm rot="5400000" flipH="1" flipV="1">
              <a:off x="5273047" y="6449293"/>
              <a:ext cx="211138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29" name="Straight Connector 3528"/>
            <p:cNvCxnSpPr/>
            <p:nvPr/>
          </p:nvCxnSpPr>
          <p:spPr bwMode="auto">
            <a:xfrm flipV="1">
              <a:off x="5119927" y="6340549"/>
              <a:ext cx="263450" cy="85725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30" name="Straight Connector 3529"/>
            <p:cNvCxnSpPr/>
            <p:nvPr/>
          </p:nvCxnSpPr>
          <p:spPr bwMode="auto">
            <a:xfrm flipV="1">
              <a:off x="5118341" y="6554862"/>
              <a:ext cx="261862" cy="85725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31" name="Straight Connector 3530"/>
            <p:cNvCxnSpPr/>
            <p:nvPr/>
          </p:nvCxnSpPr>
          <p:spPr bwMode="auto">
            <a:xfrm>
              <a:off x="4540657" y="6067499"/>
              <a:ext cx="837960" cy="27305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32" name="Straight Connector 3531"/>
            <p:cNvCxnSpPr/>
            <p:nvPr/>
          </p:nvCxnSpPr>
          <p:spPr bwMode="auto">
            <a:xfrm rot="5400000">
              <a:off x="4172431" y="6262762"/>
              <a:ext cx="215900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</p:grpSp>
      <p:grpSp>
        <p:nvGrpSpPr>
          <p:cNvPr id="17" name="Group 2480"/>
          <p:cNvGrpSpPr>
            <a:grpSpLocks/>
          </p:cNvGrpSpPr>
          <p:nvPr/>
        </p:nvGrpSpPr>
        <p:grpSpPr bwMode="auto">
          <a:xfrm flipH="1">
            <a:off x="3581400" y="4422775"/>
            <a:ext cx="814388" cy="481013"/>
            <a:chOff x="3987165" y="5570397"/>
            <a:chExt cx="813435" cy="481330"/>
          </a:xfrm>
        </p:grpSpPr>
        <p:sp>
          <p:nvSpPr>
            <p:cNvPr id="9156" name="Freeform 2481"/>
            <p:cNvSpPr>
              <a:spLocks/>
            </p:cNvSpPr>
            <p:nvPr/>
          </p:nvSpPr>
          <p:spPr bwMode="auto">
            <a:xfrm>
              <a:off x="3987165" y="5572125"/>
              <a:ext cx="805815" cy="262890"/>
            </a:xfrm>
            <a:custGeom>
              <a:avLst/>
              <a:gdLst>
                <a:gd name="T0" fmla="*/ 546735 w 805815"/>
                <a:gd name="T1" fmla="*/ 262890 h 262890"/>
                <a:gd name="T2" fmla="*/ 0 w 805815"/>
                <a:gd name="T3" fmla="*/ 83820 h 262890"/>
                <a:gd name="T4" fmla="*/ 259080 w 805815"/>
                <a:gd name="T5" fmla="*/ 0 h 262890"/>
                <a:gd name="T6" fmla="*/ 805815 w 805815"/>
                <a:gd name="T7" fmla="*/ 180975 h 262890"/>
                <a:gd name="T8" fmla="*/ 546735 w 805815"/>
                <a:gd name="T9" fmla="*/ 262890 h 2628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5815"/>
                <a:gd name="T16" fmla="*/ 0 h 262890"/>
                <a:gd name="T17" fmla="*/ 805815 w 805815"/>
                <a:gd name="T18" fmla="*/ 262890 h 2628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5815" h="262890">
                  <a:moveTo>
                    <a:pt x="546735" y="262890"/>
                  </a:moveTo>
                  <a:lnTo>
                    <a:pt x="0" y="83820"/>
                  </a:lnTo>
                  <a:lnTo>
                    <a:pt x="259080" y="0"/>
                  </a:lnTo>
                  <a:lnTo>
                    <a:pt x="805815" y="180975"/>
                  </a:lnTo>
                  <a:lnTo>
                    <a:pt x="546735" y="262890"/>
                  </a:lnTo>
                  <a:close/>
                </a:path>
              </a:pathLst>
            </a:custGeom>
            <a:gradFill rotWithShape="1">
              <a:gsLst>
                <a:gs pos="0">
                  <a:srgbClr val="FFF7DD"/>
                </a:gs>
                <a:gs pos="100000">
                  <a:srgbClr val="FFFFFF"/>
                </a:gs>
              </a:gsLst>
              <a:lin ang="0"/>
            </a:gra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57" name="Freeform 1500"/>
            <p:cNvSpPr>
              <a:spLocks/>
            </p:cNvSpPr>
            <p:nvPr/>
          </p:nvSpPr>
          <p:spPr bwMode="auto">
            <a:xfrm>
              <a:off x="3988589" y="5659282"/>
              <a:ext cx="545165" cy="390843"/>
            </a:xfrm>
            <a:custGeom>
              <a:avLst/>
              <a:gdLst>
                <a:gd name="T0" fmla="*/ 1 w 774968"/>
                <a:gd name="T1" fmla="*/ 0 h 918883"/>
                <a:gd name="T2" fmla="*/ 0 w 774968"/>
                <a:gd name="T3" fmla="*/ 0 h 918883"/>
                <a:gd name="T4" fmla="*/ 1961 w 774968"/>
                <a:gd name="T5" fmla="*/ 0 h 918883"/>
                <a:gd name="T6" fmla="*/ 1961 w 774968"/>
                <a:gd name="T7" fmla="*/ 0 h 918883"/>
                <a:gd name="T8" fmla="*/ 1 w 774968"/>
                <a:gd name="T9" fmla="*/ 0 h 9188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4968"/>
                <a:gd name="T16" fmla="*/ 0 h 918883"/>
                <a:gd name="T17" fmla="*/ 774968 w 774968"/>
                <a:gd name="T18" fmla="*/ 918883 h 9188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4968" h="918883">
                  <a:moveTo>
                    <a:pt x="503" y="0"/>
                  </a:moveTo>
                  <a:cubicBezTo>
                    <a:pt x="335" y="166663"/>
                    <a:pt x="168" y="333326"/>
                    <a:pt x="0" y="499989"/>
                  </a:cubicBezTo>
                  <a:lnTo>
                    <a:pt x="774968" y="918883"/>
                  </a:lnTo>
                  <a:lnTo>
                    <a:pt x="774968" y="415743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FFE07D"/>
            </a:soli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511" name="Straight Connector 3510"/>
            <p:cNvCxnSpPr/>
            <p:nvPr/>
          </p:nvCxnSpPr>
          <p:spPr bwMode="auto">
            <a:xfrm rot="5400000">
              <a:off x="3882315" y="5765789"/>
              <a:ext cx="216042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12" name="Straight Connector 3511"/>
            <p:cNvCxnSpPr/>
            <p:nvPr/>
          </p:nvCxnSpPr>
          <p:spPr bwMode="auto">
            <a:xfrm flipV="1">
              <a:off x="3990336" y="5570397"/>
              <a:ext cx="263217" cy="85781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sp>
          <p:nvSpPr>
            <p:cNvPr id="9160" name="Freeform 1501"/>
            <p:cNvSpPr>
              <a:spLocks/>
            </p:cNvSpPr>
            <p:nvPr/>
          </p:nvSpPr>
          <p:spPr bwMode="auto">
            <a:xfrm flipH="1">
              <a:off x="4535094" y="5755309"/>
              <a:ext cx="259980" cy="294818"/>
            </a:xfrm>
            <a:custGeom>
              <a:avLst/>
              <a:gdLst>
                <a:gd name="T0" fmla="*/ 0 w 369570"/>
                <a:gd name="T1" fmla="*/ 0 h 419100"/>
                <a:gd name="T2" fmla="*/ 0 w 369570"/>
                <a:gd name="T3" fmla="*/ 747 h 419100"/>
                <a:gd name="T4" fmla="*/ 925 w 369570"/>
                <a:gd name="T5" fmla="*/ 1060 h 419100"/>
                <a:gd name="T6" fmla="*/ 936 w 369570"/>
                <a:gd name="T7" fmla="*/ 294 h 419100"/>
                <a:gd name="T8" fmla="*/ 0 w 369570"/>
                <a:gd name="T9" fmla="*/ 0 h 419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9570"/>
                <a:gd name="T16" fmla="*/ 0 h 419100"/>
                <a:gd name="T17" fmla="*/ 369570 w 369570"/>
                <a:gd name="T18" fmla="*/ 419100 h 419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9570" h="419100">
                  <a:moveTo>
                    <a:pt x="0" y="0"/>
                  </a:moveTo>
                  <a:lnTo>
                    <a:pt x="0" y="295275"/>
                  </a:lnTo>
                  <a:lnTo>
                    <a:pt x="365760" y="419100"/>
                  </a:lnTo>
                  <a:lnTo>
                    <a:pt x="369570" y="116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BAB"/>
            </a:soli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514" name="Straight Connector 3513"/>
            <p:cNvCxnSpPr/>
            <p:nvPr/>
          </p:nvCxnSpPr>
          <p:spPr bwMode="auto">
            <a:xfrm rot="5400000">
              <a:off x="4426982" y="5942911"/>
              <a:ext cx="217631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15" name="Straight Connector 3514"/>
            <p:cNvCxnSpPr/>
            <p:nvPr/>
          </p:nvCxnSpPr>
          <p:spPr bwMode="auto">
            <a:xfrm>
              <a:off x="3990336" y="5656178"/>
              <a:ext cx="545461" cy="179506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16" name="Straight Connector 3515"/>
            <p:cNvCxnSpPr/>
            <p:nvPr/>
          </p:nvCxnSpPr>
          <p:spPr bwMode="auto">
            <a:xfrm>
              <a:off x="3987165" y="5873810"/>
              <a:ext cx="548632" cy="177917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17" name="Straight Connector 3516"/>
            <p:cNvCxnSpPr/>
            <p:nvPr/>
          </p:nvCxnSpPr>
          <p:spPr bwMode="auto">
            <a:xfrm rot="5400000" flipH="1" flipV="1">
              <a:off x="4690204" y="5860307"/>
              <a:ext cx="211277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18" name="Straight Connector 3517"/>
            <p:cNvCxnSpPr/>
            <p:nvPr/>
          </p:nvCxnSpPr>
          <p:spPr bwMode="auto">
            <a:xfrm flipV="1">
              <a:off x="4537383" y="5751491"/>
              <a:ext cx="263217" cy="85781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19" name="Straight Connector 3518"/>
            <p:cNvCxnSpPr/>
            <p:nvPr/>
          </p:nvCxnSpPr>
          <p:spPr bwMode="auto">
            <a:xfrm flipV="1">
              <a:off x="4535797" y="5965946"/>
              <a:ext cx="261631" cy="85781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20" name="Straight Connector 3519"/>
            <p:cNvCxnSpPr/>
            <p:nvPr/>
          </p:nvCxnSpPr>
          <p:spPr bwMode="auto">
            <a:xfrm>
              <a:off x="4244039" y="5571986"/>
              <a:ext cx="551804" cy="179505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</p:grpSp>
      <p:grpSp>
        <p:nvGrpSpPr>
          <p:cNvPr id="18" name="Group 2479"/>
          <p:cNvGrpSpPr>
            <a:grpSpLocks/>
          </p:cNvGrpSpPr>
          <p:nvPr/>
        </p:nvGrpSpPr>
        <p:grpSpPr bwMode="auto">
          <a:xfrm>
            <a:off x="4991100" y="4005263"/>
            <a:ext cx="812800" cy="481012"/>
            <a:chOff x="3987165" y="5570397"/>
            <a:chExt cx="813435" cy="481330"/>
          </a:xfrm>
        </p:grpSpPr>
        <p:sp>
          <p:nvSpPr>
            <p:cNvPr id="9144" name="Freeform 2478"/>
            <p:cNvSpPr>
              <a:spLocks/>
            </p:cNvSpPr>
            <p:nvPr/>
          </p:nvSpPr>
          <p:spPr bwMode="auto">
            <a:xfrm>
              <a:off x="3987165" y="5572125"/>
              <a:ext cx="805815" cy="262890"/>
            </a:xfrm>
            <a:custGeom>
              <a:avLst/>
              <a:gdLst>
                <a:gd name="T0" fmla="*/ 546735 w 805815"/>
                <a:gd name="T1" fmla="*/ 262890 h 262890"/>
                <a:gd name="T2" fmla="*/ 0 w 805815"/>
                <a:gd name="T3" fmla="*/ 83820 h 262890"/>
                <a:gd name="T4" fmla="*/ 259080 w 805815"/>
                <a:gd name="T5" fmla="*/ 0 h 262890"/>
                <a:gd name="T6" fmla="*/ 805815 w 805815"/>
                <a:gd name="T7" fmla="*/ 180975 h 262890"/>
                <a:gd name="T8" fmla="*/ 546735 w 805815"/>
                <a:gd name="T9" fmla="*/ 262890 h 2628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5815"/>
                <a:gd name="T16" fmla="*/ 0 h 262890"/>
                <a:gd name="T17" fmla="*/ 805815 w 805815"/>
                <a:gd name="T18" fmla="*/ 262890 h 2628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5815" h="262890">
                  <a:moveTo>
                    <a:pt x="546735" y="262890"/>
                  </a:moveTo>
                  <a:lnTo>
                    <a:pt x="0" y="83820"/>
                  </a:lnTo>
                  <a:lnTo>
                    <a:pt x="259080" y="0"/>
                  </a:lnTo>
                  <a:lnTo>
                    <a:pt x="805815" y="180975"/>
                  </a:lnTo>
                  <a:lnTo>
                    <a:pt x="546735" y="262890"/>
                  </a:lnTo>
                  <a:close/>
                </a:path>
              </a:pathLst>
            </a:custGeom>
            <a:solidFill>
              <a:srgbClr val="FFF7DD"/>
            </a:soli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45" name="Freeform 1500"/>
            <p:cNvSpPr>
              <a:spLocks/>
            </p:cNvSpPr>
            <p:nvPr/>
          </p:nvSpPr>
          <p:spPr bwMode="auto">
            <a:xfrm>
              <a:off x="3988589" y="5659282"/>
              <a:ext cx="545165" cy="390843"/>
            </a:xfrm>
            <a:custGeom>
              <a:avLst/>
              <a:gdLst>
                <a:gd name="T0" fmla="*/ 1 w 774968"/>
                <a:gd name="T1" fmla="*/ 0 h 918883"/>
                <a:gd name="T2" fmla="*/ 0 w 774968"/>
                <a:gd name="T3" fmla="*/ 0 h 918883"/>
                <a:gd name="T4" fmla="*/ 1961 w 774968"/>
                <a:gd name="T5" fmla="*/ 0 h 918883"/>
                <a:gd name="T6" fmla="*/ 1961 w 774968"/>
                <a:gd name="T7" fmla="*/ 0 h 918883"/>
                <a:gd name="T8" fmla="*/ 1 w 774968"/>
                <a:gd name="T9" fmla="*/ 0 h 9188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4968"/>
                <a:gd name="T16" fmla="*/ 0 h 918883"/>
                <a:gd name="T17" fmla="*/ 774968 w 774968"/>
                <a:gd name="T18" fmla="*/ 918883 h 9188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4968" h="918883">
                  <a:moveTo>
                    <a:pt x="503" y="0"/>
                  </a:moveTo>
                  <a:cubicBezTo>
                    <a:pt x="335" y="166663"/>
                    <a:pt x="168" y="333326"/>
                    <a:pt x="0" y="499989"/>
                  </a:cubicBezTo>
                  <a:lnTo>
                    <a:pt x="774968" y="918883"/>
                  </a:lnTo>
                  <a:lnTo>
                    <a:pt x="774968" y="415743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FFEBAB"/>
            </a:soli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499" name="Straight Connector 3498"/>
            <p:cNvCxnSpPr/>
            <p:nvPr/>
          </p:nvCxnSpPr>
          <p:spPr bwMode="auto">
            <a:xfrm rot="5400000">
              <a:off x="3882321" y="5765788"/>
              <a:ext cx="216043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00" name="Straight Connector 3499"/>
            <p:cNvCxnSpPr/>
            <p:nvPr/>
          </p:nvCxnSpPr>
          <p:spPr bwMode="auto">
            <a:xfrm flipV="1">
              <a:off x="3990342" y="5570397"/>
              <a:ext cx="262143" cy="85782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sp>
          <p:nvSpPr>
            <p:cNvPr id="9148" name="Freeform 1501"/>
            <p:cNvSpPr>
              <a:spLocks/>
            </p:cNvSpPr>
            <p:nvPr/>
          </p:nvSpPr>
          <p:spPr bwMode="auto">
            <a:xfrm flipH="1">
              <a:off x="4535094" y="5755309"/>
              <a:ext cx="259980" cy="294818"/>
            </a:xfrm>
            <a:custGeom>
              <a:avLst/>
              <a:gdLst>
                <a:gd name="T0" fmla="*/ 0 w 369570"/>
                <a:gd name="T1" fmla="*/ 0 h 419100"/>
                <a:gd name="T2" fmla="*/ 0 w 369570"/>
                <a:gd name="T3" fmla="*/ 747 h 419100"/>
                <a:gd name="T4" fmla="*/ 925 w 369570"/>
                <a:gd name="T5" fmla="*/ 1060 h 419100"/>
                <a:gd name="T6" fmla="*/ 936 w 369570"/>
                <a:gd name="T7" fmla="*/ 294 h 419100"/>
                <a:gd name="T8" fmla="*/ 0 w 369570"/>
                <a:gd name="T9" fmla="*/ 0 h 419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9570"/>
                <a:gd name="T16" fmla="*/ 0 h 419100"/>
                <a:gd name="T17" fmla="*/ 369570 w 369570"/>
                <a:gd name="T18" fmla="*/ 419100 h 419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9570" h="419100">
                  <a:moveTo>
                    <a:pt x="0" y="0"/>
                  </a:moveTo>
                  <a:lnTo>
                    <a:pt x="0" y="295275"/>
                  </a:lnTo>
                  <a:lnTo>
                    <a:pt x="365760" y="419100"/>
                  </a:lnTo>
                  <a:lnTo>
                    <a:pt x="369570" y="116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07D"/>
            </a:soli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502" name="Straight Connector 3501"/>
            <p:cNvCxnSpPr/>
            <p:nvPr/>
          </p:nvCxnSpPr>
          <p:spPr bwMode="auto">
            <a:xfrm rot="5400000">
              <a:off x="4426465" y="5942912"/>
              <a:ext cx="217631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03" name="Straight Connector 3502"/>
            <p:cNvCxnSpPr/>
            <p:nvPr/>
          </p:nvCxnSpPr>
          <p:spPr bwMode="auto">
            <a:xfrm>
              <a:off x="3990342" y="5656179"/>
              <a:ext cx="544938" cy="179506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04" name="Straight Connector 3503"/>
            <p:cNvCxnSpPr/>
            <p:nvPr/>
          </p:nvCxnSpPr>
          <p:spPr bwMode="auto">
            <a:xfrm>
              <a:off x="3987165" y="5873809"/>
              <a:ext cx="548116" cy="177918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05" name="Straight Connector 3504"/>
            <p:cNvCxnSpPr/>
            <p:nvPr/>
          </p:nvCxnSpPr>
          <p:spPr bwMode="auto">
            <a:xfrm rot="5400000" flipH="1" flipV="1">
              <a:off x="4690195" y="5860308"/>
              <a:ext cx="211277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06" name="Straight Connector 3505"/>
            <p:cNvCxnSpPr/>
            <p:nvPr/>
          </p:nvCxnSpPr>
          <p:spPr bwMode="auto">
            <a:xfrm flipV="1">
              <a:off x="4536869" y="5751492"/>
              <a:ext cx="263731" cy="85782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07" name="Straight Connector 3506"/>
            <p:cNvCxnSpPr/>
            <p:nvPr/>
          </p:nvCxnSpPr>
          <p:spPr bwMode="auto">
            <a:xfrm flipV="1">
              <a:off x="4535281" y="5965945"/>
              <a:ext cx="262142" cy="85782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08" name="Straight Connector 3507"/>
            <p:cNvCxnSpPr/>
            <p:nvPr/>
          </p:nvCxnSpPr>
          <p:spPr bwMode="auto">
            <a:xfrm>
              <a:off x="4244541" y="5571985"/>
              <a:ext cx="551293" cy="179507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</p:grpSp>
      <p:sp>
        <p:nvSpPr>
          <p:cNvPr id="4173" name="Text Box 31"/>
          <p:cNvSpPr txBox="1">
            <a:spLocks noChangeArrowheads="1"/>
          </p:cNvSpPr>
          <p:nvPr/>
        </p:nvSpPr>
        <p:spPr bwMode="auto">
          <a:xfrm>
            <a:off x="5302250" y="4167188"/>
            <a:ext cx="457200" cy="196850"/>
          </a:xfrm>
          <a:prstGeom prst="rect">
            <a:avLst/>
          </a:prstGeom>
          <a:noFill/>
          <a:ln w="15875">
            <a:noFill/>
            <a:miter lim="800000"/>
            <a:headEnd/>
            <a:tailEnd type="none" w="lg" len="lg"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>
                <a:latin typeface="Arial Narrow" pitchFamily="34" charset="0"/>
              </a:rPr>
              <a:t>Sensors &amp; Devices</a:t>
            </a:r>
          </a:p>
        </p:txBody>
      </p:sp>
      <p:sp>
        <p:nvSpPr>
          <p:cNvPr id="4174" name="Text Box 31"/>
          <p:cNvSpPr txBox="1">
            <a:spLocks noChangeArrowheads="1"/>
          </p:cNvSpPr>
          <p:nvPr/>
        </p:nvSpPr>
        <p:spPr bwMode="auto">
          <a:xfrm>
            <a:off x="4953000" y="4456113"/>
            <a:ext cx="609600" cy="98425"/>
          </a:xfrm>
          <a:prstGeom prst="rect">
            <a:avLst/>
          </a:prstGeom>
          <a:noFill/>
          <a:ln w="15875">
            <a:noFill/>
            <a:miter lim="800000"/>
            <a:headEnd/>
            <a:tailEnd type="none" w="lg" len="lg"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>
                <a:latin typeface="Arial Narrow" pitchFamily="34" charset="0"/>
              </a:rPr>
              <a:t>Materials</a:t>
            </a:r>
          </a:p>
        </p:txBody>
      </p:sp>
      <p:grpSp>
        <p:nvGrpSpPr>
          <p:cNvPr id="19" name="Group 1498"/>
          <p:cNvGrpSpPr>
            <a:grpSpLocks/>
          </p:cNvGrpSpPr>
          <p:nvPr/>
        </p:nvGrpSpPr>
        <p:grpSpPr bwMode="auto">
          <a:xfrm>
            <a:off x="4986338" y="3771900"/>
            <a:ext cx="533400" cy="388938"/>
            <a:chOff x="-3505200" y="3505200"/>
            <a:chExt cx="758190" cy="550545"/>
          </a:xfrm>
        </p:grpSpPr>
        <p:sp>
          <p:nvSpPr>
            <p:cNvPr id="9131" name="Diamond 1499"/>
            <p:cNvSpPr>
              <a:spLocks noChangeArrowheads="1"/>
            </p:cNvSpPr>
            <p:nvPr/>
          </p:nvSpPr>
          <p:spPr bwMode="auto">
            <a:xfrm>
              <a:off x="-3505200" y="3505200"/>
              <a:ext cx="746760" cy="249555"/>
            </a:xfrm>
            <a:prstGeom prst="diamond">
              <a:avLst/>
            </a:prstGeom>
            <a:solidFill>
              <a:srgbClr val="FFF7DD"/>
            </a:solidFill>
            <a:ln w="19050" algn="ctr">
              <a:noFill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32" name="Freeform 1500"/>
            <p:cNvSpPr>
              <a:spLocks/>
            </p:cNvSpPr>
            <p:nvPr/>
          </p:nvSpPr>
          <p:spPr bwMode="auto">
            <a:xfrm>
              <a:off x="-3505200" y="3630931"/>
              <a:ext cx="379095" cy="422910"/>
            </a:xfrm>
            <a:custGeom>
              <a:avLst/>
              <a:gdLst>
                <a:gd name="T0" fmla="*/ 0 w 379095"/>
                <a:gd name="T1" fmla="*/ 0 h 699426"/>
                <a:gd name="T2" fmla="*/ 7620 w 379095"/>
                <a:gd name="T3" fmla="*/ 3 h 699426"/>
                <a:gd name="T4" fmla="*/ 379095 w 379095"/>
                <a:gd name="T5" fmla="*/ 4 h 699426"/>
                <a:gd name="T6" fmla="*/ 379095 w 379095"/>
                <a:gd name="T7" fmla="*/ 1 h 699426"/>
                <a:gd name="T8" fmla="*/ 0 w 379095"/>
                <a:gd name="T9" fmla="*/ 0 h 699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9095"/>
                <a:gd name="T16" fmla="*/ 0 h 699426"/>
                <a:gd name="T17" fmla="*/ 379095 w 379095"/>
                <a:gd name="T18" fmla="*/ 699426 h 6994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9095" h="699426">
                  <a:moveTo>
                    <a:pt x="0" y="0"/>
                  </a:moveTo>
                  <a:lnTo>
                    <a:pt x="7620" y="499988"/>
                  </a:lnTo>
                  <a:lnTo>
                    <a:pt x="379095" y="699426"/>
                  </a:lnTo>
                  <a:lnTo>
                    <a:pt x="379095" y="196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BAB"/>
            </a:soli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33" name="Freeform 1501"/>
            <p:cNvSpPr>
              <a:spLocks/>
            </p:cNvSpPr>
            <p:nvPr/>
          </p:nvSpPr>
          <p:spPr bwMode="auto">
            <a:xfrm flipH="1">
              <a:off x="-3124200" y="3634742"/>
              <a:ext cx="369570" cy="419100"/>
            </a:xfrm>
            <a:custGeom>
              <a:avLst/>
              <a:gdLst>
                <a:gd name="T0" fmla="*/ 0 w 369570"/>
                <a:gd name="T1" fmla="*/ 0 h 419100"/>
                <a:gd name="T2" fmla="*/ 0 w 369570"/>
                <a:gd name="T3" fmla="*/ 295275 h 419100"/>
                <a:gd name="T4" fmla="*/ 365760 w 369570"/>
                <a:gd name="T5" fmla="*/ 419100 h 419100"/>
                <a:gd name="T6" fmla="*/ 369570 w 369570"/>
                <a:gd name="T7" fmla="*/ 116205 h 419100"/>
                <a:gd name="T8" fmla="*/ 0 w 369570"/>
                <a:gd name="T9" fmla="*/ 0 h 419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9570"/>
                <a:gd name="T16" fmla="*/ 0 h 419100"/>
                <a:gd name="T17" fmla="*/ 369570 w 369570"/>
                <a:gd name="T18" fmla="*/ 419100 h 419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9570" h="419100">
                  <a:moveTo>
                    <a:pt x="0" y="0"/>
                  </a:moveTo>
                  <a:lnTo>
                    <a:pt x="0" y="295275"/>
                  </a:lnTo>
                  <a:lnTo>
                    <a:pt x="365760" y="419100"/>
                  </a:lnTo>
                  <a:lnTo>
                    <a:pt x="369570" y="116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07D"/>
            </a:soli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37"/>
            <p:cNvGrpSpPr>
              <a:grpSpLocks/>
            </p:cNvGrpSpPr>
            <p:nvPr/>
          </p:nvGrpSpPr>
          <p:grpSpPr bwMode="auto">
            <a:xfrm>
              <a:off x="-3500687" y="3505200"/>
              <a:ext cx="753677" cy="550545"/>
              <a:chOff x="3357313" y="6858000"/>
              <a:chExt cx="753677" cy="550545"/>
            </a:xfrm>
          </p:grpSpPr>
          <p:cxnSp>
            <p:nvCxnSpPr>
              <p:cNvPr id="3488" name="Straight Connector 3487"/>
              <p:cNvCxnSpPr/>
              <p:nvPr/>
            </p:nvCxnSpPr>
            <p:spPr bwMode="auto">
              <a:xfrm rot="5400000">
                <a:off x="3203385" y="7133273"/>
                <a:ext cx="307856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3489" name="Straight Connector 3488"/>
              <p:cNvCxnSpPr/>
              <p:nvPr/>
            </p:nvCxnSpPr>
            <p:spPr bwMode="auto">
              <a:xfrm rot="5400000">
                <a:off x="3579099" y="7253494"/>
                <a:ext cx="310102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3490" name="Straight Connector 3489"/>
              <p:cNvCxnSpPr/>
              <p:nvPr/>
            </p:nvCxnSpPr>
            <p:spPr bwMode="auto">
              <a:xfrm>
                <a:off x="3359569" y="6981592"/>
                <a:ext cx="374582" cy="121344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3491" name="Straight Connector 3490"/>
              <p:cNvCxnSpPr/>
              <p:nvPr/>
            </p:nvCxnSpPr>
            <p:spPr bwMode="auto">
              <a:xfrm>
                <a:off x="3359569" y="7287201"/>
                <a:ext cx="374582" cy="121344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3492" name="Straight Connector 3491"/>
              <p:cNvCxnSpPr/>
              <p:nvPr/>
            </p:nvCxnSpPr>
            <p:spPr bwMode="auto">
              <a:xfrm rot="5400000" flipH="1" flipV="1">
                <a:off x="3953662" y="7136644"/>
                <a:ext cx="301114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3493" name="Straight Connector 3492"/>
              <p:cNvCxnSpPr/>
              <p:nvPr/>
            </p:nvCxnSpPr>
            <p:spPr bwMode="auto">
              <a:xfrm flipV="1">
                <a:off x="3736408" y="6981592"/>
                <a:ext cx="374582" cy="121344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3494" name="Straight Connector 3493"/>
              <p:cNvCxnSpPr/>
              <p:nvPr/>
            </p:nvCxnSpPr>
            <p:spPr bwMode="auto">
              <a:xfrm flipV="1">
                <a:off x="3734151" y="7287201"/>
                <a:ext cx="372326" cy="121344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3495" name="Straight Connector 3494"/>
              <p:cNvCxnSpPr/>
              <p:nvPr/>
            </p:nvCxnSpPr>
            <p:spPr bwMode="auto">
              <a:xfrm>
                <a:off x="3729638" y="6860248"/>
                <a:ext cx="374582" cy="121344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3496" name="Straight Connector 3495"/>
              <p:cNvCxnSpPr/>
              <p:nvPr/>
            </p:nvCxnSpPr>
            <p:spPr bwMode="auto">
              <a:xfrm flipV="1">
                <a:off x="3357313" y="6858000"/>
                <a:ext cx="374582" cy="121344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</p:grpSp>
      </p:grpSp>
      <p:sp>
        <p:nvSpPr>
          <p:cNvPr id="4176" name="Text Box 31"/>
          <p:cNvSpPr txBox="1">
            <a:spLocks noChangeArrowheads="1"/>
          </p:cNvSpPr>
          <p:nvPr/>
        </p:nvSpPr>
        <p:spPr bwMode="auto">
          <a:xfrm>
            <a:off x="5064125" y="3856038"/>
            <a:ext cx="381000" cy="98425"/>
          </a:xfrm>
          <a:prstGeom prst="rect">
            <a:avLst/>
          </a:prstGeom>
          <a:noFill/>
          <a:ln w="15875">
            <a:noFill/>
            <a:miter lim="800000"/>
            <a:headEnd/>
            <a:tailEnd type="none" w="lg" len="lg"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>
                <a:latin typeface="Arial Narrow" pitchFamily="34" charset="0"/>
              </a:rPr>
              <a:t>Imaging</a:t>
            </a:r>
          </a:p>
        </p:txBody>
      </p:sp>
      <p:grpSp>
        <p:nvGrpSpPr>
          <p:cNvPr id="21" name="Group 2480"/>
          <p:cNvGrpSpPr>
            <a:grpSpLocks/>
          </p:cNvGrpSpPr>
          <p:nvPr/>
        </p:nvGrpSpPr>
        <p:grpSpPr bwMode="auto">
          <a:xfrm flipH="1">
            <a:off x="3856038" y="4103688"/>
            <a:ext cx="814387" cy="481012"/>
            <a:chOff x="3987165" y="5570397"/>
            <a:chExt cx="813435" cy="481330"/>
          </a:xfrm>
        </p:grpSpPr>
        <p:sp>
          <p:nvSpPr>
            <p:cNvPr id="9119" name="Freeform 2481"/>
            <p:cNvSpPr>
              <a:spLocks/>
            </p:cNvSpPr>
            <p:nvPr/>
          </p:nvSpPr>
          <p:spPr bwMode="auto">
            <a:xfrm>
              <a:off x="3987165" y="5572125"/>
              <a:ext cx="805815" cy="262890"/>
            </a:xfrm>
            <a:custGeom>
              <a:avLst/>
              <a:gdLst>
                <a:gd name="T0" fmla="*/ 546735 w 805815"/>
                <a:gd name="T1" fmla="*/ 262890 h 262890"/>
                <a:gd name="T2" fmla="*/ 0 w 805815"/>
                <a:gd name="T3" fmla="*/ 83820 h 262890"/>
                <a:gd name="T4" fmla="*/ 259080 w 805815"/>
                <a:gd name="T5" fmla="*/ 0 h 262890"/>
                <a:gd name="T6" fmla="*/ 805815 w 805815"/>
                <a:gd name="T7" fmla="*/ 180975 h 262890"/>
                <a:gd name="T8" fmla="*/ 546735 w 805815"/>
                <a:gd name="T9" fmla="*/ 262890 h 2628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5815"/>
                <a:gd name="T16" fmla="*/ 0 h 262890"/>
                <a:gd name="T17" fmla="*/ 805815 w 805815"/>
                <a:gd name="T18" fmla="*/ 262890 h 2628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5815" h="262890">
                  <a:moveTo>
                    <a:pt x="546735" y="262890"/>
                  </a:moveTo>
                  <a:lnTo>
                    <a:pt x="0" y="83820"/>
                  </a:lnTo>
                  <a:lnTo>
                    <a:pt x="259080" y="0"/>
                  </a:lnTo>
                  <a:lnTo>
                    <a:pt x="805815" y="180975"/>
                  </a:lnTo>
                  <a:lnTo>
                    <a:pt x="546735" y="262890"/>
                  </a:lnTo>
                  <a:close/>
                </a:path>
              </a:pathLst>
            </a:custGeom>
            <a:gradFill rotWithShape="1">
              <a:gsLst>
                <a:gs pos="0">
                  <a:srgbClr val="FFF7DD"/>
                </a:gs>
                <a:gs pos="100000">
                  <a:srgbClr val="FFFFFF"/>
                </a:gs>
              </a:gsLst>
              <a:lin ang="0"/>
            </a:gra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0" name="Freeform 1500"/>
            <p:cNvSpPr>
              <a:spLocks/>
            </p:cNvSpPr>
            <p:nvPr/>
          </p:nvSpPr>
          <p:spPr bwMode="auto">
            <a:xfrm>
              <a:off x="3988589" y="5659282"/>
              <a:ext cx="545165" cy="390843"/>
            </a:xfrm>
            <a:custGeom>
              <a:avLst/>
              <a:gdLst>
                <a:gd name="T0" fmla="*/ 1 w 774968"/>
                <a:gd name="T1" fmla="*/ 0 h 918883"/>
                <a:gd name="T2" fmla="*/ 0 w 774968"/>
                <a:gd name="T3" fmla="*/ 0 h 918883"/>
                <a:gd name="T4" fmla="*/ 1961 w 774968"/>
                <a:gd name="T5" fmla="*/ 0 h 918883"/>
                <a:gd name="T6" fmla="*/ 1961 w 774968"/>
                <a:gd name="T7" fmla="*/ 0 h 918883"/>
                <a:gd name="T8" fmla="*/ 1 w 774968"/>
                <a:gd name="T9" fmla="*/ 0 h 9188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4968"/>
                <a:gd name="T16" fmla="*/ 0 h 918883"/>
                <a:gd name="T17" fmla="*/ 774968 w 774968"/>
                <a:gd name="T18" fmla="*/ 918883 h 9188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4968" h="918883">
                  <a:moveTo>
                    <a:pt x="503" y="0"/>
                  </a:moveTo>
                  <a:cubicBezTo>
                    <a:pt x="335" y="166663"/>
                    <a:pt x="168" y="333326"/>
                    <a:pt x="0" y="499989"/>
                  </a:cubicBezTo>
                  <a:lnTo>
                    <a:pt x="774968" y="918883"/>
                  </a:lnTo>
                  <a:lnTo>
                    <a:pt x="774968" y="415743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FFE07D"/>
            </a:soli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474" name="Straight Connector 3473"/>
            <p:cNvCxnSpPr/>
            <p:nvPr/>
          </p:nvCxnSpPr>
          <p:spPr bwMode="auto">
            <a:xfrm rot="5400000">
              <a:off x="3882315" y="5765788"/>
              <a:ext cx="216043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475" name="Straight Connector 3474"/>
            <p:cNvCxnSpPr/>
            <p:nvPr/>
          </p:nvCxnSpPr>
          <p:spPr bwMode="auto">
            <a:xfrm flipV="1">
              <a:off x="3990336" y="5570397"/>
              <a:ext cx="263217" cy="85782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sp>
          <p:nvSpPr>
            <p:cNvPr id="9123" name="Freeform 1501"/>
            <p:cNvSpPr>
              <a:spLocks/>
            </p:cNvSpPr>
            <p:nvPr/>
          </p:nvSpPr>
          <p:spPr bwMode="auto">
            <a:xfrm flipH="1">
              <a:off x="4535094" y="5755309"/>
              <a:ext cx="259980" cy="294818"/>
            </a:xfrm>
            <a:custGeom>
              <a:avLst/>
              <a:gdLst>
                <a:gd name="T0" fmla="*/ 0 w 369570"/>
                <a:gd name="T1" fmla="*/ 0 h 419100"/>
                <a:gd name="T2" fmla="*/ 0 w 369570"/>
                <a:gd name="T3" fmla="*/ 747 h 419100"/>
                <a:gd name="T4" fmla="*/ 925 w 369570"/>
                <a:gd name="T5" fmla="*/ 1060 h 419100"/>
                <a:gd name="T6" fmla="*/ 936 w 369570"/>
                <a:gd name="T7" fmla="*/ 294 h 419100"/>
                <a:gd name="T8" fmla="*/ 0 w 369570"/>
                <a:gd name="T9" fmla="*/ 0 h 419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9570"/>
                <a:gd name="T16" fmla="*/ 0 h 419100"/>
                <a:gd name="T17" fmla="*/ 369570 w 369570"/>
                <a:gd name="T18" fmla="*/ 419100 h 419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9570" h="419100">
                  <a:moveTo>
                    <a:pt x="0" y="0"/>
                  </a:moveTo>
                  <a:lnTo>
                    <a:pt x="0" y="295275"/>
                  </a:lnTo>
                  <a:lnTo>
                    <a:pt x="365760" y="419100"/>
                  </a:lnTo>
                  <a:lnTo>
                    <a:pt x="369570" y="116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BAB"/>
            </a:soli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477" name="Straight Connector 3476"/>
            <p:cNvCxnSpPr/>
            <p:nvPr/>
          </p:nvCxnSpPr>
          <p:spPr bwMode="auto">
            <a:xfrm rot="5400000">
              <a:off x="4426983" y="5942912"/>
              <a:ext cx="217631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478" name="Straight Connector 3477"/>
            <p:cNvCxnSpPr/>
            <p:nvPr/>
          </p:nvCxnSpPr>
          <p:spPr bwMode="auto">
            <a:xfrm>
              <a:off x="3990336" y="5656179"/>
              <a:ext cx="545462" cy="179506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479" name="Straight Connector 3478"/>
            <p:cNvCxnSpPr/>
            <p:nvPr/>
          </p:nvCxnSpPr>
          <p:spPr bwMode="auto">
            <a:xfrm>
              <a:off x="3987165" y="5873809"/>
              <a:ext cx="548633" cy="177918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480" name="Straight Connector 3479"/>
            <p:cNvCxnSpPr/>
            <p:nvPr/>
          </p:nvCxnSpPr>
          <p:spPr bwMode="auto">
            <a:xfrm rot="5400000" flipH="1" flipV="1">
              <a:off x="4690206" y="5860308"/>
              <a:ext cx="211277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481" name="Straight Connector 3480"/>
            <p:cNvCxnSpPr/>
            <p:nvPr/>
          </p:nvCxnSpPr>
          <p:spPr bwMode="auto">
            <a:xfrm flipV="1">
              <a:off x="4537383" y="5751492"/>
              <a:ext cx="263217" cy="85782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482" name="Straight Connector 3481"/>
            <p:cNvCxnSpPr/>
            <p:nvPr/>
          </p:nvCxnSpPr>
          <p:spPr bwMode="auto">
            <a:xfrm flipV="1">
              <a:off x="4535798" y="5965945"/>
              <a:ext cx="261631" cy="85782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483" name="Straight Connector 3482"/>
            <p:cNvCxnSpPr/>
            <p:nvPr/>
          </p:nvCxnSpPr>
          <p:spPr bwMode="auto">
            <a:xfrm>
              <a:off x="4244039" y="5571985"/>
              <a:ext cx="551804" cy="179507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</p:grpSp>
      <p:sp>
        <p:nvSpPr>
          <p:cNvPr id="4178" name="Text Box 27"/>
          <p:cNvSpPr txBox="1">
            <a:spLocks noChangeArrowheads="1"/>
          </p:cNvSpPr>
          <p:nvPr/>
        </p:nvSpPr>
        <p:spPr bwMode="auto">
          <a:xfrm>
            <a:off x="5260975" y="3505200"/>
            <a:ext cx="533400" cy="98425"/>
          </a:xfrm>
          <a:prstGeom prst="rect">
            <a:avLst/>
          </a:prstGeom>
          <a:noFill/>
          <a:ln w="15875">
            <a:noFill/>
            <a:miter lim="800000"/>
            <a:headEnd/>
            <a:tailEnd type="none" w="lg" len="lg"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>
                <a:latin typeface="Arial Narrow" pitchFamily="34" charset="0"/>
              </a:rPr>
              <a:t>Computation</a:t>
            </a:r>
          </a:p>
        </p:txBody>
      </p:sp>
      <p:sp>
        <p:nvSpPr>
          <p:cNvPr id="4179" name="Text Box 27"/>
          <p:cNvSpPr txBox="1">
            <a:spLocks noChangeArrowheads="1"/>
          </p:cNvSpPr>
          <p:nvPr/>
        </p:nvSpPr>
        <p:spPr bwMode="auto">
          <a:xfrm>
            <a:off x="4752975" y="3695700"/>
            <a:ext cx="484188" cy="100013"/>
          </a:xfrm>
          <a:prstGeom prst="rect">
            <a:avLst/>
          </a:prstGeom>
          <a:noFill/>
          <a:ln w="15875">
            <a:noFill/>
            <a:miter lim="800000"/>
            <a:headEnd/>
            <a:tailEnd type="none" w="lg" len="lg"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>
                <a:latin typeface="Arial Narrow" pitchFamily="34" charset="0"/>
              </a:rPr>
              <a:t>Neuro. Sci.</a:t>
            </a:r>
          </a:p>
        </p:txBody>
      </p:sp>
      <p:sp>
        <p:nvSpPr>
          <p:cNvPr id="4180" name="Text Box 27"/>
          <p:cNvSpPr txBox="1">
            <a:spLocks noChangeArrowheads="1"/>
          </p:cNvSpPr>
          <p:nvPr/>
        </p:nvSpPr>
        <p:spPr bwMode="auto">
          <a:xfrm>
            <a:off x="4419600" y="3917950"/>
            <a:ext cx="533400" cy="196850"/>
          </a:xfrm>
          <a:prstGeom prst="rect">
            <a:avLst/>
          </a:prstGeom>
          <a:noFill/>
          <a:ln w="15875">
            <a:noFill/>
            <a:miter lim="800000"/>
            <a:headEnd/>
            <a:tailEnd type="none" w="lg" len="lg"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>
                <a:latin typeface="Arial Narrow" pitchFamily="34" charset="0"/>
              </a:rPr>
              <a:t>Biological Sciences</a:t>
            </a:r>
          </a:p>
        </p:txBody>
      </p:sp>
      <p:sp>
        <p:nvSpPr>
          <p:cNvPr id="4181" name="Text Box 27"/>
          <p:cNvSpPr txBox="1">
            <a:spLocks noChangeArrowheads="1"/>
          </p:cNvSpPr>
          <p:nvPr/>
        </p:nvSpPr>
        <p:spPr bwMode="auto">
          <a:xfrm>
            <a:off x="4127500" y="3457575"/>
            <a:ext cx="533400" cy="196850"/>
          </a:xfrm>
          <a:prstGeom prst="rect">
            <a:avLst/>
          </a:prstGeom>
          <a:noFill/>
          <a:ln w="15875">
            <a:noFill/>
            <a:miter lim="800000"/>
            <a:headEnd/>
            <a:tailEnd type="none" w="lg" len="lg"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>
                <a:latin typeface="Arial Narrow" pitchFamily="34" charset="0"/>
              </a:rPr>
              <a:t>Synthesis &amp; </a:t>
            </a:r>
          </a:p>
          <a:p>
            <a:pPr algn="ctr">
              <a:lnSpc>
                <a:spcPct val="80000"/>
              </a:lnSpc>
            </a:pPr>
            <a:r>
              <a:rPr lang="en-US" sz="800" b="1">
                <a:latin typeface="Arial Narrow" pitchFamily="34" charset="0"/>
              </a:rPr>
              <a:t>Drug Disc.</a:t>
            </a:r>
          </a:p>
        </p:txBody>
      </p:sp>
      <p:grpSp>
        <p:nvGrpSpPr>
          <p:cNvPr id="22" name="Group 1498"/>
          <p:cNvGrpSpPr>
            <a:grpSpLocks/>
          </p:cNvGrpSpPr>
          <p:nvPr/>
        </p:nvGrpSpPr>
        <p:grpSpPr bwMode="auto">
          <a:xfrm>
            <a:off x="2998788" y="4125913"/>
            <a:ext cx="534987" cy="387350"/>
            <a:chOff x="-3505200" y="3505200"/>
            <a:chExt cx="758190" cy="550545"/>
          </a:xfrm>
        </p:grpSpPr>
        <p:sp>
          <p:nvSpPr>
            <p:cNvPr id="9106" name="Diamond 1499"/>
            <p:cNvSpPr>
              <a:spLocks noChangeArrowheads="1"/>
            </p:cNvSpPr>
            <p:nvPr/>
          </p:nvSpPr>
          <p:spPr bwMode="auto">
            <a:xfrm>
              <a:off x="-3505200" y="3505200"/>
              <a:ext cx="746760" cy="249555"/>
            </a:xfrm>
            <a:prstGeom prst="diamond">
              <a:avLst/>
            </a:prstGeom>
            <a:solidFill>
              <a:srgbClr val="FFF7DD"/>
            </a:solidFill>
            <a:ln w="19050" algn="ctr">
              <a:noFill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7" name="Freeform 1500"/>
            <p:cNvSpPr>
              <a:spLocks/>
            </p:cNvSpPr>
            <p:nvPr/>
          </p:nvSpPr>
          <p:spPr bwMode="auto">
            <a:xfrm>
              <a:off x="-3505200" y="3630931"/>
              <a:ext cx="379095" cy="422910"/>
            </a:xfrm>
            <a:custGeom>
              <a:avLst/>
              <a:gdLst>
                <a:gd name="T0" fmla="*/ 0 w 379095"/>
                <a:gd name="T1" fmla="*/ 0 h 699426"/>
                <a:gd name="T2" fmla="*/ 7620 w 379095"/>
                <a:gd name="T3" fmla="*/ 3 h 699426"/>
                <a:gd name="T4" fmla="*/ 379095 w 379095"/>
                <a:gd name="T5" fmla="*/ 4 h 699426"/>
                <a:gd name="T6" fmla="*/ 379095 w 379095"/>
                <a:gd name="T7" fmla="*/ 1 h 699426"/>
                <a:gd name="T8" fmla="*/ 0 w 379095"/>
                <a:gd name="T9" fmla="*/ 0 h 699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9095"/>
                <a:gd name="T16" fmla="*/ 0 h 699426"/>
                <a:gd name="T17" fmla="*/ 379095 w 379095"/>
                <a:gd name="T18" fmla="*/ 699426 h 6994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9095" h="699426">
                  <a:moveTo>
                    <a:pt x="0" y="0"/>
                  </a:moveTo>
                  <a:lnTo>
                    <a:pt x="7620" y="499988"/>
                  </a:lnTo>
                  <a:lnTo>
                    <a:pt x="379095" y="699426"/>
                  </a:lnTo>
                  <a:lnTo>
                    <a:pt x="379095" y="196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BAB"/>
            </a:soli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8" name="Freeform 1501"/>
            <p:cNvSpPr>
              <a:spLocks/>
            </p:cNvSpPr>
            <p:nvPr/>
          </p:nvSpPr>
          <p:spPr bwMode="auto">
            <a:xfrm flipH="1">
              <a:off x="-3124200" y="3634742"/>
              <a:ext cx="369570" cy="419100"/>
            </a:xfrm>
            <a:custGeom>
              <a:avLst/>
              <a:gdLst>
                <a:gd name="T0" fmla="*/ 0 w 369570"/>
                <a:gd name="T1" fmla="*/ 0 h 419100"/>
                <a:gd name="T2" fmla="*/ 0 w 369570"/>
                <a:gd name="T3" fmla="*/ 295275 h 419100"/>
                <a:gd name="T4" fmla="*/ 365760 w 369570"/>
                <a:gd name="T5" fmla="*/ 419100 h 419100"/>
                <a:gd name="T6" fmla="*/ 369570 w 369570"/>
                <a:gd name="T7" fmla="*/ 116205 h 419100"/>
                <a:gd name="T8" fmla="*/ 0 w 369570"/>
                <a:gd name="T9" fmla="*/ 0 h 419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9570"/>
                <a:gd name="T16" fmla="*/ 0 h 419100"/>
                <a:gd name="T17" fmla="*/ 369570 w 369570"/>
                <a:gd name="T18" fmla="*/ 419100 h 419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9570" h="419100">
                  <a:moveTo>
                    <a:pt x="0" y="0"/>
                  </a:moveTo>
                  <a:lnTo>
                    <a:pt x="0" y="295275"/>
                  </a:lnTo>
                  <a:lnTo>
                    <a:pt x="365760" y="419100"/>
                  </a:lnTo>
                  <a:lnTo>
                    <a:pt x="369570" y="116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07D"/>
            </a:soli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" name="Group 337"/>
            <p:cNvGrpSpPr>
              <a:grpSpLocks/>
            </p:cNvGrpSpPr>
            <p:nvPr/>
          </p:nvGrpSpPr>
          <p:grpSpPr bwMode="auto">
            <a:xfrm>
              <a:off x="-3500687" y="3505200"/>
              <a:ext cx="753677" cy="550545"/>
              <a:chOff x="3357313" y="6858000"/>
              <a:chExt cx="753677" cy="550545"/>
            </a:xfrm>
          </p:grpSpPr>
          <p:cxnSp>
            <p:nvCxnSpPr>
              <p:cNvPr id="3463" name="Straight Connector 3462"/>
              <p:cNvCxnSpPr/>
              <p:nvPr/>
            </p:nvCxnSpPr>
            <p:spPr bwMode="auto">
              <a:xfrm rot="5400000">
                <a:off x="3202741" y="7132144"/>
                <a:ext cx="309118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3464" name="Straight Connector 3463"/>
              <p:cNvCxnSpPr/>
              <p:nvPr/>
            </p:nvCxnSpPr>
            <p:spPr bwMode="auto">
              <a:xfrm rot="5400000">
                <a:off x="3579583" y="7252859"/>
                <a:ext cx="311374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3465" name="Straight Connector 3464"/>
              <p:cNvCxnSpPr/>
              <p:nvPr/>
            </p:nvCxnSpPr>
            <p:spPr bwMode="auto">
              <a:xfrm>
                <a:off x="3359549" y="6979842"/>
                <a:ext cx="375721" cy="121842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3466" name="Straight Connector 3465"/>
              <p:cNvCxnSpPr/>
              <p:nvPr/>
            </p:nvCxnSpPr>
            <p:spPr bwMode="auto">
              <a:xfrm>
                <a:off x="3359549" y="7286703"/>
                <a:ext cx="375721" cy="121842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3467" name="Straight Connector 3466"/>
              <p:cNvCxnSpPr/>
              <p:nvPr/>
            </p:nvCxnSpPr>
            <p:spPr bwMode="auto">
              <a:xfrm rot="5400000" flipH="1" flipV="1">
                <a:off x="3953066" y="7135530"/>
                <a:ext cx="302348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3468" name="Straight Connector 3467"/>
              <p:cNvCxnSpPr/>
              <p:nvPr/>
            </p:nvCxnSpPr>
            <p:spPr bwMode="auto">
              <a:xfrm flipV="1">
                <a:off x="3737520" y="6979842"/>
                <a:ext cx="373470" cy="121842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3469" name="Straight Connector 3468"/>
              <p:cNvCxnSpPr/>
              <p:nvPr/>
            </p:nvCxnSpPr>
            <p:spPr bwMode="auto">
              <a:xfrm flipV="1">
                <a:off x="3735270" y="7286703"/>
                <a:ext cx="371220" cy="121842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3470" name="Straight Connector 3469"/>
              <p:cNvCxnSpPr/>
              <p:nvPr/>
            </p:nvCxnSpPr>
            <p:spPr bwMode="auto">
              <a:xfrm>
                <a:off x="3728520" y="6860256"/>
                <a:ext cx="375721" cy="119586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3471" name="Straight Connector 3470"/>
              <p:cNvCxnSpPr/>
              <p:nvPr/>
            </p:nvCxnSpPr>
            <p:spPr bwMode="auto">
              <a:xfrm flipV="1">
                <a:off x="3357300" y="6858000"/>
                <a:ext cx="373470" cy="119585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</p:grpSp>
      </p:grpSp>
      <p:grpSp>
        <p:nvGrpSpPr>
          <p:cNvPr id="24" name="Group 1498"/>
          <p:cNvGrpSpPr>
            <a:grpSpLocks/>
          </p:cNvGrpSpPr>
          <p:nvPr/>
        </p:nvGrpSpPr>
        <p:grpSpPr bwMode="auto">
          <a:xfrm>
            <a:off x="5835650" y="3910013"/>
            <a:ext cx="533400" cy="387350"/>
            <a:chOff x="-3505200" y="3505200"/>
            <a:chExt cx="758190" cy="550545"/>
          </a:xfrm>
        </p:grpSpPr>
        <p:sp>
          <p:nvSpPr>
            <p:cNvPr id="9093" name="Diamond 1499"/>
            <p:cNvSpPr>
              <a:spLocks noChangeArrowheads="1"/>
            </p:cNvSpPr>
            <p:nvPr/>
          </p:nvSpPr>
          <p:spPr bwMode="auto">
            <a:xfrm>
              <a:off x="-3505200" y="3505200"/>
              <a:ext cx="746760" cy="249555"/>
            </a:xfrm>
            <a:prstGeom prst="diamond">
              <a:avLst/>
            </a:prstGeom>
            <a:solidFill>
              <a:srgbClr val="FFF7DD"/>
            </a:solidFill>
            <a:ln w="19050" algn="ctr">
              <a:noFill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4" name="Freeform 1500"/>
            <p:cNvSpPr>
              <a:spLocks/>
            </p:cNvSpPr>
            <p:nvPr/>
          </p:nvSpPr>
          <p:spPr bwMode="auto">
            <a:xfrm>
              <a:off x="-3505200" y="3630931"/>
              <a:ext cx="379095" cy="422910"/>
            </a:xfrm>
            <a:custGeom>
              <a:avLst/>
              <a:gdLst>
                <a:gd name="T0" fmla="*/ 0 w 379095"/>
                <a:gd name="T1" fmla="*/ 0 h 699426"/>
                <a:gd name="T2" fmla="*/ 7620 w 379095"/>
                <a:gd name="T3" fmla="*/ 3 h 699426"/>
                <a:gd name="T4" fmla="*/ 379095 w 379095"/>
                <a:gd name="T5" fmla="*/ 4 h 699426"/>
                <a:gd name="T6" fmla="*/ 379095 w 379095"/>
                <a:gd name="T7" fmla="*/ 1 h 699426"/>
                <a:gd name="T8" fmla="*/ 0 w 379095"/>
                <a:gd name="T9" fmla="*/ 0 h 699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9095"/>
                <a:gd name="T16" fmla="*/ 0 h 699426"/>
                <a:gd name="T17" fmla="*/ 379095 w 379095"/>
                <a:gd name="T18" fmla="*/ 699426 h 6994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9095" h="699426">
                  <a:moveTo>
                    <a:pt x="0" y="0"/>
                  </a:moveTo>
                  <a:lnTo>
                    <a:pt x="7620" y="499988"/>
                  </a:lnTo>
                  <a:lnTo>
                    <a:pt x="379095" y="699426"/>
                  </a:lnTo>
                  <a:lnTo>
                    <a:pt x="379095" y="196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BAB"/>
            </a:soli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5" name="Freeform 1501"/>
            <p:cNvSpPr>
              <a:spLocks/>
            </p:cNvSpPr>
            <p:nvPr/>
          </p:nvSpPr>
          <p:spPr bwMode="auto">
            <a:xfrm flipH="1">
              <a:off x="-3124201" y="3634739"/>
              <a:ext cx="369571" cy="419099"/>
            </a:xfrm>
            <a:custGeom>
              <a:avLst/>
              <a:gdLst>
                <a:gd name="T0" fmla="*/ 0 w 369570"/>
                <a:gd name="T1" fmla="*/ 0 h 419100"/>
                <a:gd name="T2" fmla="*/ 0 w 369570"/>
                <a:gd name="T3" fmla="*/ 295260 h 419100"/>
                <a:gd name="T4" fmla="*/ 365775 w 369570"/>
                <a:gd name="T5" fmla="*/ 419085 h 419100"/>
                <a:gd name="T6" fmla="*/ 369585 w 369570"/>
                <a:gd name="T7" fmla="*/ 116205 h 419100"/>
                <a:gd name="T8" fmla="*/ 0 w 369570"/>
                <a:gd name="T9" fmla="*/ 0 h 419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9570"/>
                <a:gd name="T16" fmla="*/ 0 h 419100"/>
                <a:gd name="T17" fmla="*/ 369570 w 369570"/>
                <a:gd name="T18" fmla="*/ 419100 h 419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9570" h="419100">
                  <a:moveTo>
                    <a:pt x="0" y="0"/>
                  </a:moveTo>
                  <a:lnTo>
                    <a:pt x="0" y="295275"/>
                  </a:lnTo>
                  <a:lnTo>
                    <a:pt x="365760" y="419100"/>
                  </a:lnTo>
                  <a:lnTo>
                    <a:pt x="369570" y="116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07D"/>
            </a:soli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" name="Group 337"/>
            <p:cNvGrpSpPr>
              <a:grpSpLocks/>
            </p:cNvGrpSpPr>
            <p:nvPr/>
          </p:nvGrpSpPr>
          <p:grpSpPr bwMode="auto">
            <a:xfrm>
              <a:off x="-3500687" y="3505200"/>
              <a:ext cx="753677" cy="550545"/>
              <a:chOff x="3357313" y="6858000"/>
              <a:chExt cx="753677" cy="550545"/>
            </a:xfrm>
          </p:grpSpPr>
          <p:cxnSp>
            <p:nvCxnSpPr>
              <p:cNvPr id="3450" name="Straight Connector 3449"/>
              <p:cNvCxnSpPr/>
              <p:nvPr/>
            </p:nvCxnSpPr>
            <p:spPr bwMode="auto">
              <a:xfrm rot="5400000">
                <a:off x="3203882" y="7133273"/>
                <a:ext cx="306861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3451" name="Straight Connector 3450"/>
              <p:cNvCxnSpPr/>
              <p:nvPr/>
            </p:nvCxnSpPr>
            <p:spPr bwMode="auto">
              <a:xfrm rot="5400000">
                <a:off x="3579593" y="7253986"/>
                <a:ext cx="309118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3452" name="Straight Connector 3451"/>
              <p:cNvCxnSpPr/>
              <p:nvPr/>
            </p:nvCxnSpPr>
            <p:spPr bwMode="auto">
              <a:xfrm>
                <a:off x="3359570" y="6982098"/>
                <a:ext cx="374582" cy="121842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3453" name="Straight Connector 3452"/>
              <p:cNvCxnSpPr/>
              <p:nvPr/>
            </p:nvCxnSpPr>
            <p:spPr bwMode="auto">
              <a:xfrm>
                <a:off x="3359570" y="7286703"/>
                <a:ext cx="374582" cy="121842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3454" name="Straight Connector 3453"/>
              <p:cNvCxnSpPr/>
              <p:nvPr/>
            </p:nvCxnSpPr>
            <p:spPr bwMode="auto">
              <a:xfrm rot="5400000" flipH="1" flipV="1">
                <a:off x="3954175" y="7136657"/>
                <a:ext cx="300093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3455" name="Straight Connector 3454"/>
              <p:cNvCxnSpPr/>
              <p:nvPr/>
            </p:nvCxnSpPr>
            <p:spPr bwMode="auto">
              <a:xfrm flipV="1">
                <a:off x="3736408" y="6982098"/>
                <a:ext cx="374582" cy="121842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3456" name="Straight Connector 3455"/>
              <p:cNvCxnSpPr/>
              <p:nvPr/>
            </p:nvCxnSpPr>
            <p:spPr bwMode="auto">
              <a:xfrm flipV="1">
                <a:off x="3734152" y="7286703"/>
                <a:ext cx="372325" cy="121842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3457" name="Straight Connector 3456"/>
              <p:cNvCxnSpPr/>
              <p:nvPr/>
            </p:nvCxnSpPr>
            <p:spPr bwMode="auto">
              <a:xfrm>
                <a:off x="3729639" y="6860256"/>
                <a:ext cx="374582" cy="121842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3458" name="Straight Connector 3457"/>
              <p:cNvCxnSpPr/>
              <p:nvPr/>
            </p:nvCxnSpPr>
            <p:spPr bwMode="auto">
              <a:xfrm flipV="1">
                <a:off x="3357313" y="6858000"/>
                <a:ext cx="374582" cy="121842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</p:grpSp>
      </p:grpSp>
      <p:sp>
        <p:nvSpPr>
          <p:cNvPr id="4184" name="Text Box 27"/>
          <p:cNvSpPr txBox="1">
            <a:spLocks noChangeArrowheads="1"/>
          </p:cNvSpPr>
          <p:nvPr/>
        </p:nvSpPr>
        <p:spPr bwMode="auto">
          <a:xfrm>
            <a:off x="3657600" y="4619625"/>
            <a:ext cx="304800" cy="98425"/>
          </a:xfrm>
          <a:prstGeom prst="rect">
            <a:avLst/>
          </a:prstGeom>
          <a:noFill/>
          <a:ln w="15875">
            <a:noFill/>
            <a:miter lim="800000"/>
            <a:headEnd/>
            <a:tailEnd type="none" w="lg" len="lg"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>
                <a:latin typeface="Arial Narrow" pitchFamily="34" charset="0"/>
              </a:rPr>
              <a:t>Water</a:t>
            </a:r>
          </a:p>
        </p:txBody>
      </p:sp>
      <p:sp>
        <p:nvSpPr>
          <p:cNvPr id="4185" name="Text Box 27"/>
          <p:cNvSpPr txBox="1">
            <a:spLocks noChangeArrowheads="1"/>
          </p:cNvSpPr>
          <p:nvPr/>
        </p:nvSpPr>
        <p:spPr bwMode="auto">
          <a:xfrm>
            <a:off x="4038600" y="4222750"/>
            <a:ext cx="533400" cy="98425"/>
          </a:xfrm>
          <a:prstGeom prst="rect">
            <a:avLst/>
          </a:prstGeom>
          <a:noFill/>
          <a:ln w="15875">
            <a:noFill/>
            <a:miter lim="800000"/>
            <a:headEnd/>
            <a:tailEnd type="none" w="lg" len="lg"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>
                <a:latin typeface="Arial Narrow" pitchFamily="34" charset="0"/>
              </a:rPr>
              <a:t>Environment</a:t>
            </a:r>
          </a:p>
        </p:txBody>
      </p:sp>
      <p:grpSp>
        <p:nvGrpSpPr>
          <p:cNvPr id="26" name="Group 1498"/>
          <p:cNvGrpSpPr>
            <a:grpSpLocks/>
          </p:cNvGrpSpPr>
          <p:nvPr/>
        </p:nvGrpSpPr>
        <p:grpSpPr bwMode="auto">
          <a:xfrm>
            <a:off x="4699000" y="4097338"/>
            <a:ext cx="533400" cy="387350"/>
            <a:chOff x="-3505200" y="3505200"/>
            <a:chExt cx="758190" cy="550545"/>
          </a:xfrm>
        </p:grpSpPr>
        <p:sp>
          <p:nvSpPr>
            <p:cNvPr id="9080" name="Diamond 1499"/>
            <p:cNvSpPr>
              <a:spLocks noChangeArrowheads="1"/>
            </p:cNvSpPr>
            <p:nvPr/>
          </p:nvSpPr>
          <p:spPr bwMode="auto">
            <a:xfrm>
              <a:off x="-3505200" y="3505200"/>
              <a:ext cx="746760" cy="249555"/>
            </a:xfrm>
            <a:prstGeom prst="diamond">
              <a:avLst/>
            </a:prstGeom>
            <a:solidFill>
              <a:srgbClr val="FFF7DD"/>
            </a:solidFill>
            <a:ln w="19050" algn="ctr">
              <a:noFill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1" name="Freeform 1500"/>
            <p:cNvSpPr>
              <a:spLocks/>
            </p:cNvSpPr>
            <p:nvPr/>
          </p:nvSpPr>
          <p:spPr bwMode="auto">
            <a:xfrm>
              <a:off x="-3505200" y="3630931"/>
              <a:ext cx="379095" cy="422910"/>
            </a:xfrm>
            <a:custGeom>
              <a:avLst/>
              <a:gdLst>
                <a:gd name="T0" fmla="*/ 0 w 379095"/>
                <a:gd name="T1" fmla="*/ 0 h 699426"/>
                <a:gd name="T2" fmla="*/ 7620 w 379095"/>
                <a:gd name="T3" fmla="*/ 3 h 699426"/>
                <a:gd name="T4" fmla="*/ 379095 w 379095"/>
                <a:gd name="T5" fmla="*/ 4 h 699426"/>
                <a:gd name="T6" fmla="*/ 379095 w 379095"/>
                <a:gd name="T7" fmla="*/ 1 h 699426"/>
                <a:gd name="T8" fmla="*/ 0 w 379095"/>
                <a:gd name="T9" fmla="*/ 0 h 699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9095"/>
                <a:gd name="T16" fmla="*/ 0 h 699426"/>
                <a:gd name="T17" fmla="*/ 379095 w 379095"/>
                <a:gd name="T18" fmla="*/ 699426 h 6994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9095" h="699426">
                  <a:moveTo>
                    <a:pt x="0" y="0"/>
                  </a:moveTo>
                  <a:lnTo>
                    <a:pt x="7620" y="499988"/>
                  </a:lnTo>
                  <a:lnTo>
                    <a:pt x="379095" y="699426"/>
                  </a:lnTo>
                  <a:lnTo>
                    <a:pt x="379095" y="196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BAB"/>
            </a:soli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2" name="Freeform 1501"/>
            <p:cNvSpPr>
              <a:spLocks/>
            </p:cNvSpPr>
            <p:nvPr/>
          </p:nvSpPr>
          <p:spPr bwMode="auto">
            <a:xfrm flipH="1">
              <a:off x="-3124200" y="3634742"/>
              <a:ext cx="369570" cy="419100"/>
            </a:xfrm>
            <a:custGeom>
              <a:avLst/>
              <a:gdLst>
                <a:gd name="T0" fmla="*/ 0 w 369570"/>
                <a:gd name="T1" fmla="*/ 0 h 419100"/>
                <a:gd name="T2" fmla="*/ 0 w 369570"/>
                <a:gd name="T3" fmla="*/ 295275 h 419100"/>
                <a:gd name="T4" fmla="*/ 365760 w 369570"/>
                <a:gd name="T5" fmla="*/ 419100 h 419100"/>
                <a:gd name="T6" fmla="*/ 369570 w 369570"/>
                <a:gd name="T7" fmla="*/ 116205 h 419100"/>
                <a:gd name="T8" fmla="*/ 0 w 369570"/>
                <a:gd name="T9" fmla="*/ 0 h 419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9570"/>
                <a:gd name="T16" fmla="*/ 0 h 419100"/>
                <a:gd name="T17" fmla="*/ 369570 w 369570"/>
                <a:gd name="T18" fmla="*/ 419100 h 419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9570" h="419100">
                  <a:moveTo>
                    <a:pt x="0" y="0"/>
                  </a:moveTo>
                  <a:lnTo>
                    <a:pt x="0" y="295275"/>
                  </a:lnTo>
                  <a:lnTo>
                    <a:pt x="365760" y="419100"/>
                  </a:lnTo>
                  <a:lnTo>
                    <a:pt x="369570" y="116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07D"/>
            </a:soli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" name="Group 337"/>
            <p:cNvGrpSpPr>
              <a:grpSpLocks/>
            </p:cNvGrpSpPr>
            <p:nvPr/>
          </p:nvGrpSpPr>
          <p:grpSpPr bwMode="auto">
            <a:xfrm>
              <a:off x="-3500687" y="3505200"/>
              <a:ext cx="753677" cy="550545"/>
              <a:chOff x="3357313" y="6858000"/>
              <a:chExt cx="753677" cy="550545"/>
            </a:xfrm>
          </p:grpSpPr>
          <p:cxnSp>
            <p:nvCxnSpPr>
              <p:cNvPr id="3437" name="Straight Connector 3436"/>
              <p:cNvCxnSpPr/>
              <p:nvPr/>
            </p:nvCxnSpPr>
            <p:spPr bwMode="auto">
              <a:xfrm rot="5400000">
                <a:off x="3203882" y="7133273"/>
                <a:ext cx="306861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3438" name="Straight Connector 3437"/>
              <p:cNvCxnSpPr/>
              <p:nvPr/>
            </p:nvCxnSpPr>
            <p:spPr bwMode="auto">
              <a:xfrm rot="5400000">
                <a:off x="3579593" y="7253986"/>
                <a:ext cx="309118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3439" name="Straight Connector 3438"/>
              <p:cNvCxnSpPr/>
              <p:nvPr/>
            </p:nvCxnSpPr>
            <p:spPr bwMode="auto">
              <a:xfrm>
                <a:off x="3359570" y="6982098"/>
                <a:ext cx="374582" cy="121842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3440" name="Straight Connector 3439"/>
              <p:cNvCxnSpPr/>
              <p:nvPr/>
            </p:nvCxnSpPr>
            <p:spPr bwMode="auto">
              <a:xfrm>
                <a:off x="3359570" y="7286703"/>
                <a:ext cx="374582" cy="121842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3441" name="Straight Connector 3440"/>
              <p:cNvCxnSpPr/>
              <p:nvPr/>
            </p:nvCxnSpPr>
            <p:spPr bwMode="auto">
              <a:xfrm rot="5400000" flipH="1" flipV="1">
                <a:off x="3954175" y="7136657"/>
                <a:ext cx="300093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3442" name="Straight Connector 3441"/>
              <p:cNvCxnSpPr/>
              <p:nvPr/>
            </p:nvCxnSpPr>
            <p:spPr bwMode="auto">
              <a:xfrm flipV="1">
                <a:off x="3736408" y="6982098"/>
                <a:ext cx="374582" cy="121842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3443" name="Straight Connector 3442"/>
              <p:cNvCxnSpPr/>
              <p:nvPr/>
            </p:nvCxnSpPr>
            <p:spPr bwMode="auto">
              <a:xfrm flipV="1">
                <a:off x="3734152" y="7286703"/>
                <a:ext cx="372325" cy="121842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3444" name="Straight Connector 3443"/>
              <p:cNvCxnSpPr/>
              <p:nvPr/>
            </p:nvCxnSpPr>
            <p:spPr bwMode="auto">
              <a:xfrm>
                <a:off x="3729639" y="6860256"/>
                <a:ext cx="374582" cy="121842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3445" name="Straight Connector 3444"/>
              <p:cNvCxnSpPr/>
              <p:nvPr/>
            </p:nvCxnSpPr>
            <p:spPr bwMode="auto">
              <a:xfrm flipV="1">
                <a:off x="3357313" y="6858000"/>
                <a:ext cx="374582" cy="121842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</p:grpSp>
      </p:grpSp>
      <p:sp>
        <p:nvSpPr>
          <p:cNvPr id="4187" name="Text Box 27"/>
          <p:cNvSpPr txBox="1">
            <a:spLocks noChangeArrowheads="1"/>
          </p:cNvSpPr>
          <p:nvPr/>
        </p:nvSpPr>
        <p:spPr bwMode="auto">
          <a:xfrm>
            <a:off x="4394200" y="4506913"/>
            <a:ext cx="533400" cy="196850"/>
          </a:xfrm>
          <a:prstGeom prst="rect">
            <a:avLst/>
          </a:prstGeom>
          <a:noFill/>
          <a:ln w="15875">
            <a:noFill/>
            <a:miter lim="800000"/>
            <a:headEnd/>
            <a:tailEnd type="none" w="lg" len="lg"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>
                <a:latin typeface="Arial Narrow" pitchFamily="34" charset="0"/>
              </a:rPr>
              <a:t>Computer Sci.</a:t>
            </a:r>
          </a:p>
        </p:txBody>
      </p:sp>
      <p:sp>
        <p:nvSpPr>
          <p:cNvPr id="4188" name="Text Box 31"/>
          <p:cNvSpPr txBox="1">
            <a:spLocks noChangeArrowheads="1"/>
          </p:cNvSpPr>
          <p:nvPr/>
        </p:nvSpPr>
        <p:spPr bwMode="auto">
          <a:xfrm>
            <a:off x="3657600" y="4070350"/>
            <a:ext cx="381000" cy="98425"/>
          </a:xfrm>
          <a:prstGeom prst="rect">
            <a:avLst/>
          </a:prstGeom>
          <a:noFill/>
          <a:ln w="15875">
            <a:noFill/>
            <a:miter lim="800000"/>
            <a:headEnd/>
            <a:tailEnd type="none" w="lg" len="lg"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>
                <a:latin typeface="Arial Narrow" pitchFamily="34" charset="0"/>
              </a:rPr>
              <a:t>Info. Sci.</a:t>
            </a:r>
          </a:p>
        </p:txBody>
      </p:sp>
      <p:sp>
        <p:nvSpPr>
          <p:cNvPr id="4189" name="Text Box 31"/>
          <p:cNvSpPr txBox="1">
            <a:spLocks noChangeArrowheads="1"/>
          </p:cNvSpPr>
          <p:nvPr/>
        </p:nvSpPr>
        <p:spPr bwMode="auto">
          <a:xfrm>
            <a:off x="3641725" y="3495675"/>
            <a:ext cx="381000" cy="98425"/>
          </a:xfrm>
          <a:prstGeom prst="rect">
            <a:avLst/>
          </a:prstGeom>
          <a:noFill/>
          <a:ln w="15875">
            <a:noFill/>
            <a:miter lim="800000"/>
            <a:headEnd/>
            <a:tailEnd type="none" w="lg" len="lg"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>
                <a:latin typeface="Arial Narrow" pitchFamily="34" charset="0"/>
              </a:rPr>
              <a:t>Nursing</a:t>
            </a:r>
          </a:p>
        </p:txBody>
      </p:sp>
      <p:sp>
        <p:nvSpPr>
          <p:cNvPr id="4190" name="Text Box 31"/>
          <p:cNvSpPr txBox="1">
            <a:spLocks noChangeArrowheads="1"/>
          </p:cNvSpPr>
          <p:nvPr/>
        </p:nvSpPr>
        <p:spPr bwMode="auto">
          <a:xfrm>
            <a:off x="3276600" y="3781425"/>
            <a:ext cx="533400" cy="196850"/>
          </a:xfrm>
          <a:prstGeom prst="rect">
            <a:avLst/>
          </a:prstGeom>
          <a:noFill/>
          <a:ln w="15875">
            <a:noFill/>
            <a:miter lim="800000"/>
            <a:headEnd/>
            <a:tailEnd type="none" w="lg" len="lg"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>
                <a:latin typeface="Arial Narrow" pitchFamily="34" charset="0"/>
              </a:rPr>
              <a:t>Healthcare</a:t>
            </a:r>
          </a:p>
          <a:p>
            <a:pPr algn="ctr">
              <a:lnSpc>
                <a:spcPct val="80000"/>
              </a:lnSpc>
            </a:pPr>
            <a:r>
              <a:rPr lang="en-US" sz="800" b="1">
                <a:latin typeface="Arial Narrow" pitchFamily="34" charset="0"/>
              </a:rPr>
              <a:t>Informatics</a:t>
            </a:r>
          </a:p>
        </p:txBody>
      </p:sp>
      <p:sp>
        <p:nvSpPr>
          <p:cNvPr id="4191" name="Text Box 31"/>
          <p:cNvSpPr txBox="1">
            <a:spLocks noChangeArrowheads="1"/>
          </p:cNvSpPr>
          <p:nvPr/>
        </p:nvSpPr>
        <p:spPr bwMode="auto">
          <a:xfrm>
            <a:off x="3055938" y="4154488"/>
            <a:ext cx="381000" cy="196850"/>
          </a:xfrm>
          <a:prstGeom prst="rect">
            <a:avLst/>
          </a:prstGeom>
          <a:noFill/>
          <a:ln w="15875">
            <a:noFill/>
            <a:miter lim="800000"/>
            <a:headEnd/>
            <a:tailEnd type="none" w="lg" len="lg"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>
                <a:latin typeface="Arial Narrow" pitchFamily="34" charset="0"/>
              </a:rPr>
              <a:t>Health Science</a:t>
            </a:r>
          </a:p>
        </p:txBody>
      </p:sp>
      <p:sp>
        <p:nvSpPr>
          <p:cNvPr id="4192" name="Text Box 24"/>
          <p:cNvSpPr txBox="1">
            <a:spLocks noChangeArrowheads="1"/>
          </p:cNvSpPr>
          <p:nvPr/>
        </p:nvSpPr>
        <p:spPr bwMode="auto">
          <a:xfrm>
            <a:off x="4800600" y="3417888"/>
            <a:ext cx="457200" cy="196850"/>
          </a:xfrm>
          <a:prstGeom prst="rect">
            <a:avLst/>
          </a:prstGeom>
          <a:noFill/>
          <a:ln w="15875">
            <a:noFill/>
            <a:miter lim="800000"/>
            <a:headEnd/>
            <a:tailEnd type="none" w="lg" len="lg"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 i="1">
                <a:latin typeface="Arial Narrow" pitchFamily="34" charset="0"/>
              </a:rPr>
              <a:t>Innovation Park*</a:t>
            </a:r>
          </a:p>
        </p:txBody>
      </p:sp>
      <p:grpSp>
        <p:nvGrpSpPr>
          <p:cNvPr id="28" name="Group 1286"/>
          <p:cNvGrpSpPr>
            <a:grpSpLocks/>
          </p:cNvGrpSpPr>
          <p:nvPr/>
        </p:nvGrpSpPr>
        <p:grpSpPr bwMode="auto">
          <a:xfrm>
            <a:off x="3368675" y="4449763"/>
            <a:ext cx="952500" cy="731837"/>
            <a:chOff x="3382645" y="4187507"/>
            <a:chExt cx="953135" cy="731424"/>
          </a:xfrm>
        </p:grpSpPr>
        <p:cxnSp>
          <p:nvCxnSpPr>
            <p:cNvPr id="3425" name="Straight Connector 3424"/>
            <p:cNvCxnSpPr/>
            <p:nvPr/>
          </p:nvCxnSpPr>
          <p:spPr bwMode="auto">
            <a:xfrm rot="5400000">
              <a:off x="3157347" y="4468335"/>
              <a:ext cx="450596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rgbClr val="FF0000"/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426" name="Straight Connector 3425"/>
            <p:cNvCxnSpPr/>
            <p:nvPr/>
          </p:nvCxnSpPr>
          <p:spPr bwMode="auto">
            <a:xfrm>
              <a:off x="3385822" y="4246211"/>
              <a:ext cx="271644" cy="87264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rgbClr val="FF0000"/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427" name="Straight Connector 3426"/>
            <p:cNvCxnSpPr/>
            <p:nvPr/>
          </p:nvCxnSpPr>
          <p:spPr bwMode="auto">
            <a:xfrm>
              <a:off x="3385822" y="4693633"/>
              <a:ext cx="689434" cy="225298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rgbClr val="FF0000"/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428" name="Straight Connector 3427"/>
            <p:cNvCxnSpPr/>
            <p:nvPr/>
          </p:nvCxnSpPr>
          <p:spPr bwMode="auto">
            <a:xfrm flipV="1">
              <a:off x="3382645" y="4187507"/>
              <a:ext cx="169976" cy="55531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rgbClr val="FF0000"/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429" name="Straight Connector 3428"/>
            <p:cNvCxnSpPr/>
            <p:nvPr/>
          </p:nvCxnSpPr>
          <p:spPr bwMode="auto">
            <a:xfrm flipV="1">
              <a:off x="3382645" y="4609544"/>
              <a:ext cx="244638" cy="80916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rgbClr val="FF0000"/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430" name="Straight Connector 3429"/>
            <p:cNvCxnSpPr/>
            <p:nvPr/>
          </p:nvCxnSpPr>
          <p:spPr bwMode="auto">
            <a:xfrm flipV="1">
              <a:off x="4072079" y="4831668"/>
              <a:ext cx="263701" cy="85677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rgbClr val="FF0000"/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431" name="Straight Connector 3430"/>
            <p:cNvCxnSpPr/>
            <p:nvPr/>
          </p:nvCxnSpPr>
          <p:spPr bwMode="auto">
            <a:xfrm rot="5400000">
              <a:off x="4019725" y="4861814"/>
              <a:ext cx="111062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 cap="flat" cmpd="sng" algn="ctr">
              <a:solidFill>
                <a:srgbClr val="FF0000"/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</p:cxnSp>
      </p:grpSp>
      <p:sp>
        <p:nvSpPr>
          <p:cNvPr id="4201" name="Text Box 27"/>
          <p:cNvSpPr txBox="1">
            <a:spLocks noChangeArrowheads="1"/>
          </p:cNvSpPr>
          <p:nvPr/>
        </p:nvSpPr>
        <p:spPr bwMode="auto">
          <a:xfrm>
            <a:off x="3657600" y="4876800"/>
            <a:ext cx="838200" cy="196850"/>
          </a:xfrm>
          <a:prstGeom prst="rect">
            <a:avLst/>
          </a:prstGeom>
          <a:noFill/>
          <a:ln w="15875">
            <a:noFill/>
            <a:miter lim="800000"/>
            <a:headEnd/>
            <a:tailEnd type="none" w="lg" len="lg"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 i="1">
                <a:latin typeface="Arial Narrow" pitchFamily="34" charset="0"/>
              </a:rPr>
              <a:t>School of Freshwater Science*</a:t>
            </a:r>
          </a:p>
        </p:txBody>
      </p:sp>
      <p:grpSp>
        <p:nvGrpSpPr>
          <p:cNvPr id="29" name="Group 1295"/>
          <p:cNvGrpSpPr>
            <a:grpSpLocks/>
          </p:cNvGrpSpPr>
          <p:nvPr/>
        </p:nvGrpSpPr>
        <p:grpSpPr bwMode="auto">
          <a:xfrm>
            <a:off x="2743200" y="1289050"/>
            <a:ext cx="4030663" cy="1325563"/>
            <a:chOff x="2743200" y="1143000"/>
            <a:chExt cx="4031086" cy="1325245"/>
          </a:xfrm>
        </p:grpSpPr>
        <p:sp>
          <p:nvSpPr>
            <p:cNvPr id="8883" name="Text Box 38"/>
            <p:cNvSpPr txBox="1">
              <a:spLocks noChangeArrowheads="1"/>
            </p:cNvSpPr>
            <p:nvPr/>
          </p:nvSpPr>
          <p:spPr bwMode="auto">
            <a:xfrm>
              <a:off x="5021686" y="1217913"/>
              <a:ext cx="1752600" cy="54168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200">
                  <a:solidFill>
                    <a:srgbClr val="000066"/>
                  </a:solidFill>
                  <a:latin typeface="Franklin Gothic Demi Cond" pitchFamily="34" charset="0"/>
                </a:rPr>
                <a:t>Biomedical</a:t>
              </a:r>
            </a:p>
            <a:p>
              <a:pPr algn="ctr">
                <a:lnSpc>
                  <a:spcPct val="80000"/>
                </a:lnSpc>
              </a:pPr>
              <a:r>
                <a:rPr lang="en-US" sz="2200">
                  <a:solidFill>
                    <a:srgbClr val="000066"/>
                  </a:solidFill>
                  <a:latin typeface="Franklin Gothic Demi Cond" pitchFamily="34" charset="0"/>
                </a:rPr>
                <a:t>Engineering</a:t>
              </a:r>
            </a:p>
          </p:txBody>
        </p:sp>
        <p:grpSp>
          <p:nvGrpSpPr>
            <p:cNvPr id="30" name="Group 883"/>
            <p:cNvGrpSpPr>
              <a:grpSpLocks/>
            </p:cNvGrpSpPr>
            <p:nvPr/>
          </p:nvGrpSpPr>
          <p:grpSpPr bwMode="auto">
            <a:xfrm>
              <a:off x="3714750" y="1143000"/>
              <a:ext cx="979488" cy="711200"/>
              <a:chOff x="2601255" y="-1308734"/>
              <a:chExt cx="980145" cy="711809"/>
            </a:xfrm>
          </p:grpSpPr>
          <p:sp>
            <p:nvSpPr>
              <p:cNvPr id="9060" name="Freeform 884"/>
              <p:cNvSpPr>
                <a:spLocks/>
              </p:cNvSpPr>
              <p:nvPr/>
            </p:nvSpPr>
            <p:spPr bwMode="auto">
              <a:xfrm>
                <a:off x="2601255" y="-1304924"/>
                <a:ext cx="971550" cy="312420"/>
              </a:xfrm>
              <a:custGeom>
                <a:avLst/>
                <a:gdLst>
                  <a:gd name="T0" fmla="*/ 603885 w 971550"/>
                  <a:gd name="T1" fmla="*/ 312420 h 312420"/>
                  <a:gd name="T2" fmla="*/ 0 w 971550"/>
                  <a:gd name="T3" fmla="*/ 120015 h 312420"/>
                  <a:gd name="T4" fmla="*/ 371475 w 971550"/>
                  <a:gd name="T5" fmla="*/ 0 h 312420"/>
                  <a:gd name="T6" fmla="*/ 971550 w 971550"/>
                  <a:gd name="T7" fmla="*/ 194310 h 312420"/>
                  <a:gd name="T8" fmla="*/ 603885 w 971550"/>
                  <a:gd name="T9" fmla="*/ 312420 h 3124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1550"/>
                  <a:gd name="T16" fmla="*/ 0 h 312420"/>
                  <a:gd name="T17" fmla="*/ 971550 w 971550"/>
                  <a:gd name="T18" fmla="*/ 312420 h 3124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1550" h="312420">
                    <a:moveTo>
                      <a:pt x="603885" y="312420"/>
                    </a:moveTo>
                    <a:lnTo>
                      <a:pt x="0" y="120015"/>
                    </a:lnTo>
                    <a:lnTo>
                      <a:pt x="371475" y="0"/>
                    </a:lnTo>
                    <a:lnTo>
                      <a:pt x="971550" y="194310"/>
                    </a:lnTo>
                    <a:lnTo>
                      <a:pt x="603885" y="312420"/>
                    </a:lnTo>
                    <a:close/>
                  </a:path>
                </a:pathLst>
              </a:custGeom>
              <a:solidFill>
                <a:srgbClr val="E1F0FF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1" name="Freeform 885"/>
              <p:cNvSpPr>
                <a:spLocks/>
              </p:cNvSpPr>
              <p:nvPr/>
            </p:nvSpPr>
            <p:spPr bwMode="auto">
              <a:xfrm>
                <a:off x="2601255" y="-1183665"/>
                <a:ext cx="601050" cy="584835"/>
              </a:xfrm>
              <a:custGeom>
                <a:avLst/>
                <a:gdLst>
                  <a:gd name="T0" fmla="*/ 7620 w 601050"/>
                  <a:gd name="T1" fmla="*/ 0 h 967224"/>
                  <a:gd name="T2" fmla="*/ 0 w 601050"/>
                  <a:gd name="T3" fmla="*/ 4 h 967224"/>
                  <a:gd name="T4" fmla="*/ 601050 w 601050"/>
                  <a:gd name="T5" fmla="*/ 5 h 967224"/>
                  <a:gd name="T6" fmla="*/ 601050 w 601050"/>
                  <a:gd name="T7" fmla="*/ 2 h 967224"/>
                  <a:gd name="T8" fmla="*/ 7620 w 601050"/>
                  <a:gd name="T9" fmla="*/ 0 h 967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1050"/>
                  <a:gd name="T16" fmla="*/ 0 h 967224"/>
                  <a:gd name="T17" fmla="*/ 601050 w 601050"/>
                  <a:gd name="T18" fmla="*/ 967224 h 967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1050" h="967224">
                    <a:moveTo>
                      <a:pt x="7620" y="0"/>
                    </a:moveTo>
                    <a:lnTo>
                      <a:pt x="0" y="642717"/>
                    </a:lnTo>
                    <a:lnTo>
                      <a:pt x="601050" y="967224"/>
                    </a:lnTo>
                    <a:lnTo>
                      <a:pt x="601050" y="322309"/>
                    </a:lnTo>
                    <a:lnTo>
                      <a:pt x="7620" y="0"/>
                    </a:lnTo>
                    <a:close/>
                  </a:path>
                </a:pathLst>
              </a:custGeom>
              <a:solidFill>
                <a:srgbClr val="B9DCFF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2" name="Freeform 886"/>
              <p:cNvSpPr>
                <a:spLocks/>
              </p:cNvSpPr>
              <p:nvPr/>
            </p:nvSpPr>
            <p:spPr bwMode="auto">
              <a:xfrm flipH="1">
                <a:off x="3206116" y="-1109368"/>
                <a:ext cx="369570" cy="510540"/>
              </a:xfrm>
              <a:custGeom>
                <a:avLst/>
                <a:gdLst>
                  <a:gd name="T0" fmla="*/ 0 w 369570"/>
                  <a:gd name="T1" fmla="*/ 0 h 510540"/>
                  <a:gd name="T2" fmla="*/ 1905 w 369570"/>
                  <a:gd name="T3" fmla="*/ 386715 h 510540"/>
                  <a:gd name="T4" fmla="*/ 367665 w 369570"/>
                  <a:gd name="T5" fmla="*/ 510540 h 510540"/>
                  <a:gd name="T6" fmla="*/ 369570 w 369570"/>
                  <a:gd name="T7" fmla="*/ 123825 h 510540"/>
                  <a:gd name="T8" fmla="*/ 0 w 369570"/>
                  <a:gd name="T9" fmla="*/ 0 h 5105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9570"/>
                  <a:gd name="T16" fmla="*/ 0 h 510540"/>
                  <a:gd name="T17" fmla="*/ 369570 w 369570"/>
                  <a:gd name="T18" fmla="*/ 510540 h 5105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9570" h="510540">
                    <a:moveTo>
                      <a:pt x="0" y="0"/>
                    </a:moveTo>
                    <a:lnTo>
                      <a:pt x="1905" y="386715"/>
                    </a:lnTo>
                    <a:lnTo>
                      <a:pt x="367665" y="510540"/>
                    </a:lnTo>
                    <a:lnTo>
                      <a:pt x="369570" y="1238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FF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" name="Group 375"/>
              <p:cNvGrpSpPr>
                <a:grpSpLocks/>
              </p:cNvGrpSpPr>
              <p:nvPr/>
            </p:nvGrpSpPr>
            <p:grpSpPr bwMode="auto">
              <a:xfrm>
                <a:off x="2601255" y="-1308734"/>
                <a:ext cx="980145" cy="711809"/>
                <a:chOff x="1447800" y="5589931"/>
                <a:chExt cx="980145" cy="711809"/>
              </a:xfrm>
            </p:grpSpPr>
            <p:cxnSp>
              <p:nvCxnSpPr>
                <p:cNvPr id="889" name="Straight Connector 888"/>
                <p:cNvCxnSpPr>
                  <a:stCxn id="9060" idx="1"/>
                </p:cNvCxnSpPr>
                <p:nvPr/>
              </p:nvCxnSpPr>
              <p:spPr bwMode="auto">
                <a:xfrm>
                  <a:off x="1447902" y="5713832"/>
                  <a:ext cx="0" cy="39235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890" name="Straight Connector 889"/>
                <p:cNvCxnSpPr/>
                <p:nvPr/>
              </p:nvCxnSpPr>
              <p:spPr bwMode="auto">
                <a:xfrm rot="5400000">
                  <a:off x="1854649" y="6104598"/>
                  <a:ext cx="393942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891" name="Straight Connector 890"/>
                <p:cNvCxnSpPr/>
                <p:nvPr/>
              </p:nvCxnSpPr>
              <p:spPr bwMode="auto">
                <a:xfrm>
                  <a:off x="1447902" y="5712244"/>
                  <a:ext cx="603718" cy="195382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892" name="Straight Connector 891"/>
                <p:cNvCxnSpPr/>
                <p:nvPr/>
              </p:nvCxnSpPr>
              <p:spPr bwMode="auto">
                <a:xfrm>
                  <a:off x="1447902" y="6106187"/>
                  <a:ext cx="603718" cy="195382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893" name="Straight Connector 892"/>
                <p:cNvCxnSpPr/>
                <p:nvPr/>
              </p:nvCxnSpPr>
              <p:spPr bwMode="auto">
                <a:xfrm rot="5400000" flipH="1" flipV="1">
                  <a:off x="2222440" y="5981491"/>
                  <a:ext cx="395531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894" name="Straight Connector 893"/>
                <p:cNvCxnSpPr/>
                <p:nvPr/>
              </p:nvCxnSpPr>
              <p:spPr bwMode="auto">
                <a:xfrm flipV="1">
                  <a:off x="2053209" y="5785314"/>
                  <a:ext cx="374941" cy="122312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895" name="Straight Connector 894"/>
                <p:cNvCxnSpPr/>
                <p:nvPr/>
              </p:nvCxnSpPr>
              <p:spPr bwMode="auto">
                <a:xfrm flipV="1">
                  <a:off x="2050032" y="6179257"/>
                  <a:ext cx="374941" cy="122312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896" name="Straight Connector 895"/>
                <p:cNvCxnSpPr/>
                <p:nvPr/>
              </p:nvCxnSpPr>
              <p:spPr bwMode="auto">
                <a:xfrm>
                  <a:off x="1821255" y="5591520"/>
                  <a:ext cx="600541" cy="19379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897" name="Straight Connector 896"/>
                <p:cNvCxnSpPr/>
                <p:nvPr/>
              </p:nvCxnSpPr>
              <p:spPr bwMode="auto">
                <a:xfrm flipV="1">
                  <a:off x="1449491" y="5589931"/>
                  <a:ext cx="374941" cy="12072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grpSp>
          <p:nvGrpSpPr>
            <p:cNvPr id="8544" name="Group 897"/>
            <p:cNvGrpSpPr>
              <a:grpSpLocks/>
            </p:cNvGrpSpPr>
            <p:nvPr/>
          </p:nvGrpSpPr>
          <p:grpSpPr bwMode="auto">
            <a:xfrm>
              <a:off x="3200400" y="1397000"/>
              <a:ext cx="841375" cy="533400"/>
              <a:chOff x="1991655" y="-622934"/>
              <a:chExt cx="980145" cy="622934"/>
            </a:xfrm>
          </p:grpSpPr>
          <p:sp>
            <p:nvSpPr>
              <p:cNvPr id="9047" name="Freeform 898"/>
              <p:cNvSpPr>
                <a:spLocks/>
              </p:cNvSpPr>
              <p:nvPr/>
            </p:nvSpPr>
            <p:spPr bwMode="auto">
              <a:xfrm flipH="1">
                <a:off x="2000250" y="-619124"/>
                <a:ext cx="971550" cy="312420"/>
              </a:xfrm>
              <a:custGeom>
                <a:avLst/>
                <a:gdLst>
                  <a:gd name="T0" fmla="*/ 603885 w 971550"/>
                  <a:gd name="T1" fmla="*/ 312420 h 312420"/>
                  <a:gd name="T2" fmla="*/ 0 w 971550"/>
                  <a:gd name="T3" fmla="*/ 120015 h 312420"/>
                  <a:gd name="T4" fmla="*/ 371475 w 971550"/>
                  <a:gd name="T5" fmla="*/ 0 h 312420"/>
                  <a:gd name="T6" fmla="*/ 971550 w 971550"/>
                  <a:gd name="T7" fmla="*/ 194310 h 312420"/>
                  <a:gd name="T8" fmla="*/ 603885 w 971550"/>
                  <a:gd name="T9" fmla="*/ 312420 h 3124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1550"/>
                  <a:gd name="T16" fmla="*/ 0 h 312420"/>
                  <a:gd name="T17" fmla="*/ 971550 w 971550"/>
                  <a:gd name="T18" fmla="*/ 312420 h 3124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1550" h="312420">
                    <a:moveTo>
                      <a:pt x="603885" y="312420"/>
                    </a:moveTo>
                    <a:lnTo>
                      <a:pt x="0" y="120015"/>
                    </a:lnTo>
                    <a:lnTo>
                      <a:pt x="371475" y="0"/>
                    </a:lnTo>
                    <a:lnTo>
                      <a:pt x="971550" y="194310"/>
                    </a:lnTo>
                    <a:lnTo>
                      <a:pt x="603885" y="312420"/>
                    </a:lnTo>
                    <a:close/>
                  </a:path>
                </a:pathLst>
              </a:custGeom>
              <a:solidFill>
                <a:srgbClr val="E1F0FF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8" name="Freeform 899"/>
              <p:cNvSpPr>
                <a:spLocks/>
              </p:cNvSpPr>
              <p:nvPr/>
            </p:nvSpPr>
            <p:spPr bwMode="auto">
              <a:xfrm flipH="1">
                <a:off x="2370750" y="-502920"/>
                <a:ext cx="601050" cy="501015"/>
              </a:xfrm>
              <a:custGeom>
                <a:avLst/>
                <a:gdLst>
                  <a:gd name="T0" fmla="*/ 0 w 601050"/>
                  <a:gd name="T1" fmla="*/ 0 h 828599"/>
                  <a:gd name="T2" fmla="*/ 0 w 601050"/>
                  <a:gd name="T3" fmla="*/ 3 h 828599"/>
                  <a:gd name="T4" fmla="*/ 601050 w 601050"/>
                  <a:gd name="T5" fmla="*/ 5 h 828599"/>
                  <a:gd name="T6" fmla="*/ 601050 w 601050"/>
                  <a:gd name="T7" fmla="*/ 2 h 828599"/>
                  <a:gd name="T8" fmla="*/ 0 w 601050"/>
                  <a:gd name="T9" fmla="*/ 0 h 8285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1050"/>
                  <a:gd name="T16" fmla="*/ 0 h 828599"/>
                  <a:gd name="T17" fmla="*/ 601050 w 601050"/>
                  <a:gd name="T18" fmla="*/ 828599 h 8285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1050" h="828599">
                    <a:moveTo>
                      <a:pt x="0" y="0"/>
                    </a:moveTo>
                    <a:lnTo>
                      <a:pt x="0" y="504092"/>
                    </a:lnTo>
                    <a:lnTo>
                      <a:pt x="601050" y="828599"/>
                    </a:lnTo>
                    <a:lnTo>
                      <a:pt x="601050" y="3254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FF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9" name="Freeform 900"/>
              <p:cNvSpPr>
                <a:spLocks/>
              </p:cNvSpPr>
              <p:nvPr/>
            </p:nvSpPr>
            <p:spPr bwMode="auto">
              <a:xfrm>
                <a:off x="1999275" y="-421003"/>
                <a:ext cx="369570" cy="419100"/>
              </a:xfrm>
              <a:custGeom>
                <a:avLst/>
                <a:gdLst>
                  <a:gd name="T0" fmla="*/ 0 w 369570"/>
                  <a:gd name="T1" fmla="*/ 0 h 419100"/>
                  <a:gd name="T2" fmla="*/ 0 w 369570"/>
                  <a:gd name="T3" fmla="*/ 295275 h 419100"/>
                  <a:gd name="T4" fmla="*/ 365760 w 369570"/>
                  <a:gd name="T5" fmla="*/ 419100 h 419100"/>
                  <a:gd name="T6" fmla="*/ 369570 w 369570"/>
                  <a:gd name="T7" fmla="*/ 116205 h 419100"/>
                  <a:gd name="T8" fmla="*/ 0 w 369570"/>
                  <a:gd name="T9" fmla="*/ 0 h 419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9570"/>
                  <a:gd name="T16" fmla="*/ 0 h 419100"/>
                  <a:gd name="T17" fmla="*/ 369570 w 369570"/>
                  <a:gd name="T18" fmla="*/ 419100 h 419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9570" h="419100">
                    <a:moveTo>
                      <a:pt x="0" y="0"/>
                    </a:moveTo>
                    <a:lnTo>
                      <a:pt x="0" y="295275"/>
                    </a:lnTo>
                    <a:lnTo>
                      <a:pt x="365760" y="419100"/>
                    </a:lnTo>
                    <a:lnTo>
                      <a:pt x="369570" y="116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DCFF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545" name="Group 389"/>
              <p:cNvGrpSpPr>
                <a:grpSpLocks/>
              </p:cNvGrpSpPr>
              <p:nvPr/>
            </p:nvGrpSpPr>
            <p:grpSpPr bwMode="auto">
              <a:xfrm flipH="1">
                <a:off x="1991655" y="-622934"/>
                <a:ext cx="980145" cy="622934"/>
                <a:chOff x="1524000" y="7010400"/>
                <a:chExt cx="980145" cy="622934"/>
              </a:xfrm>
            </p:grpSpPr>
            <p:cxnSp>
              <p:nvCxnSpPr>
                <p:cNvPr id="903" name="Straight Connector 902"/>
                <p:cNvCxnSpPr/>
                <p:nvPr/>
              </p:nvCxnSpPr>
              <p:spPr bwMode="auto">
                <a:xfrm rot="5400000">
                  <a:off x="1370000" y="7284652"/>
                  <a:ext cx="307685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904" name="Straight Connector 903"/>
                <p:cNvCxnSpPr/>
                <p:nvPr/>
              </p:nvCxnSpPr>
              <p:spPr bwMode="auto">
                <a:xfrm rot="5400000">
                  <a:off x="1972017" y="7478344"/>
                  <a:ext cx="309538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905" name="Straight Connector 904"/>
                <p:cNvCxnSpPr/>
                <p:nvPr/>
              </p:nvCxnSpPr>
              <p:spPr bwMode="auto">
                <a:xfrm>
                  <a:off x="1523842" y="7132661"/>
                  <a:ext cx="602945" cy="19647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906" name="Straight Connector 905"/>
                <p:cNvCxnSpPr/>
                <p:nvPr/>
              </p:nvCxnSpPr>
              <p:spPr bwMode="auto">
                <a:xfrm>
                  <a:off x="1523842" y="7438494"/>
                  <a:ext cx="602945" cy="19462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907" name="Straight Connector 906"/>
                <p:cNvCxnSpPr/>
                <p:nvPr/>
              </p:nvCxnSpPr>
              <p:spPr bwMode="auto">
                <a:xfrm rot="5400000" flipH="1" flipV="1">
                  <a:off x="2346556" y="7360646"/>
                  <a:ext cx="300271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908" name="Straight Connector 907"/>
                <p:cNvCxnSpPr/>
                <p:nvPr/>
              </p:nvCxnSpPr>
              <p:spPr bwMode="auto">
                <a:xfrm flipV="1">
                  <a:off x="2130485" y="7204950"/>
                  <a:ext cx="373604" cy="124186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909" name="Straight Connector 908"/>
                <p:cNvCxnSpPr/>
                <p:nvPr/>
              </p:nvCxnSpPr>
              <p:spPr bwMode="auto">
                <a:xfrm flipV="1">
                  <a:off x="2124936" y="7510781"/>
                  <a:ext cx="375454" cy="122333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910" name="Straight Connector 909"/>
                <p:cNvCxnSpPr/>
                <p:nvPr/>
              </p:nvCxnSpPr>
              <p:spPr bwMode="auto">
                <a:xfrm>
                  <a:off x="1897445" y="7012183"/>
                  <a:ext cx="599246" cy="192767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911" name="Straight Connector 910"/>
                <p:cNvCxnSpPr/>
                <p:nvPr/>
              </p:nvCxnSpPr>
              <p:spPr bwMode="auto">
                <a:xfrm flipV="1">
                  <a:off x="1525690" y="7010329"/>
                  <a:ext cx="375454" cy="12048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sp>
          <p:nvSpPr>
            <p:cNvPr id="221" name="Text Box 23"/>
            <p:cNvSpPr txBox="1">
              <a:spLocks noChangeArrowheads="1"/>
            </p:cNvSpPr>
            <p:nvPr/>
          </p:nvSpPr>
          <p:spPr bwMode="auto">
            <a:xfrm>
              <a:off x="3791060" y="1219182"/>
              <a:ext cx="762080" cy="34440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GE Healthcare</a:t>
              </a:r>
            </a:p>
          </p:txBody>
        </p:sp>
        <p:grpSp>
          <p:nvGrpSpPr>
            <p:cNvPr id="8546" name="Group 862"/>
            <p:cNvGrpSpPr>
              <a:grpSpLocks/>
            </p:cNvGrpSpPr>
            <p:nvPr/>
          </p:nvGrpSpPr>
          <p:grpSpPr bwMode="auto">
            <a:xfrm>
              <a:off x="4267200" y="1752600"/>
              <a:ext cx="685800" cy="531812"/>
              <a:chOff x="2601255" y="-1308734"/>
              <a:chExt cx="980145" cy="711809"/>
            </a:xfrm>
          </p:grpSpPr>
          <p:sp>
            <p:nvSpPr>
              <p:cNvPr id="9034" name="Freeform 931"/>
              <p:cNvSpPr>
                <a:spLocks/>
              </p:cNvSpPr>
              <p:nvPr/>
            </p:nvSpPr>
            <p:spPr bwMode="auto">
              <a:xfrm>
                <a:off x="2601255" y="-1304924"/>
                <a:ext cx="971550" cy="312420"/>
              </a:xfrm>
              <a:custGeom>
                <a:avLst/>
                <a:gdLst>
                  <a:gd name="T0" fmla="*/ 603885 w 971550"/>
                  <a:gd name="T1" fmla="*/ 312420 h 312420"/>
                  <a:gd name="T2" fmla="*/ 0 w 971550"/>
                  <a:gd name="T3" fmla="*/ 120015 h 312420"/>
                  <a:gd name="T4" fmla="*/ 371475 w 971550"/>
                  <a:gd name="T5" fmla="*/ 0 h 312420"/>
                  <a:gd name="T6" fmla="*/ 971550 w 971550"/>
                  <a:gd name="T7" fmla="*/ 194310 h 312420"/>
                  <a:gd name="T8" fmla="*/ 603885 w 971550"/>
                  <a:gd name="T9" fmla="*/ 312420 h 3124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1550"/>
                  <a:gd name="T16" fmla="*/ 0 h 312420"/>
                  <a:gd name="T17" fmla="*/ 971550 w 971550"/>
                  <a:gd name="T18" fmla="*/ 312420 h 3124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1550" h="312420">
                    <a:moveTo>
                      <a:pt x="603885" y="312420"/>
                    </a:moveTo>
                    <a:lnTo>
                      <a:pt x="0" y="120015"/>
                    </a:lnTo>
                    <a:lnTo>
                      <a:pt x="371475" y="0"/>
                    </a:lnTo>
                    <a:lnTo>
                      <a:pt x="971550" y="194310"/>
                    </a:lnTo>
                    <a:lnTo>
                      <a:pt x="603885" y="312420"/>
                    </a:lnTo>
                    <a:close/>
                  </a:path>
                </a:pathLst>
              </a:custGeom>
              <a:solidFill>
                <a:srgbClr val="E1F0FF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5" name="Freeform 932"/>
              <p:cNvSpPr>
                <a:spLocks/>
              </p:cNvSpPr>
              <p:nvPr/>
            </p:nvSpPr>
            <p:spPr bwMode="auto">
              <a:xfrm>
                <a:off x="2601255" y="-1183665"/>
                <a:ext cx="601050" cy="584835"/>
              </a:xfrm>
              <a:custGeom>
                <a:avLst/>
                <a:gdLst>
                  <a:gd name="T0" fmla="*/ 7620 w 601050"/>
                  <a:gd name="T1" fmla="*/ 0 h 967224"/>
                  <a:gd name="T2" fmla="*/ 0 w 601050"/>
                  <a:gd name="T3" fmla="*/ 4 h 967224"/>
                  <a:gd name="T4" fmla="*/ 601050 w 601050"/>
                  <a:gd name="T5" fmla="*/ 5 h 967224"/>
                  <a:gd name="T6" fmla="*/ 601050 w 601050"/>
                  <a:gd name="T7" fmla="*/ 2 h 967224"/>
                  <a:gd name="T8" fmla="*/ 7620 w 601050"/>
                  <a:gd name="T9" fmla="*/ 0 h 967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1050"/>
                  <a:gd name="T16" fmla="*/ 0 h 967224"/>
                  <a:gd name="T17" fmla="*/ 601050 w 601050"/>
                  <a:gd name="T18" fmla="*/ 967224 h 967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1050" h="967224">
                    <a:moveTo>
                      <a:pt x="7620" y="0"/>
                    </a:moveTo>
                    <a:lnTo>
                      <a:pt x="0" y="642717"/>
                    </a:lnTo>
                    <a:lnTo>
                      <a:pt x="601050" y="967224"/>
                    </a:lnTo>
                    <a:lnTo>
                      <a:pt x="601050" y="322309"/>
                    </a:lnTo>
                    <a:lnTo>
                      <a:pt x="7620" y="0"/>
                    </a:lnTo>
                    <a:close/>
                  </a:path>
                </a:pathLst>
              </a:custGeom>
              <a:solidFill>
                <a:srgbClr val="B9DCFF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6" name="Freeform 933"/>
              <p:cNvSpPr>
                <a:spLocks/>
              </p:cNvSpPr>
              <p:nvPr/>
            </p:nvSpPr>
            <p:spPr bwMode="auto">
              <a:xfrm flipH="1">
                <a:off x="3206116" y="-1109368"/>
                <a:ext cx="369570" cy="510540"/>
              </a:xfrm>
              <a:custGeom>
                <a:avLst/>
                <a:gdLst>
                  <a:gd name="T0" fmla="*/ 0 w 369570"/>
                  <a:gd name="T1" fmla="*/ 0 h 510540"/>
                  <a:gd name="T2" fmla="*/ 1905 w 369570"/>
                  <a:gd name="T3" fmla="*/ 386715 h 510540"/>
                  <a:gd name="T4" fmla="*/ 367665 w 369570"/>
                  <a:gd name="T5" fmla="*/ 510540 h 510540"/>
                  <a:gd name="T6" fmla="*/ 369570 w 369570"/>
                  <a:gd name="T7" fmla="*/ 123825 h 510540"/>
                  <a:gd name="T8" fmla="*/ 0 w 369570"/>
                  <a:gd name="T9" fmla="*/ 0 h 5105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9570"/>
                  <a:gd name="T16" fmla="*/ 0 h 510540"/>
                  <a:gd name="T17" fmla="*/ 369570 w 369570"/>
                  <a:gd name="T18" fmla="*/ 510540 h 5105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9570" h="510540">
                    <a:moveTo>
                      <a:pt x="0" y="0"/>
                    </a:moveTo>
                    <a:lnTo>
                      <a:pt x="1905" y="386715"/>
                    </a:lnTo>
                    <a:lnTo>
                      <a:pt x="367665" y="510540"/>
                    </a:lnTo>
                    <a:lnTo>
                      <a:pt x="369570" y="1238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FF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547" name="Group 375"/>
              <p:cNvGrpSpPr>
                <a:grpSpLocks/>
              </p:cNvGrpSpPr>
              <p:nvPr/>
            </p:nvGrpSpPr>
            <p:grpSpPr bwMode="auto">
              <a:xfrm>
                <a:off x="2601255" y="-1308734"/>
                <a:ext cx="980145" cy="711809"/>
                <a:chOff x="1447800" y="5589931"/>
                <a:chExt cx="980145" cy="711809"/>
              </a:xfrm>
            </p:grpSpPr>
            <p:cxnSp>
              <p:nvCxnSpPr>
                <p:cNvPr id="936" name="Straight Connector 935"/>
                <p:cNvCxnSpPr>
                  <a:stCxn id="9034" idx="1"/>
                </p:cNvCxnSpPr>
                <p:nvPr/>
              </p:nvCxnSpPr>
              <p:spPr bwMode="auto">
                <a:xfrm>
                  <a:off x="1448029" y="5715070"/>
                  <a:ext cx="0" cy="388745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937" name="Straight Connector 936"/>
                <p:cNvCxnSpPr/>
                <p:nvPr/>
              </p:nvCxnSpPr>
              <p:spPr bwMode="auto">
                <a:xfrm rot="5400000">
                  <a:off x="1855110" y="6104877"/>
                  <a:ext cx="392995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938" name="Straight Connector 937"/>
                <p:cNvCxnSpPr/>
                <p:nvPr/>
              </p:nvCxnSpPr>
              <p:spPr bwMode="auto">
                <a:xfrm>
                  <a:off x="1448029" y="5712945"/>
                  <a:ext cx="603579" cy="195435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939" name="Straight Connector 938"/>
                <p:cNvCxnSpPr/>
                <p:nvPr/>
              </p:nvCxnSpPr>
              <p:spPr bwMode="auto">
                <a:xfrm>
                  <a:off x="1448029" y="6105940"/>
                  <a:ext cx="603579" cy="195435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940" name="Straight Connector 939"/>
                <p:cNvCxnSpPr/>
                <p:nvPr/>
              </p:nvCxnSpPr>
              <p:spPr bwMode="auto">
                <a:xfrm rot="5400000" flipH="1" flipV="1">
                  <a:off x="2223910" y="5980607"/>
                  <a:ext cx="395119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941" name="Straight Connector 940"/>
                <p:cNvCxnSpPr/>
                <p:nvPr/>
              </p:nvCxnSpPr>
              <p:spPr bwMode="auto">
                <a:xfrm flipV="1">
                  <a:off x="2053877" y="5787296"/>
                  <a:ext cx="374400" cy="12108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942" name="Straight Connector 941"/>
                <p:cNvCxnSpPr/>
                <p:nvPr/>
              </p:nvCxnSpPr>
              <p:spPr bwMode="auto">
                <a:xfrm flipV="1">
                  <a:off x="2049339" y="6178166"/>
                  <a:ext cx="374400" cy="123209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943" name="Straight Connector 942"/>
                <p:cNvCxnSpPr/>
                <p:nvPr/>
              </p:nvCxnSpPr>
              <p:spPr bwMode="auto">
                <a:xfrm>
                  <a:off x="1820160" y="5591861"/>
                  <a:ext cx="601310" cy="19331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944" name="Straight Connector 943"/>
                <p:cNvCxnSpPr/>
                <p:nvPr/>
              </p:nvCxnSpPr>
              <p:spPr bwMode="auto">
                <a:xfrm flipV="1">
                  <a:off x="1450299" y="5589736"/>
                  <a:ext cx="374400" cy="121085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sp>
          <p:nvSpPr>
            <p:cNvPr id="219" name="Text Box 23"/>
            <p:cNvSpPr txBox="1">
              <a:spLocks noChangeArrowheads="1"/>
            </p:cNvSpPr>
            <p:nvPr/>
          </p:nvSpPr>
          <p:spPr bwMode="auto">
            <a:xfrm>
              <a:off x="4288000" y="1839746"/>
              <a:ext cx="568385" cy="246003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Sigma Aldrich</a:t>
              </a:r>
            </a:p>
          </p:txBody>
        </p:sp>
        <p:grpSp>
          <p:nvGrpSpPr>
            <p:cNvPr id="8548" name="Group 864"/>
            <p:cNvGrpSpPr>
              <a:grpSpLocks/>
            </p:cNvGrpSpPr>
            <p:nvPr/>
          </p:nvGrpSpPr>
          <p:grpSpPr bwMode="auto">
            <a:xfrm>
              <a:off x="3887787" y="1600200"/>
              <a:ext cx="379413" cy="398463"/>
              <a:chOff x="3657600" y="-1504948"/>
              <a:chExt cx="756285" cy="779146"/>
            </a:xfrm>
          </p:grpSpPr>
          <p:sp>
            <p:nvSpPr>
              <p:cNvPr id="9021" name="Diamond 763"/>
              <p:cNvSpPr>
                <a:spLocks noChangeArrowheads="1"/>
              </p:cNvSpPr>
              <p:nvPr/>
            </p:nvSpPr>
            <p:spPr bwMode="auto">
              <a:xfrm>
                <a:off x="3657600" y="-1504948"/>
                <a:ext cx="746760" cy="249555"/>
              </a:xfrm>
              <a:prstGeom prst="diamond">
                <a:avLst/>
              </a:prstGeom>
              <a:gradFill rotWithShape="1">
                <a:gsLst>
                  <a:gs pos="0">
                    <a:srgbClr val="B7DBFF"/>
                  </a:gs>
                  <a:gs pos="100000">
                    <a:srgbClr val="FFFFFF"/>
                  </a:gs>
                </a:gsLst>
                <a:lin ang="10800000"/>
              </a:gradFill>
              <a:ln w="19050" algn="ctr">
                <a:noFill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2" name="Freeform 764"/>
              <p:cNvSpPr>
                <a:spLocks/>
              </p:cNvSpPr>
              <p:nvPr/>
            </p:nvSpPr>
            <p:spPr bwMode="auto">
              <a:xfrm>
                <a:off x="3657600" y="-1383027"/>
                <a:ext cx="375285" cy="655320"/>
              </a:xfrm>
              <a:custGeom>
                <a:avLst/>
                <a:gdLst>
                  <a:gd name="T0" fmla="*/ 0 w 375285"/>
                  <a:gd name="T1" fmla="*/ 0 h 655320"/>
                  <a:gd name="T2" fmla="*/ 0 w 375285"/>
                  <a:gd name="T3" fmla="*/ 531495 h 655320"/>
                  <a:gd name="T4" fmla="*/ 375285 w 375285"/>
                  <a:gd name="T5" fmla="*/ 655320 h 655320"/>
                  <a:gd name="T6" fmla="*/ 375285 w 375285"/>
                  <a:gd name="T7" fmla="*/ 123825 h 655320"/>
                  <a:gd name="T8" fmla="*/ 0 w 375285"/>
                  <a:gd name="T9" fmla="*/ 0 h 655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5285"/>
                  <a:gd name="T16" fmla="*/ 0 h 655320"/>
                  <a:gd name="T17" fmla="*/ 375285 w 375285"/>
                  <a:gd name="T18" fmla="*/ 655320 h 6553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5285" h="655320">
                    <a:moveTo>
                      <a:pt x="0" y="0"/>
                    </a:moveTo>
                    <a:lnTo>
                      <a:pt x="0" y="531495"/>
                    </a:lnTo>
                    <a:lnTo>
                      <a:pt x="375285" y="655320"/>
                    </a:lnTo>
                    <a:lnTo>
                      <a:pt x="375285" y="1238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DCFF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3" name="Freeform 765"/>
              <p:cNvSpPr>
                <a:spLocks/>
              </p:cNvSpPr>
              <p:nvPr/>
            </p:nvSpPr>
            <p:spPr bwMode="auto">
              <a:xfrm flipH="1">
                <a:off x="4038600" y="-1383027"/>
                <a:ext cx="375285" cy="655320"/>
              </a:xfrm>
              <a:custGeom>
                <a:avLst/>
                <a:gdLst>
                  <a:gd name="T0" fmla="*/ 0 w 375285"/>
                  <a:gd name="T1" fmla="*/ 0 h 655320"/>
                  <a:gd name="T2" fmla="*/ 0 w 375285"/>
                  <a:gd name="T3" fmla="*/ 531495 h 655320"/>
                  <a:gd name="T4" fmla="*/ 375285 w 375285"/>
                  <a:gd name="T5" fmla="*/ 655320 h 655320"/>
                  <a:gd name="T6" fmla="*/ 375285 w 375285"/>
                  <a:gd name="T7" fmla="*/ 123825 h 655320"/>
                  <a:gd name="T8" fmla="*/ 0 w 375285"/>
                  <a:gd name="T9" fmla="*/ 0 h 655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5285"/>
                  <a:gd name="T16" fmla="*/ 0 h 655320"/>
                  <a:gd name="T17" fmla="*/ 375285 w 375285"/>
                  <a:gd name="T18" fmla="*/ 655320 h 6553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5285" h="655320">
                    <a:moveTo>
                      <a:pt x="0" y="0"/>
                    </a:moveTo>
                    <a:lnTo>
                      <a:pt x="0" y="531495"/>
                    </a:lnTo>
                    <a:lnTo>
                      <a:pt x="375285" y="655320"/>
                    </a:lnTo>
                    <a:lnTo>
                      <a:pt x="375285" y="1238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FF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549" name="Group 361"/>
              <p:cNvGrpSpPr>
                <a:grpSpLocks/>
              </p:cNvGrpSpPr>
              <p:nvPr/>
            </p:nvGrpSpPr>
            <p:grpSpPr bwMode="auto">
              <a:xfrm>
                <a:off x="3657600" y="-1504948"/>
                <a:ext cx="754697" cy="779146"/>
                <a:chOff x="914400" y="5514974"/>
                <a:chExt cx="754697" cy="779146"/>
              </a:xfrm>
            </p:grpSpPr>
            <p:cxnSp>
              <p:nvCxnSpPr>
                <p:cNvPr id="1596" name="Straight Connector 1595"/>
                <p:cNvCxnSpPr/>
                <p:nvPr/>
              </p:nvCxnSpPr>
              <p:spPr bwMode="auto">
                <a:xfrm rot="5400000">
                  <a:off x="647747" y="5905789"/>
                  <a:ext cx="533788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597" name="Straight Connector 1596"/>
                <p:cNvCxnSpPr/>
                <p:nvPr/>
              </p:nvCxnSpPr>
              <p:spPr bwMode="auto">
                <a:xfrm rot="5400000">
                  <a:off x="1024346" y="6026824"/>
                  <a:ext cx="533788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598" name="Straight Connector 1597"/>
                <p:cNvCxnSpPr/>
                <p:nvPr/>
              </p:nvCxnSpPr>
              <p:spPr bwMode="auto">
                <a:xfrm>
                  <a:off x="917805" y="5638896"/>
                  <a:ext cx="373435" cy="12103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599" name="Straight Connector 1598"/>
                <p:cNvCxnSpPr/>
                <p:nvPr/>
              </p:nvCxnSpPr>
              <p:spPr bwMode="auto">
                <a:xfrm>
                  <a:off x="917805" y="6172683"/>
                  <a:ext cx="373435" cy="12103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600" name="Straight Connector 1599"/>
                <p:cNvCxnSpPr/>
                <p:nvPr/>
              </p:nvCxnSpPr>
              <p:spPr bwMode="auto">
                <a:xfrm rot="16200000" flipV="1">
                  <a:off x="1391452" y="5905789"/>
                  <a:ext cx="533788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601" name="Straight Connector 1600"/>
                <p:cNvCxnSpPr/>
                <p:nvPr/>
              </p:nvCxnSpPr>
              <p:spPr bwMode="auto">
                <a:xfrm flipV="1">
                  <a:off x="1294406" y="5638896"/>
                  <a:ext cx="373435" cy="12103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602" name="Straight Connector 1601"/>
                <p:cNvCxnSpPr/>
                <p:nvPr/>
              </p:nvCxnSpPr>
              <p:spPr bwMode="auto">
                <a:xfrm flipV="1">
                  <a:off x="1291240" y="6172683"/>
                  <a:ext cx="373435" cy="12103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603" name="Straight Connector 1602"/>
                <p:cNvCxnSpPr/>
                <p:nvPr/>
              </p:nvCxnSpPr>
              <p:spPr bwMode="auto">
                <a:xfrm>
                  <a:off x="1288076" y="5517863"/>
                  <a:ext cx="373435" cy="121032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604" name="Straight Connector 1603"/>
                <p:cNvCxnSpPr/>
                <p:nvPr/>
              </p:nvCxnSpPr>
              <p:spPr bwMode="auto">
                <a:xfrm flipV="1">
                  <a:off x="914641" y="5514759"/>
                  <a:ext cx="373435" cy="12103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grpSp>
          <p:nvGrpSpPr>
            <p:cNvPr id="8550" name="Group 1604"/>
            <p:cNvGrpSpPr>
              <a:grpSpLocks/>
            </p:cNvGrpSpPr>
            <p:nvPr/>
          </p:nvGrpSpPr>
          <p:grpSpPr bwMode="auto">
            <a:xfrm>
              <a:off x="3276600" y="1828800"/>
              <a:ext cx="838200" cy="531813"/>
              <a:chOff x="3962400" y="2211388"/>
              <a:chExt cx="838200" cy="531813"/>
            </a:xfrm>
          </p:grpSpPr>
          <p:grpSp>
            <p:nvGrpSpPr>
              <p:cNvPr id="8554" name="Group 863"/>
              <p:cNvGrpSpPr>
                <a:grpSpLocks/>
              </p:cNvGrpSpPr>
              <p:nvPr/>
            </p:nvGrpSpPr>
            <p:grpSpPr bwMode="auto">
              <a:xfrm>
                <a:off x="3962400" y="2211388"/>
                <a:ext cx="838200" cy="531813"/>
                <a:chOff x="1991655" y="-622934"/>
                <a:chExt cx="980145" cy="622935"/>
              </a:xfrm>
            </p:grpSpPr>
            <p:sp>
              <p:nvSpPr>
                <p:cNvPr id="9008" name="Freeform 975"/>
                <p:cNvSpPr>
                  <a:spLocks/>
                </p:cNvSpPr>
                <p:nvPr/>
              </p:nvSpPr>
              <p:spPr bwMode="auto">
                <a:xfrm flipH="1">
                  <a:off x="2000250" y="-619124"/>
                  <a:ext cx="971550" cy="312420"/>
                </a:xfrm>
                <a:custGeom>
                  <a:avLst/>
                  <a:gdLst>
                    <a:gd name="T0" fmla="*/ 603885 w 971550"/>
                    <a:gd name="T1" fmla="*/ 312420 h 312420"/>
                    <a:gd name="T2" fmla="*/ 0 w 971550"/>
                    <a:gd name="T3" fmla="*/ 120015 h 312420"/>
                    <a:gd name="T4" fmla="*/ 371475 w 971550"/>
                    <a:gd name="T5" fmla="*/ 0 h 312420"/>
                    <a:gd name="T6" fmla="*/ 971550 w 971550"/>
                    <a:gd name="T7" fmla="*/ 194310 h 312420"/>
                    <a:gd name="T8" fmla="*/ 603885 w 971550"/>
                    <a:gd name="T9" fmla="*/ 312420 h 3124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1550"/>
                    <a:gd name="T16" fmla="*/ 0 h 312420"/>
                    <a:gd name="T17" fmla="*/ 971550 w 971550"/>
                    <a:gd name="T18" fmla="*/ 312420 h 3124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1550" h="312420">
                      <a:moveTo>
                        <a:pt x="603885" y="312420"/>
                      </a:moveTo>
                      <a:lnTo>
                        <a:pt x="0" y="120015"/>
                      </a:lnTo>
                      <a:lnTo>
                        <a:pt x="371475" y="0"/>
                      </a:lnTo>
                      <a:lnTo>
                        <a:pt x="971550" y="194310"/>
                      </a:lnTo>
                      <a:lnTo>
                        <a:pt x="603885" y="312420"/>
                      </a:lnTo>
                      <a:close/>
                    </a:path>
                  </a:pathLst>
                </a:custGeom>
                <a:solidFill>
                  <a:srgbClr val="E1F0FF"/>
                </a:solidFill>
                <a:ln w="19050" cap="flat" cmpd="sng" algn="ctr">
                  <a:noFill/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09" name="Freeform 976"/>
                <p:cNvSpPr>
                  <a:spLocks/>
                </p:cNvSpPr>
                <p:nvPr/>
              </p:nvSpPr>
              <p:spPr bwMode="auto">
                <a:xfrm flipH="1">
                  <a:off x="2370750" y="-502920"/>
                  <a:ext cx="601050" cy="501015"/>
                </a:xfrm>
                <a:custGeom>
                  <a:avLst/>
                  <a:gdLst>
                    <a:gd name="T0" fmla="*/ 0 w 601050"/>
                    <a:gd name="T1" fmla="*/ 0 h 828599"/>
                    <a:gd name="T2" fmla="*/ 0 w 601050"/>
                    <a:gd name="T3" fmla="*/ 3 h 828599"/>
                    <a:gd name="T4" fmla="*/ 601050 w 601050"/>
                    <a:gd name="T5" fmla="*/ 5 h 828599"/>
                    <a:gd name="T6" fmla="*/ 601050 w 601050"/>
                    <a:gd name="T7" fmla="*/ 2 h 828599"/>
                    <a:gd name="T8" fmla="*/ 0 w 601050"/>
                    <a:gd name="T9" fmla="*/ 0 h 8285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1050"/>
                    <a:gd name="T16" fmla="*/ 0 h 828599"/>
                    <a:gd name="T17" fmla="*/ 601050 w 601050"/>
                    <a:gd name="T18" fmla="*/ 828599 h 8285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1050" h="828599">
                      <a:moveTo>
                        <a:pt x="0" y="0"/>
                      </a:moveTo>
                      <a:lnTo>
                        <a:pt x="0" y="504092"/>
                      </a:lnTo>
                      <a:lnTo>
                        <a:pt x="601050" y="828599"/>
                      </a:lnTo>
                      <a:lnTo>
                        <a:pt x="601050" y="3254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19050" cap="flat" cmpd="sng" algn="ctr">
                  <a:noFill/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0" name="Freeform 977"/>
                <p:cNvSpPr>
                  <a:spLocks/>
                </p:cNvSpPr>
                <p:nvPr/>
              </p:nvSpPr>
              <p:spPr bwMode="auto">
                <a:xfrm>
                  <a:off x="1999275" y="-421003"/>
                  <a:ext cx="369570" cy="419100"/>
                </a:xfrm>
                <a:custGeom>
                  <a:avLst/>
                  <a:gdLst>
                    <a:gd name="T0" fmla="*/ 0 w 369570"/>
                    <a:gd name="T1" fmla="*/ 0 h 419100"/>
                    <a:gd name="T2" fmla="*/ 0 w 369570"/>
                    <a:gd name="T3" fmla="*/ 295275 h 419100"/>
                    <a:gd name="T4" fmla="*/ 365760 w 369570"/>
                    <a:gd name="T5" fmla="*/ 419100 h 419100"/>
                    <a:gd name="T6" fmla="*/ 369570 w 369570"/>
                    <a:gd name="T7" fmla="*/ 116205 h 419100"/>
                    <a:gd name="T8" fmla="*/ 0 w 369570"/>
                    <a:gd name="T9" fmla="*/ 0 h 419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9570"/>
                    <a:gd name="T16" fmla="*/ 0 h 419100"/>
                    <a:gd name="T17" fmla="*/ 369570 w 369570"/>
                    <a:gd name="T18" fmla="*/ 419100 h 419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9570" h="419100">
                      <a:moveTo>
                        <a:pt x="0" y="0"/>
                      </a:moveTo>
                      <a:lnTo>
                        <a:pt x="0" y="295275"/>
                      </a:lnTo>
                      <a:lnTo>
                        <a:pt x="365760" y="419100"/>
                      </a:lnTo>
                      <a:lnTo>
                        <a:pt x="369570" y="1162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9DCFF"/>
                </a:solidFill>
                <a:ln w="19050" cap="flat" cmpd="sng" algn="ctr">
                  <a:noFill/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555" name="Group 389"/>
                <p:cNvGrpSpPr>
                  <a:grpSpLocks/>
                </p:cNvGrpSpPr>
                <p:nvPr/>
              </p:nvGrpSpPr>
              <p:grpSpPr bwMode="auto">
                <a:xfrm flipH="1">
                  <a:off x="1991655" y="-622934"/>
                  <a:ext cx="980145" cy="622935"/>
                  <a:chOff x="1524000" y="7010400"/>
                  <a:chExt cx="980145" cy="622935"/>
                </a:xfrm>
              </p:grpSpPr>
              <p:cxnSp>
                <p:nvCxnSpPr>
                  <p:cNvPr id="980" name="Straight Connector 979"/>
                  <p:cNvCxnSpPr/>
                  <p:nvPr/>
                </p:nvCxnSpPr>
                <p:spPr bwMode="auto">
                  <a:xfrm rot="5400000">
                    <a:off x="1371389" y="7283489"/>
                    <a:ext cx="304886" cy="0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981" name="Straight Connector 980"/>
                  <p:cNvCxnSpPr/>
                  <p:nvPr/>
                </p:nvCxnSpPr>
                <p:spPr bwMode="auto">
                  <a:xfrm rot="5400000">
                    <a:off x="1972902" y="7478691"/>
                    <a:ext cx="308604" cy="0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982" name="Straight Connector 981"/>
                  <p:cNvCxnSpPr/>
                  <p:nvPr/>
                </p:nvCxnSpPr>
                <p:spPr bwMode="auto">
                  <a:xfrm>
                    <a:off x="1523832" y="7132905"/>
                    <a:ext cx="603372" cy="195202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983" name="Straight Connector 982"/>
                  <p:cNvCxnSpPr/>
                  <p:nvPr/>
                </p:nvCxnSpPr>
                <p:spPr bwMode="auto">
                  <a:xfrm>
                    <a:off x="1523832" y="7437790"/>
                    <a:ext cx="603372" cy="195202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984" name="Straight Connector 983"/>
                  <p:cNvCxnSpPr/>
                  <p:nvPr/>
                </p:nvCxnSpPr>
                <p:spPr bwMode="auto">
                  <a:xfrm rot="5400000" flipH="1" flipV="1">
                    <a:off x="2346999" y="7360640"/>
                    <a:ext cx="299309" cy="0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985" name="Straight Connector 984"/>
                  <p:cNvCxnSpPr/>
                  <p:nvPr/>
                </p:nvCxnSpPr>
                <p:spPr bwMode="auto">
                  <a:xfrm flipV="1">
                    <a:off x="2129060" y="7207267"/>
                    <a:ext cx="375019" cy="120839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986" name="Straight Connector 985"/>
                  <p:cNvCxnSpPr/>
                  <p:nvPr/>
                </p:nvCxnSpPr>
                <p:spPr bwMode="auto">
                  <a:xfrm flipV="1">
                    <a:off x="2125347" y="7510294"/>
                    <a:ext cx="375019" cy="122698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987" name="Straight Connector 986"/>
                  <p:cNvCxnSpPr/>
                  <p:nvPr/>
                </p:nvCxnSpPr>
                <p:spPr bwMode="auto">
                  <a:xfrm>
                    <a:off x="1896994" y="7012066"/>
                    <a:ext cx="599660" cy="193342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988" name="Straight Connector 987"/>
                  <p:cNvCxnSpPr/>
                  <p:nvPr/>
                </p:nvCxnSpPr>
                <p:spPr bwMode="auto">
                  <a:xfrm flipV="1">
                    <a:off x="1525688" y="7010207"/>
                    <a:ext cx="375019" cy="120839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</p:grpSp>
          </p:grpSp>
          <p:sp>
            <p:nvSpPr>
              <p:cNvPr id="217" name="Text Box 23"/>
              <p:cNvSpPr txBox="1">
                <a:spLocks noChangeArrowheads="1"/>
              </p:cNvSpPr>
              <p:nvPr/>
            </p:nvSpPr>
            <p:spPr bwMode="auto">
              <a:xfrm>
                <a:off x="3989447" y="2268359"/>
                <a:ext cx="762080" cy="246004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 type="none" w="lg" len="lg"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en-US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itchFamily="34" charset="0"/>
                  </a:rPr>
                  <a:t>Cambridge Majors Labs</a:t>
                </a:r>
              </a:p>
            </p:txBody>
          </p:sp>
        </p:grpSp>
        <p:grpSp>
          <p:nvGrpSpPr>
            <p:cNvPr id="8556" name="Group 1228"/>
            <p:cNvGrpSpPr>
              <a:grpSpLocks/>
            </p:cNvGrpSpPr>
            <p:nvPr/>
          </p:nvGrpSpPr>
          <p:grpSpPr bwMode="auto">
            <a:xfrm>
              <a:off x="3932237" y="2123440"/>
              <a:ext cx="606425" cy="339725"/>
              <a:chOff x="6860540" y="1094634"/>
              <a:chExt cx="607060" cy="339513"/>
            </a:xfrm>
          </p:grpSpPr>
          <p:sp>
            <p:nvSpPr>
              <p:cNvPr id="8993" name="Freeform 946"/>
              <p:cNvSpPr>
                <a:spLocks/>
              </p:cNvSpPr>
              <p:nvPr/>
            </p:nvSpPr>
            <p:spPr bwMode="auto">
              <a:xfrm>
                <a:off x="6860540" y="1190810"/>
                <a:ext cx="307340" cy="241170"/>
              </a:xfrm>
              <a:custGeom>
                <a:avLst/>
                <a:gdLst>
                  <a:gd name="T0" fmla="*/ 0 w 382254"/>
                  <a:gd name="T1" fmla="*/ 0 h 495784"/>
                  <a:gd name="T2" fmla="*/ 30 w 382254"/>
                  <a:gd name="T3" fmla="*/ 0 h 495784"/>
                  <a:gd name="T4" fmla="*/ 2490 w 382254"/>
                  <a:gd name="T5" fmla="*/ 0 h 495784"/>
                  <a:gd name="T6" fmla="*/ 2532 w 382254"/>
                  <a:gd name="T7" fmla="*/ 0 h 495784"/>
                  <a:gd name="T8" fmla="*/ 0 w 382254"/>
                  <a:gd name="T9" fmla="*/ 0 h 4957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2254"/>
                  <a:gd name="T16" fmla="*/ 0 h 495784"/>
                  <a:gd name="T17" fmla="*/ 382254 w 382254"/>
                  <a:gd name="T18" fmla="*/ 495784 h 4957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2254" h="495784">
                    <a:moveTo>
                      <a:pt x="0" y="0"/>
                    </a:moveTo>
                    <a:lnTo>
                      <a:pt x="4461" y="296346"/>
                    </a:lnTo>
                    <a:lnTo>
                      <a:pt x="375936" y="495784"/>
                    </a:lnTo>
                    <a:lnTo>
                      <a:pt x="382254" y="2067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DCFF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4" name="Freeform 947"/>
              <p:cNvSpPr>
                <a:spLocks/>
              </p:cNvSpPr>
              <p:nvPr/>
            </p:nvSpPr>
            <p:spPr bwMode="auto">
              <a:xfrm flipH="1">
                <a:off x="7165340" y="1198957"/>
                <a:ext cx="296134" cy="233025"/>
              </a:xfrm>
              <a:custGeom>
                <a:avLst/>
                <a:gdLst>
                  <a:gd name="T0" fmla="*/ 42 w 368316"/>
                  <a:gd name="T1" fmla="*/ 0 h 289653"/>
                  <a:gd name="T2" fmla="*/ 0 w 368316"/>
                  <a:gd name="T3" fmla="*/ 1113 h 289653"/>
                  <a:gd name="T4" fmla="*/ 2423 w 368316"/>
                  <a:gd name="T5" fmla="*/ 1945 h 289653"/>
                  <a:gd name="T6" fmla="*/ 2440 w 368316"/>
                  <a:gd name="T7" fmla="*/ 763 h 289653"/>
                  <a:gd name="T8" fmla="*/ 42 w 368316"/>
                  <a:gd name="T9" fmla="*/ 0 h 2896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8316"/>
                  <a:gd name="T16" fmla="*/ 0 h 289653"/>
                  <a:gd name="T17" fmla="*/ 368316 w 368316"/>
                  <a:gd name="T18" fmla="*/ 289653 h 2896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8316" h="289653">
                    <a:moveTo>
                      <a:pt x="6318" y="0"/>
                    </a:moveTo>
                    <a:lnTo>
                      <a:pt x="0" y="165828"/>
                    </a:lnTo>
                    <a:lnTo>
                      <a:pt x="365760" y="289653"/>
                    </a:lnTo>
                    <a:lnTo>
                      <a:pt x="368316" y="113565"/>
                    </a:lnTo>
                    <a:lnTo>
                      <a:pt x="6318" y="0"/>
                    </a:lnTo>
                    <a:close/>
                  </a:path>
                </a:pathLst>
              </a:custGeom>
              <a:solidFill>
                <a:srgbClr val="99CCFF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5" name="Diamond 945"/>
              <p:cNvSpPr>
                <a:spLocks noChangeArrowheads="1"/>
              </p:cNvSpPr>
              <p:nvPr/>
            </p:nvSpPr>
            <p:spPr bwMode="auto">
              <a:xfrm>
                <a:off x="6861063" y="1094634"/>
                <a:ext cx="600410" cy="200766"/>
              </a:xfrm>
              <a:prstGeom prst="diamond">
                <a:avLst/>
              </a:prstGeom>
              <a:solidFill>
                <a:srgbClr val="E1F0FF"/>
              </a:solidFill>
              <a:ln w="19050" algn="ctr">
                <a:noFill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189" name="Straight Connector 1188"/>
              <p:cNvCxnSpPr/>
              <p:nvPr/>
            </p:nvCxnSpPr>
            <p:spPr bwMode="auto">
              <a:xfrm rot="5400000">
                <a:off x="6786911" y="1262371"/>
                <a:ext cx="147509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190" name="Straight Connector 1189"/>
              <p:cNvCxnSpPr>
                <a:stCxn id="8993" idx="2"/>
              </p:cNvCxnSpPr>
              <p:nvPr/>
            </p:nvCxnSpPr>
            <p:spPr bwMode="auto">
              <a:xfrm>
                <a:off x="7162639" y="1432879"/>
                <a:ext cx="1589" cy="1586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200" name="Straight Connector 1199"/>
              <p:cNvCxnSpPr/>
              <p:nvPr/>
            </p:nvCxnSpPr>
            <p:spPr bwMode="auto">
              <a:xfrm>
                <a:off x="6862255" y="1194960"/>
                <a:ext cx="301973" cy="96753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201" name="Straight Connector 1200"/>
              <p:cNvCxnSpPr/>
              <p:nvPr/>
            </p:nvCxnSpPr>
            <p:spPr bwMode="auto">
              <a:xfrm>
                <a:off x="6862255" y="1336125"/>
                <a:ext cx="301973" cy="9834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202" name="Straight Connector 1201"/>
              <p:cNvCxnSpPr/>
              <p:nvPr/>
            </p:nvCxnSpPr>
            <p:spPr bwMode="auto">
              <a:xfrm rot="5400000" flipH="1" flipV="1">
                <a:off x="7393229" y="1267922"/>
                <a:ext cx="136407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203" name="Straight Connector 1202"/>
              <p:cNvCxnSpPr/>
              <p:nvPr/>
            </p:nvCxnSpPr>
            <p:spPr bwMode="auto">
              <a:xfrm flipV="1">
                <a:off x="7165818" y="1194960"/>
                <a:ext cx="301973" cy="96753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204" name="Straight Connector 1203"/>
              <p:cNvCxnSpPr/>
              <p:nvPr/>
            </p:nvCxnSpPr>
            <p:spPr bwMode="auto">
              <a:xfrm flipV="1">
                <a:off x="7164228" y="1336125"/>
                <a:ext cx="300384" cy="9834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214" name="Straight Connector 1213"/>
              <p:cNvCxnSpPr/>
              <p:nvPr/>
            </p:nvCxnSpPr>
            <p:spPr bwMode="auto">
              <a:xfrm>
                <a:off x="7161049" y="1096620"/>
                <a:ext cx="301973" cy="96753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215" name="Straight Connector 1214"/>
              <p:cNvCxnSpPr/>
              <p:nvPr/>
            </p:nvCxnSpPr>
            <p:spPr bwMode="auto">
              <a:xfrm flipV="1">
                <a:off x="6860666" y="1095034"/>
                <a:ext cx="301973" cy="96754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228" name="Straight Connector 1227"/>
              <p:cNvCxnSpPr/>
              <p:nvPr/>
            </p:nvCxnSpPr>
            <p:spPr bwMode="auto">
              <a:xfrm rot="5400000">
                <a:off x="7089677" y="1361503"/>
                <a:ext cx="145924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</p:grpSp>
        <p:sp>
          <p:nvSpPr>
            <p:cNvPr id="1748" name="Text Box 23"/>
            <p:cNvSpPr txBox="1">
              <a:spLocks noChangeArrowheads="1"/>
            </p:cNvSpPr>
            <p:nvPr/>
          </p:nvSpPr>
          <p:spPr bwMode="auto">
            <a:xfrm>
              <a:off x="3965703" y="2160344"/>
              <a:ext cx="533456" cy="246003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MPP Group</a:t>
              </a:r>
            </a:p>
          </p:txBody>
        </p:sp>
        <p:grpSp>
          <p:nvGrpSpPr>
            <p:cNvPr id="8557" name="Group 1230"/>
            <p:cNvGrpSpPr>
              <a:grpSpLocks/>
            </p:cNvGrpSpPr>
            <p:nvPr/>
          </p:nvGrpSpPr>
          <p:grpSpPr bwMode="auto">
            <a:xfrm>
              <a:off x="5029200" y="2022475"/>
              <a:ext cx="606425" cy="339725"/>
              <a:chOff x="6860540" y="1094634"/>
              <a:chExt cx="607060" cy="339513"/>
            </a:xfrm>
          </p:grpSpPr>
          <p:sp>
            <p:nvSpPr>
              <p:cNvPr id="8980" name="Freeform 946"/>
              <p:cNvSpPr>
                <a:spLocks/>
              </p:cNvSpPr>
              <p:nvPr/>
            </p:nvSpPr>
            <p:spPr bwMode="auto">
              <a:xfrm>
                <a:off x="6860540" y="1190810"/>
                <a:ext cx="307340" cy="241170"/>
              </a:xfrm>
              <a:custGeom>
                <a:avLst/>
                <a:gdLst>
                  <a:gd name="T0" fmla="*/ 0 w 382254"/>
                  <a:gd name="T1" fmla="*/ 0 h 495784"/>
                  <a:gd name="T2" fmla="*/ 30 w 382254"/>
                  <a:gd name="T3" fmla="*/ 0 h 495784"/>
                  <a:gd name="T4" fmla="*/ 2490 w 382254"/>
                  <a:gd name="T5" fmla="*/ 0 h 495784"/>
                  <a:gd name="T6" fmla="*/ 2532 w 382254"/>
                  <a:gd name="T7" fmla="*/ 0 h 495784"/>
                  <a:gd name="T8" fmla="*/ 0 w 382254"/>
                  <a:gd name="T9" fmla="*/ 0 h 4957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2254"/>
                  <a:gd name="T16" fmla="*/ 0 h 495784"/>
                  <a:gd name="T17" fmla="*/ 382254 w 382254"/>
                  <a:gd name="T18" fmla="*/ 495784 h 4957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2254" h="495784">
                    <a:moveTo>
                      <a:pt x="0" y="0"/>
                    </a:moveTo>
                    <a:lnTo>
                      <a:pt x="4461" y="296346"/>
                    </a:lnTo>
                    <a:lnTo>
                      <a:pt x="375936" y="495784"/>
                    </a:lnTo>
                    <a:lnTo>
                      <a:pt x="382254" y="2067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DCFF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1" name="Freeform 947"/>
              <p:cNvSpPr>
                <a:spLocks/>
              </p:cNvSpPr>
              <p:nvPr/>
            </p:nvSpPr>
            <p:spPr bwMode="auto">
              <a:xfrm flipH="1">
                <a:off x="7165340" y="1198957"/>
                <a:ext cx="296134" cy="233025"/>
              </a:xfrm>
              <a:custGeom>
                <a:avLst/>
                <a:gdLst>
                  <a:gd name="T0" fmla="*/ 42 w 368316"/>
                  <a:gd name="T1" fmla="*/ 0 h 289653"/>
                  <a:gd name="T2" fmla="*/ 0 w 368316"/>
                  <a:gd name="T3" fmla="*/ 1113 h 289653"/>
                  <a:gd name="T4" fmla="*/ 2423 w 368316"/>
                  <a:gd name="T5" fmla="*/ 1945 h 289653"/>
                  <a:gd name="T6" fmla="*/ 2440 w 368316"/>
                  <a:gd name="T7" fmla="*/ 763 h 289653"/>
                  <a:gd name="T8" fmla="*/ 42 w 368316"/>
                  <a:gd name="T9" fmla="*/ 0 h 2896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8316"/>
                  <a:gd name="T16" fmla="*/ 0 h 289653"/>
                  <a:gd name="T17" fmla="*/ 368316 w 368316"/>
                  <a:gd name="T18" fmla="*/ 289653 h 2896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8316" h="289653">
                    <a:moveTo>
                      <a:pt x="6318" y="0"/>
                    </a:moveTo>
                    <a:lnTo>
                      <a:pt x="0" y="165828"/>
                    </a:lnTo>
                    <a:lnTo>
                      <a:pt x="365760" y="289653"/>
                    </a:lnTo>
                    <a:lnTo>
                      <a:pt x="368316" y="113565"/>
                    </a:lnTo>
                    <a:lnTo>
                      <a:pt x="6318" y="0"/>
                    </a:lnTo>
                    <a:close/>
                  </a:path>
                </a:pathLst>
              </a:custGeom>
              <a:solidFill>
                <a:srgbClr val="99CCFF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2" name="Diamond 945"/>
              <p:cNvSpPr>
                <a:spLocks noChangeArrowheads="1"/>
              </p:cNvSpPr>
              <p:nvPr/>
            </p:nvSpPr>
            <p:spPr bwMode="auto">
              <a:xfrm>
                <a:off x="6861063" y="1094634"/>
                <a:ext cx="600410" cy="200766"/>
              </a:xfrm>
              <a:prstGeom prst="diamond">
                <a:avLst/>
              </a:prstGeom>
              <a:solidFill>
                <a:srgbClr val="E1F0FF"/>
              </a:solidFill>
              <a:ln w="19050" algn="ctr">
                <a:noFill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009" name="Straight Connector 1008"/>
              <p:cNvCxnSpPr/>
              <p:nvPr/>
            </p:nvCxnSpPr>
            <p:spPr bwMode="auto">
              <a:xfrm rot="5400000">
                <a:off x="6787025" y="1261760"/>
                <a:ext cx="147509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010" name="Straight Connector 1009"/>
              <p:cNvCxnSpPr>
                <a:stCxn id="8980" idx="2"/>
              </p:cNvCxnSpPr>
              <p:nvPr/>
            </p:nvCxnSpPr>
            <p:spPr bwMode="auto">
              <a:xfrm>
                <a:off x="7162753" y="1432269"/>
                <a:ext cx="1590" cy="1586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011" name="Straight Connector 1010"/>
              <p:cNvCxnSpPr/>
              <p:nvPr/>
            </p:nvCxnSpPr>
            <p:spPr bwMode="auto">
              <a:xfrm>
                <a:off x="6862370" y="1194350"/>
                <a:ext cx="301973" cy="96753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012" name="Straight Connector 1011"/>
              <p:cNvCxnSpPr/>
              <p:nvPr/>
            </p:nvCxnSpPr>
            <p:spPr bwMode="auto">
              <a:xfrm>
                <a:off x="6862370" y="1335514"/>
                <a:ext cx="301973" cy="9834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013" name="Straight Connector 1012"/>
              <p:cNvCxnSpPr/>
              <p:nvPr/>
            </p:nvCxnSpPr>
            <p:spPr bwMode="auto">
              <a:xfrm rot="5400000" flipH="1" flipV="1">
                <a:off x="7393343" y="1267311"/>
                <a:ext cx="136407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014" name="Straight Connector 1013"/>
              <p:cNvCxnSpPr/>
              <p:nvPr/>
            </p:nvCxnSpPr>
            <p:spPr bwMode="auto">
              <a:xfrm flipV="1">
                <a:off x="7165932" y="1194350"/>
                <a:ext cx="301973" cy="96753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015" name="Straight Connector 1014"/>
              <p:cNvCxnSpPr/>
              <p:nvPr/>
            </p:nvCxnSpPr>
            <p:spPr bwMode="auto">
              <a:xfrm flipV="1">
                <a:off x="7164343" y="1335514"/>
                <a:ext cx="300383" cy="9834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016" name="Straight Connector 1015"/>
              <p:cNvCxnSpPr/>
              <p:nvPr/>
            </p:nvCxnSpPr>
            <p:spPr bwMode="auto">
              <a:xfrm>
                <a:off x="7161164" y="1096010"/>
                <a:ext cx="301973" cy="96753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017" name="Straight Connector 1016"/>
              <p:cNvCxnSpPr/>
              <p:nvPr/>
            </p:nvCxnSpPr>
            <p:spPr bwMode="auto">
              <a:xfrm flipV="1">
                <a:off x="6860780" y="1094423"/>
                <a:ext cx="301973" cy="96754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018" name="Straight Connector 1017"/>
              <p:cNvCxnSpPr/>
              <p:nvPr/>
            </p:nvCxnSpPr>
            <p:spPr bwMode="auto">
              <a:xfrm rot="5400000">
                <a:off x="7089791" y="1360892"/>
                <a:ext cx="145924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</p:grpSp>
        <p:sp>
          <p:nvSpPr>
            <p:cNvPr id="1019" name="Text Box 23"/>
            <p:cNvSpPr txBox="1">
              <a:spLocks noChangeArrowheads="1"/>
            </p:cNvSpPr>
            <p:nvPr/>
          </p:nvSpPr>
          <p:spPr bwMode="auto">
            <a:xfrm>
              <a:off x="4943706" y="2060355"/>
              <a:ext cx="746203" cy="12379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PhysioGenix</a:t>
              </a: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endParaRPr>
            </a:p>
          </p:txBody>
        </p:sp>
        <p:grpSp>
          <p:nvGrpSpPr>
            <p:cNvPr id="8558" name="Group 862"/>
            <p:cNvGrpSpPr>
              <a:grpSpLocks/>
            </p:cNvGrpSpPr>
            <p:nvPr/>
          </p:nvGrpSpPr>
          <p:grpSpPr bwMode="auto">
            <a:xfrm>
              <a:off x="6096000" y="1905000"/>
              <a:ext cx="489272" cy="379412"/>
              <a:chOff x="2601255" y="-1308734"/>
              <a:chExt cx="980145" cy="711809"/>
            </a:xfrm>
          </p:grpSpPr>
          <p:sp>
            <p:nvSpPr>
              <p:cNvPr id="8967" name="Freeform 931"/>
              <p:cNvSpPr>
                <a:spLocks/>
              </p:cNvSpPr>
              <p:nvPr/>
            </p:nvSpPr>
            <p:spPr bwMode="auto">
              <a:xfrm>
                <a:off x="2601255" y="-1304924"/>
                <a:ext cx="971550" cy="312420"/>
              </a:xfrm>
              <a:custGeom>
                <a:avLst/>
                <a:gdLst>
                  <a:gd name="T0" fmla="*/ 603885 w 971550"/>
                  <a:gd name="T1" fmla="*/ 312420 h 312420"/>
                  <a:gd name="T2" fmla="*/ 0 w 971550"/>
                  <a:gd name="T3" fmla="*/ 120015 h 312420"/>
                  <a:gd name="T4" fmla="*/ 371475 w 971550"/>
                  <a:gd name="T5" fmla="*/ 0 h 312420"/>
                  <a:gd name="T6" fmla="*/ 971550 w 971550"/>
                  <a:gd name="T7" fmla="*/ 194310 h 312420"/>
                  <a:gd name="T8" fmla="*/ 603885 w 971550"/>
                  <a:gd name="T9" fmla="*/ 312420 h 3124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1550"/>
                  <a:gd name="T16" fmla="*/ 0 h 312420"/>
                  <a:gd name="T17" fmla="*/ 971550 w 971550"/>
                  <a:gd name="T18" fmla="*/ 312420 h 3124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1550" h="312420">
                    <a:moveTo>
                      <a:pt x="603885" y="312420"/>
                    </a:moveTo>
                    <a:lnTo>
                      <a:pt x="0" y="120015"/>
                    </a:lnTo>
                    <a:lnTo>
                      <a:pt x="371475" y="0"/>
                    </a:lnTo>
                    <a:lnTo>
                      <a:pt x="971550" y="194310"/>
                    </a:lnTo>
                    <a:lnTo>
                      <a:pt x="603885" y="312420"/>
                    </a:lnTo>
                    <a:close/>
                  </a:path>
                </a:pathLst>
              </a:custGeom>
              <a:solidFill>
                <a:srgbClr val="E1F0FF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8" name="Freeform 932"/>
              <p:cNvSpPr>
                <a:spLocks/>
              </p:cNvSpPr>
              <p:nvPr/>
            </p:nvSpPr>
            <p:spPr bwMode="auto">
              <a:xfrm>
                <a:off x="2601255" y="-1183665"/>
                <a:ext cx="601050" cy="584835"/>
              </a:xfrm>
              <a:custGeom>
                <a:avLst/>
                <a:gdLst>
                  <a:gd name="T0" fmla="*/ 7620 w 601050"/>
                  <a:gd name="T1" fmla="*/ 0 h 967224"/>
                  <a:gd name="T2" fmla="*/ 0 w 601050"/>
                  <a:gd name="T3" fmla="*/ 4 h 967224"/>
                  <a:gd name="T4" fmla="*/ 601050 w 601050"/>
                  <a:gd name="T5" fmla="*/ 5 h 967224"/>
                  <a:gd name="T6" fmla="*/ 601050 w 601050"/>
                  <a:gd name="T7" fmla="*/ 2 h 967224"/>
                  <a:gd name="T8" fmla="*/ 7620 w 601050"/>
                  <a:gd name="T9" fmla="*/ 0 h 967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1050"/>
                  <a:gd name="T16" fmla="*/ 0 h 967224"/>
                  <a:gd name="T17" fmla="*/ 601050 w 601050"/>
                  <a:gd name="T18" fmla="*/ 967224 h 967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1050" h="967224">
                    <a:moveTo>
                      <a:pt x="7620" y="0"/>
                    </a:moveTo>
                    <a:lnTo>
                      <a:pt x="0" y="642717"/>
                    </a:lnTo>
                    <a:lnTo>
                      <a:pt x="601050" y="967224"/>
                    </a:lnTo>
                    <a:lnTo>
                      <a:pt x="601050" y="322309"/>
                    </a:lnTo>
                    <a:lnTo>
                      <a:pt x="7620" y="0"/>
                    </a:lnTo>
                    <a:close/>
                  </a:path>
                </a:pathLst>
              </a:custGeom>
              <a:solidFill>
                <a:srgbClr val="B9DCFF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9" name="Freeform 933"/>
              <p:cNvSpPr>
                <a:spLocks/>
              </p:cNvSpPr>
              <p:nvPr/>
            </p:nvSpPr>
            <p:spPr bwMode="auto">
              <a:xfrm flipH="1">
                <a:off x="3206116" y="-1109368"/>
                <a:ext cx="369570" cy="510540"/>
              </a:xfrm>
              <a:custGeom>
                <a:avLst/>
                <a:gdLst>
                  <a:gd name="T0" fmla="*/ 0 w 369570"/>
                  <a:gd name="T1" fmla="*/ 0 h 510540"/>
                  <a:gd name="T2" fmla="*/ 1905 w 369570"/>
                  <a:gd name="T3" fmla="*/ 386715 h 510540"/>
                  <a:gd name="T4" fmla="*/ 367665 w 369570"/>
                  <a:gd name="T5" fmla="*/ 510540 h 510540"/>
                  <a:gd name="T6" fmla="*/ 369570 w 369570"/>
                  <a:gd name="T7" fmla="*/ 123825 h 510540"/>
                  <a:gd name="T8" fmla="*/ 0 w 369570"/>
                  <a:gd name="T9" fmla="*/ 0 h 5105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9570"/>
                  <a:gd name="T16" fmla="*/ 0 h 510540"/>
                  <a:gd name="T17" fmla="*/ 369570 w 369570"/>
                  <a:gd name="T18" fmla="*/ 510540 h 5105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9570" h="510540">
                    <a:moveTo>
                      <a:pt x="0" y="0"/>
                    </a:moveTo>
                    <a:lnTo>
                      <a:pt x="1905" y="386715"/>
                    </a:lnTo>
                    <a:lnTo>
                      <a:pt x="367665" y="510540"/>
                    </a:lnTo>
                    <a:lnTo>
                      <a:pt x="369570" y="1238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FF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559" name="Group 375"/>
              <p:cNvGrpSpPr>
                <a:grpSpLocks/>
              </p:cNvGrpSpPr>
              <p:nvPr/>
            </p:nvGrpSpPr>
            <p:grpSpPr bwMode="auto">
              <a:xfrm>
                <a:off x="2601255" y="-1308734"/>
                <a:ext cx="980145" cy="711810"/>
                <a:chOff x="1447800" y="5589931"/>
                <a:chExt cx="980145" cy="711810"/>
              </a:xfrm>
            </p:grpSpPr>
            <p:cxnSp>
              <p:nvCxnSpPr>
                <p:cNvPr id="1025" name="Straight Connector 1024"/>
                <p:cNvCxnSpPr>
                  <a:stCxn id="8967" idx="1"/>
                </p:cNvCxnSpPr>
                <p:nvPr/>
              </p:nvCxnSpPr>
              <p:spPr bwMode="auto">
                <a:xfrm>
                  <a:off x="1448505" y="5714646"/>
                  <a:ext cx="0" cy="390062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026" name="Straight Connector 1025"/>
                <p:cNvCxnSpPr/>
                <p:nvPr/>
              </p:nvCxnSpPr>
              <p:spPr bwMode="auto">
                <a:xfrm rot="5400000">
                  <a:off x="1856286" y="6104708"/>
                  <a:ext cx="393039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027" name="Straight Connector 1026"/>
                <p:cNvCxnSpPr/>
                <p:nvPr/>
              </p:nvCxnSpPr>
              <p:spPr bwMode="auto">
                <a:xfrm>
                  <a:off x="1448505" y="5711669"/>
                  <a:ext cx="604300" cy="196519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028" name="Straight Connector 1027"/>
                <p:cNvCxnSpPr/>
                <p:nvPr/>
              </p:nvCxnSpPr>
              <p:spPr bwMode="auto">
                <a:xfrm>
                  <a:off x="1448505" y="6104708"/>
                  <a:ext cx="604300" cy="196519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029" name="Straight Connector 1028"/>
                <p:cNvCxnSpPr/>
                <p:nvPr/>
              </p:nvCxnSpPr>
              <p:spPr bwMode="auto">
                <a:xfrm rot="5400000" flipH="1" flipV="1">
                  <a:off x="2223738" y="5981139"/>
                  <a:ext cx="396015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030" name="Straight Connector 1029"/>
                <p:cNvCxnSpPr/>
                <p:nvPr/>
              </p:nvCxnSpPr>
              <p:spPr bwMode="auto">
                <a:xfrm flipV="1">
                  <a:off x="2052805" y="5786107"/>
                  <a:ext cx="375302" cy="122081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031" name="Straight Connector 1030"/>
                <p:cNvCxnSpPr/>
                <p:nvPr/>
              </p:nvCxnSpPr>
              <p:spPr bwMode="auto">
                <a:xfrm flipV="1">
                  <a:off x="2049626" y="6179146"/>
                  <a:ext cx="375302" cy="122081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032" name="Straight Connector 1031"/>
                <p:cNvCxnSpPr/>
                <p:nvPr/>
              </p:nvCxnSpPr>
              <p:spPr bwMode="auto">
                <a:xfrm>
                  <a:off x="1820628" y="5592566"/>
                  <a:ext cx="601118" cy="193541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033" name="Straight Connector 1032"/>
                <p:cNvCxnSpPr/>
                <p:nvPr/>
              </p:nvCxnSpPr>
              <p:spPr bwMode="auto">
                <a:xfrm flipV="1">
                  <a:off x="1451687" y="5589588"/>
                  <a:ext cx="372121" cy="122081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grpSp>
          <p:nvGrpSpPr>
            <p:cNvPr id="8560" name="Group 865"/>
            <p:cNvGrpSpPr>
              <a:grpSpLocks/>
            </p:cNvGrpSpPr>
            <p:nvPr/>
          </p:nvGrpSpPr>
          <p:grpSpPr bwMode="auto">
            <a:xfrm>
              <a:off x="5638800" y="1905000"/>
              <a:ext cx="304800" cy="220980"/>
              <a:chOff x="4724400" y="-1123948"/>
              <a:chExt cx="758190" cy="550546"/>
            </a:xfrm>
          </p:grpSpPr>
          <p:sp>
            <p:nvSpPr>
              <p:cNvPr id="8954" name="Diamond 749"/>
              <p:cNvSpPr>
                <a:spLocks noChangeArrowheads="1"/>
              </p:cNvSpPr>
              <p:nvPr/>
            </p:nvSpPr>
            <p:spPr bwMode="auto">
              <a:xfrm>
                <a:off x="4728210" y="-1123948"/>
                <a:ext cx="746760" cy="249555"/>
              </a:xfrm>
              <a:prstGeom prst="diamond">
                <a:avLst/>
              </a:prstGeom>
              <a:solidFill>
                <a:srgbClr val="E1F0FF"/>
              </a:solidFill>
              <a:ln w="19050" algn="ctr">
                <a:noFill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5" name="Freeform 750"/>
              <p:cNvSpPr>
                <a:spLocks/>
              </p:cNvSpPr>
              <p:nvPr/>
            </p:nvSpPr>
            <p:spPr bwMode="auto">
              <a:xfrm>
                <a:off x="4724400" y="-998217"/>
                <a:ext cx="379095" cy="422910"/>
              </a:xfrm>
              <a:custGeom>
                <a:avLst/>
                <a:gdLst>
                  <a:gd name="T0" fmla="*/ 0 w 379095"/>
                  <a:gd name="T1" fmla="*/ 0 h 699426"/>
                  <a:gd name="T2" fmla="*/ 7620 w 379095"/>
                  <a:gd name="T3" fmla="*/ 3 h 699426"/>
                  <a:gd name="T4" fmla="*/ 379095 w 379095"/>
                  <a:gd name="T5" fmla="*/ 4 h 699426"/>
                  <a:gd name="T6" fmla="*/ 379095 w 379095"/>
                  <a:gd name="T7" fmla="*/ 1 h 699426"/>
                  <a:gd name="T8" fmla="*/ 0 w 379095"/>
                  <a:gd name="T9" fmla="*/ 0 h 6994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9095"/>
                  <a:gd name="T16" fmla="*/ 0 h 699426"/>
                  <a:gd name="T17" fmla="*/ 379095 w 379095"/>
                  <a:gd name="T18" fmla="*/ 699426 h 6994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9095" h="699426">
                    <a:moveTo>
                      <a:pt x="0" y="0"/>
                    </a:moveTo>
                    <a:lnTo>
                      <a:pt x="7620" y="499988"/>
                    </a:lnTo>
                    <a:lnTo>
                      <a:pt x="379095" y="699426"/>
                    </a:lnTo>
                    <a:lnTo>
                      <a:pt x="379095" y="1962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DCFF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6" name="Freeform 751"/>
              <p:cNvSpPr>
                <a:spLocks/>
              </p:cNvSpPr>
              <p:nvPr/>
            </p:nvSpPr>
            <p:spPr bwMode="auto">
              <a:xfrm flipH="1">
                <a:off x="5105403" y="-994406"/>
                <a:ext cx="369571" cy="419100"/>
              </a:xfrm>
              <a:custGeom>
                <a:avLst/>
                <a:gdLst>
                  <a:gd name="T0" fmla="*/ 0 w 369570"/>
                  <a:gd name="T1" fmla="*/ 0 h 419100"/>
                  <a:gd name="T2" fmla="*/ 0 w 369570"/>
                  <a:gd name="T3" fmla="*/ 295275 h 419100"/>
                  <a:gd name="T4" fmla="*/ 365775 w 369570"/>
                  <a:gd name="T5" fmla="*/ 419100 h 419100"/>
                  <a:gd name="T6" fmla="*/ 369585 w 369570"/>
                  <a:gd name="T7" fmla="*/ 116205 h 419100"/>
                  <a:gd name="T8" fmla="*/ 0 w 369570"/>
                  <a:gd name="T9" fmla="*/ 0 h 419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9570"/>
                  <a:gd name="T16" fmla="*/ 0 h 419100"/>
                  <a:gd name="T17" fmla="*/ 369570 w 369570"/>
                  <a:gd name="T18" fmla="*/ 419100 h 419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9570" h="419100">
                    <a:moveTo>
                      <a:pt x="0" y="0"/>
                    </a:moveTo>
                    <a:lnTo>
                      <a:pt x="0" y="295275"/>
                    </a:lnTo>
                    <a:lnTo>
                      <a:pt x="365760" y="419100"/>
                    </a:lnTo>
                    <a:lnTo>
                      <a:pt x="369570" y="116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FF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561" name="Group 337"/>
              <p:cNvGrpSpPr>
                <a:grpSpLocks/>
              </p:cNvGrpSpPr>
              <p:nvPr/>
            </p:nvGrpSpPr>
            <p:grpSpPr bwMode="auto">
              <a:xfrm>
                <a:off x="4727108" y="-1123948"/>
                <a:ext cx="755482" cy="550546"/>
                <a:chOff x="3355508" y="6858000"/>
                <a:chExt cx="755482" cy="550546"/>
              </a:xfrm>
            </p:grpSpPr>
            <p:cxnSp>
              <p:nvCxnSpPr>
                <p:cNvPr id="1039" name="Straight Connector 1038"/>
                <p:cNvCxnSpPr/>
                <p:nvPr/>
              </p:nvCxnSpPr>
              <p:spPr bwMode="auto">
                <a:xfrm rot="5400000">
                  <a:off x="3217118" y="7132358"/>
                  <a:ext cx="304466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040" name="Straight Connector 1039"/>
                <p:cNvCxnSpPr/>
                <p:nvPr/>
              </p:nvCxnSpPr>
              <p:spPr bwMode="auto">
                <a:xfrm rot="5400000">
                  <a:off x="3578478" y="7252959"/>
                  <a:ext cx="308422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041" name="Straight Connector 1040"/>
                <p:cNvCxnSpPr/>
                <p:nvPr/>
              </p:nvCxnSpPr>
              <p:spPr bwMode="auto">
                <a:xfrm>
                  <a:off x="3373303" y="6980123"/>
                  <a:ext cx="359388" cy="122577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042" name="Straight Connector 1041"/>
                <p:cNvCxnSpPr/>
                <p:nvPr/>
              </p:nvCxnSpPr>
              <p:spPr bwMode="auto">
                <a:xfrm>
                  <a:off x="3373303" y="7284590"/>
                  <a:ext cx="359388" cy="122579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043" name="Straight Connector 1042"/>
                <p:cNvCxnSpPr/>
                <p:nvPr/>
              </p:nvCxnSpPr>
              <p:spPr bwMode="auto">
                <a:xfrm rot="5400000" flipH="1" flipV="1">
                  <a:off x="3953671" y="7134333"/>
                  <a:ext cx="300513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044" name="Straight Connector 1043"/>
                <p:cNvCxnSpPr/>
                <p:nvPr/>
              </p:nvCxnSpPr>
              <p:spPr bwMode="auto">
                <a:xfrm flipV="1">
                  <a:off x="3740589" y="6980123"/>
                  <a:ext cx="371237" cy="122577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045" name="Straight Connector 1044"/>
                <p:cNvCxnSpPr/>
                <p:nvPr/>
              </p:nvCxnSpPr>
              <p:spPr bwMode="auto">
                <a:xfrm flipV="1">
                  <a:off x="3732690" y="7284590"/>
                  <a:ext cx="375187" cy="122579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046" name="Straight Connector 1045"/>
                <p:cNvCxnSpPr/>
                <p:nvPr/>
              </p:nvCxnSpPr>
              <p:spPr bwMode="auto">
                <a:xfrm>
                  <a:off x="3728742" y="6861500"/>
                  <a:ext cx="379135" cy="11862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047" name="Straight Connector 1046"/>
                <p:cNvCxnSpPr/>
                <p:nvPr/>
              </p:nvCxnSpPr>
              <p:spPr bwMode="auto">
                <a:xfrm flipV="1">
                  <a:off x="3373303" y="6857544"/>
                  <a:ext cx="355439" cy="11862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grpSp>
          <p:nvGrpSpPr>
            <p:cNvPr id="8562" name="Group 1230"/>
            <p:cNvGrpSpPr>
              <a:grpSpLocks/>
            </p:cNvGrpSpPr>
            <p:nvPr/>
          </p:nvGrpSpPr>
          <p:grpSpPr bwMode="auto">
            <a:xfrm>
              <a:off x="5643880" y="2128520"/>
              <a:ext cx="606425" cy="339725"/>
              <a:chOff x="6860540" y="1094634"/>
              <a:chExt cx="607060" cy="339513"/>
            </a:xfrm>
          </p:grpSpPr>
          <p:sp>
            <p:nvSpPr>
              <p:cNvPr id="8941" name="Freeform 946"/>
              <p:cNvSpPr>
                <a:spLocks/>
              </p:cNvSpPr>
              <p:nvPr/>
            </p:nvSpPr>
            <p:spPr bwMode="auto">
              <a:xfrm>
                <a:off x="6860540" y="1190810"/>
                <a:ext cx="307340" cy="241170"/>
              </a:xfrm>
              <a:custGeom>
                <a:avLst/>
                <a:gdLst>
                  <a:gd name="T0" fmla="*/ 0 w 382254"/>
                  <a:gd name="T1" fmla="*/ 0 h 495784"/>
                  <a:gd name="T2" fmla="*/ 30 w 382254"/>
                  <a:gd name="T3" fmla="*/ 0 h 495784"/>
                  <a:gd name="T4" fmla="*/ 2490 w 382254"/>
                  <a:gd name="T5" fmla="*/ 0 h 495784"/>
                  <a:gd name="T6" fmla="*/ 2532 w 382254"/>
                  <a:gd name="T7" fmla="*/ 0 h 495784"/>
                  <a:gd name="T8" fmla="*/ 0 w 382254"/>
                  <a:gd name="T9" fmla="*/ 0 h 4957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2254"/>
                  <a:gd name="T16" fmla="*/ 0 h 495784"/>
                  <a:gd name="T17" fmla="*/ 382254 w 382254"/>
                  <a:gd name="T18" fmla="*/ 495784 h 4957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2254" h="495784">
                    <a:moveTo>
                      <a:pt x="0" y="0"/>
                    </a:moveTo>
                    <a:lnTo>
                      <a:pt x="4461" y="296346"/>
                    </a:lnTo>
                    <a:lnTo>
                      <a:pt x="375936" y="495784"/>
                    </a:lnTo>
                    <a:lnTo>
                      <a:pt x="382254" y="2067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DCFF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2" name="Freeform 947"/>
              <p:cNvSpPr>
                <a:spLocks/>
              </p:cNvSpPr>
              <p:nvPr/>
            </p:nvSpPr>
            <p:spPr bwMode="auto">
              <a:xfrm flipH="1">
                <a:off x="7165340" y="1198957"/>
                <a:ext cx="296134" cy="233025"/>
              </a:xfrm>
              <a:custGeom>
                <a:avLst/>
                <a:gdLst>
                  <a:gd name="T0" fmla="*/ 42 w 368316"/>
                  <a:gd name="T1" fmla="*/ 0 h 289653"/>
                  <a:gd name="T2" fmla="*/ 0 w 368316"/>
                  <a:gd name="T3" fmla="*/ 1113 h 289653"/>
                  <a:gd name="T4" fmla="*/ 2423 w 368316"/>
                  <a:gd name="T5" fmla="*/ 1945 h 289653"/>
                  <a:gd name="T6" fmla="*/ 2440 w 368316"/>
                  <a:gd name="T7" fmla="*/ 763 h 289653"/>
                  <a:gd name="T8" fmla="*/ 42 w 368316"/>
                  <a:gd name="T9" fmla="*/ 0 h 2896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8316"/>
                  <a:gd name="T16" fmla="*/ 0 h 289653"/>
                  <a:gd name="T17" fmla="*/ 368316 w 368316"/>
                  <a:gd name="T18" fmla="*/ 289653 h 2896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8316" h="289653">
                    <a:moveTo>
                      <a:pt x="6318" y="0"/>
                    </a:moveTo>
                    <a:lnTo>
                      <a:pt x="0" y="165828"/>
                    </a:lnTo>
                    <a:lnTo>
                      <a:pt x="365760" y="289653"/>
                    </a:lnTo>
                    <a:lnTo>
                      <a:pt x="368316" y="113565"/>
                    </a:lnTo>
                    <a:lnTo>
                      <a:pt x="6318" y="0"/>
                    </a:lnTo>
                    <a:close/>
                  </a:path>
                </a:pathLst>
              </a:custGeom>
              <a:solidFill>
                <a:srgbClr val="99CCFF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3" name="Diamond 945"/>
              <p:cNvSpPr>
                <a:spLocks noChangeArrowheads="1"/>
              </p:cNvSpPr>
              <p:nvPr/>
            </p:nvSpPr>
            <p:spPr bwMode="auto">
              <a:xfrm>
                <a:off x="6861063" y="1094634"/>
                <a:ext cx="600410" cy="200766"/>
              </a:xfrm>
              <a:prstGeom prst="diamond">
                <a:avLst/>
              </a:prstGeom>
              <a:solidFill>
                <a:srgbClr val="E1F0FF"/>
              </a:solidFill>
              <a:ln w="19050" algn="ctr">
                <a:noFill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236" name="Straight Connector 1235"/>
              <p:cNvCxnSpPr/>
              <p:nvPr/>
            </p:nvCxnSpPr>
            <p:spPr bwMode="auto">
              <a:xfrm rot="5400000">
                <a:off x="6786772" y="1262052"/>
                <a:ext cx="147510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237" name="Straight Connector 1236"/>
              <p:cNvCxnSpPr>
                <a:stCxn id="8941" idx="2"/>
              </p:cNvCxnSpPr>
              <p:nvPr/>
            </p:nvCxnSpPr>
            <p:spPr bwMode="auto">
              <a:xfrm>
                <a:off x="7162500" y="1432560"/>
                <a:ext cx="1589" cy="1587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238" name="Straight Connector 1237"/>
              <p:cNvCxnSpPr/>
              <p:nvPr/>
            </p:nvCxnSpPr>
            <p:spPr bwMode="auto">
              <a:xfrm>
                <a:off x="6862116" y="1194641"/>
                <a:ext cx="301973" cy="96754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239" name="Straight Connector 1238"/>
              <p:cNvCxnSpPr/>
              <p:nvPr/>
            </p:nvCxnSpPr>
            <p:spPr bwMode="auto">
              <a:xfrm>
                <a:off x="6862116" y="1335807"/>
                <a:ext cx="301973" cy="9834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240" name="Straight Connector 1239"/>
              <p:cNvCxnSpPr/>
              <p:nvPr/>
            </p:nvCxnSpPr>
            <p:spPr bwMode="auto">
              <a:xfrm rot="5400000" flipH="1" flipV="1">
                <a:off x="7393090" y="1267604"/>
                <a:ext cx="136407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251" name="Straight Connector 1250"/>
              <p:cNvCxnSpPr/>
              <p:nvPr/>
            </p:nvCxnSpPr>
            <p:spPr bwMode="auto">
              <a:xfrm flipV="1">
                <a:off x="7165678" y="1194641"/>
                <a:ext cx="301973" cy="96754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252" name="Straight Connector 1251"/>
              <p:cNvCxnSpPr/>
              <p:nvPr/>
            </p:nvCxnSpPr>
            <p:spPr bwMode="auto">
              <a:xfrm flipV="1">
                <a:off x="7164089" y="1335807"/>
                <a:ext cx="300384" cy="9834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253" name="Straight Connector 1252"/>
              <p:cNvCxnSpPr/>
              <p:nvPr/>
            </p:nvCxnSpPr>
            <p:spPr bwMode="auto">
              <a:xfrm>
                <a:off x="7160910" y="1096302"/>
                <a:ext cx="301973" cy="96754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254" name="Straight Connector 1253"/>
              <p:cNvCxnSpPr/>
              <p:nvPr/>
            </p:nvCxnSpPr>
            <p:spPr bwMode="auto">
              <a:xfrm flipV="1">
                <a:off x="6860527" y="1094716"/>
                <a:ext cx="301973" cy="96753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255" name="Straight Connector 1254"/>
              <p:cNvCxnSpPr/>
              <p:nvPr/>
            </p:nvCxnSpPr>
            <p:spPr bwMode="auto">
              <a:xfrm rot="5400000">
                <a:off x="7089538" y="1361185"/>
                <a:ext cx="145924" cy="0"/>
              </a:xfrm>
              <a:prstGeom prst="lin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</p:grpSp>
        <p:sp>
          <p:nvSpPr>
            <p:cNvPr id="1266" name="Text Box 23"/>
            <p:cNvSpPr txBox="1">
              <a:spLocks noChangeArrowheads="1"/>
            </p:cNvSpPr>
            <p:nvPr/>
          </p:nvSpPr>
          <p:spPr bwMode="auto">
            <a:xfrm>
              <a:off x="5639104" y="2133362"/>
              <a:ext cx="533456" cy="12379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Promentis</a:t>
              </a: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endParaRPr>
            </a:p>
          </p:txBody>
        </p:sp>
        <p:grpSp>
          <p:nvGrpSpPr>
            <p:cNvPr id="8563" name="Group 865"/>
            <p:cNvGrpSpPr>
              <a:grpSpLocks/>
            </p:cNvGrpSpPr>
            <p:nvPr/>
          </p:nvGrpSpPr>
          <p:grpSpPr bwMode="auto">
            <a:xfrm>
              <a:off x="4800600" y="2209800"/>
              <a:ext cx="304800" cy="220980"/>
              <a:chOff x="4724400" y="-1123948"/>
              <a:chExt cx="758190" cy="550546"/>
            </a:xfrm>
          </p:grpSpPr>
          <p:sp>
            <p:nvSpPr>
              <p:cNvPr id="8928" name="Diamond 749"/>
              <p:cNvSpPr>
                <a:spLocks noChangeArrowheads="1"/>
              </p:cNvSpPr>
              <p:nvPr/>
            </p:nvSpPr>
            <p:spPr bwMode="auto">
              <a:xfrm>
                <a:off x="4728210" y="-1123948"/>
                <a:ext cx="746760" cy="249555"/>
              </a:xfrm>
              <a:prstGeom prst="diamond">
                <a:avLst/>
              </a:prstGeom>
              <a:gradFill rotWithShape="1">
                <a:gsLst>
                  <a:gs pos="0">
                    <a:srgbClr val="B7DBFF"/>
                  </a:gs>
                  <a:gs pos="100000">
                    <a:srgbClr val="FFFFFF"/>
                  </a:gs>
                </a:gsLst>
                <a:lin ang="10800000"/>
              </a:gradFill>
              <a:ln w="19050" algn="ctr">
                <a:noFill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9" name="Freeform 750"/>
              <p:cNvSpPr>
                <a:spLocks/>
              </p:cNvSpPr>
              <p:nvPr/>
            </p:nvSpPr>
            <p:spPr bwMode="auto">
              <a:xfrm>
                <a:off x="4724400" y="-998217"/>
                <a:ext cx="379095" cy="422910"/>
              </a:xfrm>
              <a:custGeom>
                <a:avLst/>
                <a:gdLst>
                  <a:gd name="T0" fmla="*/ 0 w 379095"/>
                  <a:gd name="T1" fmla="*/ 0 h 699426"/>
                  <a:gd name="T2" fmla="*/ 7620 w 379095"/>
                  <a:gd name="T3" fmla="*/ 3 h 699426"/>
                  <a:gd name="T4" fmla="*/ 379095 w 379095"/>
                  <a:gd name="T5" fmla="*/ 4 h 699426"/>
                  <a:gd name="T6" fmla="*/ 379095 w 379095"/>
                  <a:gd name="T7" fmla="*/ 1 h 699426"/>
                  <a:gd name="T8" fmla="*/ 0 w 379095"/>
                  <a:gd name="T9" fmla="*/ 0 h 6994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9095"/>
                  <a:gd name="T16" fmla="*/ 0 h 699426"/>
                  <a:gd name="T17" fmla="*/ 379095 w 379095"/>
                  <a:gd name="T18" fmla="*/ 699426 h 6994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9095" h="699426">
                    <a:moveTo>
                      <a:pt x="0" y="0"/>
                    </a:moveTo>
                    <a:lnTo>
                      <a:pt x="7620" y="499988"/>
                    </a:lnTo>
                    <a:lnTo>
                      <a:pt x="379095" y="699426"/>
                    </a:lnTo>
                    <a:lnTo>
                      <a:pt x="379095" y="1962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DCFF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0" name="Freeform 751"/>
              <p:cNvSpPr>
                <a:spLocks/>
              </p:cNvSpPr>
              <p:nvPr/>
            </p:nvSpPr>
            <p:spPr bwMode="auto">
              <a:xfrm flipH="1">
                <a:off x="5105403" y="-994406"/>
                <a:ext cx="369571" cy="419100"/>
              </a:xfrm>
              <a:custGeom>
                <a:avLst/>
                <a:gdLst>
                  <a:gd name="T0" fmla="*/ 0 w 369570"/>
                  <a:gd name="T1" fmla="*/ 0 h 419100"/>
                  <a:gd name="T2" fmla="*/ 0 w 369570"/>
                  <a:gd name="T3" fmla="*/ 295275 h 419100"/>
                  <a:gd name="T4" fmla="*/ 365775 w 369570"/>
                  <a:gd name="T5" fmla="*/ 419100 h 419100"/>
                  <a:gd name="T6" fmla="*/ 369585 w 369570"/>
                  <a:gd name="T7" fmla="*/ 116205 h 419100"/>
                  <a:gd name="T8" fmla="*/ 0 w 369570"/>
                  <a:gd name="T9" fmla="*/ 0 h 419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9570"/>
                  <a:gd name="T16" fmla="*/ 0 h 419100"/>
                  <a:gd name="T17" fmla="*/ 369570 w 369570"/>
                  <a:gd name="T18" fmla="*/ 419100 h 419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9570" h="419100">
                    <a:moveTo>
                      <a:pt x="0" y="0"/>
                    </a:moveTo>
                    <a:lnTo>
                      <a:pt x="0" y="295275"/>
                    </a:lnTo>
                    <a:lnTo>
                      <a:pt x="365760" y="419100"/>
                    </a:lnTo>
                    <a:lnTo>
                      <a:pt x="369570" y="116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FF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567" name="Group 337"/>
              <p:cNvGrpSpPr>
                <a:grpSpLocks/>
              </p:cNvGrpSpPr>
              <p:nvPr/>
            </p:nvGrpSpPr>
            <p:grpSpPr bwMode="auto">
              <a:xfrm>
                <a:off x="4727108" y="-1123948"/>
                <a:ext cx="755482" cy="550546"/>
                <a:chOff x="3355508" y="6858000"/>
                <a:chExt cx="755482" cy="550546"/>
              </a:xfrm>
            </p:grpSpPr>
            <p:cxnSp>
              <p:nvCxnSpPr>
                <p:cNvPr id="1053" name="Straight Connector 1052"/>
                <p:cNvCxnSpPr/>
                <p:nvPr/>
              </p:nvCxnSpPr>
              <p:spPr bwMode="auto">
                <a:xfrm rot="5400000">
                  <a:off x="3205052" y="7132176"/>
                  <a:ext cx="304466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054" name="Straight Connector 1053"/>
                <p:cNvCxnSpPr/>
                <p:nvPr/>
              </p:nvCxnSpPr>
              <p:spPr bwMode="auto">
                <a:xfrm rot="5400000">
                  <a:off x="3578260" y="7252777"/>
                  <a:ext cx="308422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055" name="Straight Connector 1054"/>
                <p:cNvCxnSpPr/>
                <p:nvPr/>
              </p:nvCxnSpPr>
              <p:spPr bwMode="auto">
                <a:xfrm>
                  <a:off x="3361235" y="6979941"/>
                  <a:ext cx="371237" cy="122577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056" name="Straight Connector 1055"/>
                <p:cNvCxnSpPr/>
                <p:nvPr/>
              </p:nvCxnSpPr>
              <p:spPr bwMode="auto">
                <a:xfrm>
                  <a:off x="3361235" y="7284408"/>
                  <a:ext cx="371237" cy="122579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057" name="Straight Connector 1056"/>
                <p:cNvCxnSpPr/>
                <p:nvPr/>
              </p:nvCxnSpPr>
              <p:spPr bwMode="auto">
                <a:xfrm rot="5400000" flipH="1" flipV="1">
                  <a:off x="3953452" y="7134151"/>
                  <a:ext cx="300513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058" name="Straight Connector 1057"/>
                <p:cNvCxnSpPr/>
                <p:nvPr/>
              </p:nvCxnSpPr>
              <p:spPr bwMode="auto">
                <a:xfrm flipV="1">
                  <a:off x="3740370" y="6979941"/>
                  <a:ext cx="371237" cy="122577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059" name="Straight Connector 1058"/>
                <p:cNvCxnSpPr/>
                <p:nvPr/>
              </p:nvCxnSpPr>
              <p:spPr bwMode="auto">
                <a:xfrm flipV="1">
                  <a:off x="3732472" y="7284408"/>
                  <a:ext cx="375187" cy="122579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060" name="Straight Connector 1059"/>
                <p:cNvCxnSpPr/>
                <p:nvPr/>
              </p:nvCxnSpPr>
              <p:spPr bwMode="auto">
                <a:xfrm>
                  <a:off x="3728523" y="6861318"/>
                  <a:ext cx="379135" cy="11862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061" name="Straight Connector 1060"/>
                <p:cNvCxnSpPr/>
                <p:nvPr/>
              </p:nvCxnSpPr>
              <p:spPr bwMode="auto">
                <a:xfrm flipV="1">
                  <a:off x="3357287" y="6857362"/>
                  <a:ext cx="371237" cy="11862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grpSp>
          <p:nvGrpSpPr>
            <p:cNvPr id="8568" name="Group 864"/>
            <p:cNvGrpSpPr>
              <a:grpSpLocks/>
            </p:cNvGrpSpPr>
            <p:nvPr/>
          </p:nvGrpSpPr>
          <p:grpSpPr bwMode="auto">
            <a:xfrm>
              <a:off x="2743200" y="1524000"/>
              <a:ext cx="533400" cy="560182"/>
              <a:chOff x="3657600" y="-1504948"/>
              <a:chExt cx="756285" cy="779146"/>
            </a:xfrm>
          </p:grpSpPr>
          <p:sp>
            <p:nvSpPr>
              <p:cNvPr id="8915" name="Diamond 763"/>
              <p:cNvSpPr>
                <a:spLocks noChangeArrowheads="1"/>
              </p:cNvSpPr>
              <p:nvPr/>
            </p:nvSpPr>
            <p:spPr bwMode="auto">
              <a:xfrm>
                <a:off x="3657600" y="-1504948"/>
                <a:ext cx="746760" cy="249555"/>
              </a:xfrm>
              <a:prstGeom prst="diamond">
                <a:avLst/>
              </a:prstGeom>
              <a:solidFill>
                <a:srgbClr val="E1F0FF"/>
              </a:solidFill>
              <a:ln w="19050" algn="ctr">
                <a:noFill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6" name="Freeform 764"/>
              <p:cNvSpPr>
                <a:spLocks/>
              </p:cNvSpPr>
              <p:nvPr/>
            </p:nvSpPr>
            <p:spPr bwMode="auto">
              <a:xfrm>
                <a:off x="3657600" y="-1383027"/>
                <a:ext cx="375285" cy="655320"/>
              </a:xfrm>
              <a:custGeom>
                <a:avLst/>
                <a:gdLst>
                  <a:gd name="T0" fmla="*/ 0 w 375285"/>
                  <a:gd name="T1" fmla="*/ 0 h 655320"/>
                  <a:gd name="T2" fmla="*/ 0 w 375285"/>
                  <a:gd name="T3" fmla="*/ 531495 h 655320"/>
                  <a:gd name="T4" fmla="*/ 375285 w 375285"/>
                  <a:gd name="T5" fmla="*/ 655320 h 655320"/>
                  <a:gd name="T6" fmla="*/ 375285 w 375285"/>
                  <a:gd name="T7" fmla="*/ 123825 h 655320"/>
                  <a:gd name="T8" fmla="*/ 0 w 375285"/>
                  <a:gd name="T9" fmla="*/ 0 h 655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5285"/>
                  <a:gd name="T16" fmla="*/ 0 h 655320"/>
                  <a:gd name="T17" fmla="*/ 375285 w 375285"/>
                  <a:gd name="T18" fmla="*/ 655320 h 6553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5285" h="655320">
                    <a:moveTo>
                      <a:pt x="0" y="0"/>
                    </a:moveTo>
                    <a:lnTo>
                      <a:pt x="0" y="531495"/>
                    </a:lnTo>
                    <a:lnTo>
                      <a:pt x="375285" y="655320"/>
                    </a:lnTo>
                    <a:lnTo>
                      <a:pt x="375285" y="1238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DCFF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7" name="Freeform 765"/>
              <p:cNvSpPr>
                <a:spLocks/>
              </p:cNvSpPr>
              <p:nvPr/>
            </p:nvSpPr>
            <p:spPr bwMode="auto">
              <a:xfrm flipH="1">
                <a:off x="4038600" y="-1383027"/>
                <a:ext cx="375285" cy="655320"/>
              </a:xfrm>
              <a:custGeom>
                <a:avLst/>
                <a:gdLst>
                  <a:gd name="T0" fmla="*/ 0 w 375285"/>
                  <a:gd name="T1" fmla="*/ 0 h 655320"/>
                  <a:gd name="T2" fmla="*/ 0 w 375285"/>
                  <a:gd name="T3" fmla="*/ 531495 h 655320"/>
                  <a:gd name="T4" fmla="*/ 375285 w 375285"/>
                  <a:gd name="T5" fmla="*/ 655320 h 655320"/>
                  <a:gd name="T6" fmla="*/ 375285 w 375285"/>
                  <a:gd name="T7" fmla="*/ 123825 h 655320"/>
                  <a:gd name="T8" fmla="*/ 0 w 375285"/>
                  <a:gd name="T9" fmla="*/ 0 h 655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5285"/>
                  <a:gd name="T16" fmla="*/ 0 h 655320"/>
                  <a:gd name="T17" fmla="*/ 375285 w 375285"/>
                  <a:gd name="T18" fmla="*/ 655320 h 6553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5285" h="655320">
                    <a:moveTo>
                      <a:pt x="0" y="0"/>
                    </a:moveTo>
                    <a:lnTo>
                      <a:pt x="0" y="531495"/>
                    </a:lnTo>
                    <a:lnTo>
                      <a:pt x="375285" y="655320"/>
                    </a:lnTo>
                    <a:lnTo>
                      <a:pt x="375285" y="1238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FF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569" name="Group 361"/>
              <p:cNvGrpSpPr>
                <a:grpSpLocks/>
              </p:cNvGrpSpPr>
              <p:nvPr/>
            </p:nvGrpSpPr>
            <p:grpSpPr bwMode="auto">
              <a:xfrm>
                <a:off x="3657600" y="-1504948"/>
                <a:ext cx="753121" cy="779146"/>
                <a:chOff x="914400" y="5514974"/>
                <a:chExt cx="753121" cy="779146"/>
              </a:xfrm>
            </p:grpSpPr>
            <p:cxnSp>
              <p:nvCxnSpPr>
                <p:cNvPr id="1067" name="Straight Connector 1066"/>
                <p:cNvCxnSpPr/>
                <p:nvPr/>
              </p:nvCxnSpPr>
              <p:spPr bwMode="auto">
                <a:xfrm rot="5400000">
                  <a:off x="647293" y="5905575"/>
                  <a:ext cx="534214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068" name="Straight Connector 1067"/>
                <p:cNvCxnSpPr/>
                <p:nvPr/>
              </p:nvCxnSpPr>
              <p:spPr bwMode="auto">
                <a:xfrm rot="5400000">
                  <a:off x="1025474" y="6026987"/>
                  <a:ext cx="534214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069" name="Straight Connector 1068"/>
                <p:cNvCxnSpPr/>
                <p:nvPr/>
              </p:nvCxnSpPr>
              <p:spPr bwMode="auto">
                <a:xfrm>
                  <a:off x="916652" y="5638467"/>
                  <a:ext cx="375930" cy="121413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070" name="Straight Connector 1069"/>
                <p:cNvCxnSpPr/>
                <p:nvPr/>
              </p:nvCxnSpPr>
              <p:spPr bwMode="auto">
                <a:xfrm>
                  <a:off x="916652" y="6172681"/>
                  <a:ext cx="375930" cy="121413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071" name="Straight Connector 1070"/>
                <p:cNvCxnSpPr/>
                <p:nvPr/>
              </p:nvCxnSpPr>
              <p:spPr bwMode="auto">
                <a:xfrm rot="16200000" flipV="1">
                  <a:off x="1392402" y="5905575"/>
                  <a:ext cx="534214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072" name="Straight Connector 1071"/>
                <p:cNvCxnSpPr/>
                <p:nvPr/>
              </p:nvCxnSpPr>
              <p:spPr bwMode="auto">
                <a:xfrm flipV="1">
                  <a:off x="1294834" y="5638467"/>
                  <a:ext cx="373680" cy="121413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073" name="Straight Connector 1072"/>
                <p:cNvCxnSpPr/>
                <p:nvPr/>
              </p:nvCxnSpPr>
              <p:spPr bwMode="auto">
                <a:xfrm flipV="1">
                  <a:off x="1292582" y="6172681"/>
                  <a:ext cx="373680" cy="121413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074" name="Straight Connector 1073"/>
                <p:cNvCxnSpPr/>
                <p:nvPr/>
              </p:nvCxnSpPr>
              <p:spPr bwMode="auto">
                <a:xfrm>
                  <a:off x="1288080" y="5517056"/>
                  <a:ext cx="373680" cy="121411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075" name="Straight Connector 1074"/>
                <p:cNvCxnSpPr/>
                <p:nvPr/>
              </p:nvCxnSpPr>
              <p:spPr bwMode="auto">
                <a:xfrm flipV="1">
                  <a:off x="914400" y="5514847"/>
                  <a:ext cx="373680" cy="121413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grpSp>
          <p:nvGrpSpPr>
            <p:cNvPr id="8570" name="Group 861"/>
            <p:cNvGrpSpPr>
              <a:grpSpLocks/>
            </p:cNvGrpSpPr>
            <p:nvPr/>
          </p:nvGrpSpPr>
          <p:grpSpPr bwMode="auto">
            <a:xfrm>
              <a:off x="2743200" y="1981200"/>
              <a:ext cx="503238" cy="323850"/>
              <a:chOff x="1229655" y="-1428748"/>
              <a:chExt cx="980145" cy="628648"/>
            </a:xfrm>
          </p:grpSpPr>
          <p:sp>
            <p:nvSpPr>
              <p:cNvPr id="8902" name="Freeform 777"/>
              <p:cNvSpPr>
                <a:spLocks/>
              </p:cNvSpPr>
              <p:nvPr/>
            </p:nvSpPr>
            <p:spPr bwMode="auto">
              <a:xfrm>
                <a:off x="1229655" y="-1424938"/>
                <a:ext cx="971550" cy="312420"/>
              </a:xfrm>
              <a:custGeom>
                <a:avLst/>
                <a:gdLst>
                  <a:gd name="T0" fmla="*/ 603885 w 971550"/>
                  <a:gd name="T1" fmla="*/ 312420 h 312420"/>
                  <a:gd name="T2" fmla="*/ 0 w 971550"/>
                  <a:gd name="T3" fmla="*/ 120015 h 312420"/>
                  <a:gd name="T4" fmla="*/ 371475 w 971550"/>
                  <a:gd name="T5" fmla="*/ 0 h 312420"/>
                  <a:gd name="T6" fmla="*/ 971550 w 971550"/>
                  <a:gd name="T7" fmla="*/ 194310 h 312420"/>
                  <a:gd name="T8" fmla="*/ 603885 w 971550"/>
                  <a:gd name="T9" fmla="*/ 312420 h 3124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1550"/>
                  <a:gd name="T16" fmla="*/ 0 h 312420"/>
                  <a:gd name="T17" fmla="*/ 971550 w 971550"/>
                  <a:gd name="T18" fmla="*/ 312420 h 3124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1550" h="312420">
                    <a:moveTo>
                      <a:pt x="603885" y="312420"/>
                    </a:moveTo>
                    <a:lnTo>
                      <a:pt x="0" y="120015"/>
                    </a:lnTo>
                    <a:lnTo>
                      <a:pt x="371475" y="0"/>
                    </a:lnTo>
                    <a:lnTo>
                      <a:pt x="971550" y="194310"/>
                    </a:lnTo>
                    <a:lnTo>
                      <a:pt x="603885" y="312420"/>
                    </a:lnTo>
                    <a:close/>
                  </a:path>
                </a:pathLst>
              </a:custGeom>
              <a:solidFill>
                <a:srgbClr val="E1F0FF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3" name="Freeform 778"/>
              <p:cNvSpPr>
                <a:spLocks/>
              </p:cNvSpPr>
              <p:nvPr/>
            </p:nvSpPr>
            <p:spPr bwMode="auto">
              <a:xfrm>
                <a:off x="1229655" y="-1308734"/>
                <a:ext cx="601050" cy="501015"/>
              </a:xfrm>
              <a:custGeom>
                <a:avLst/>
                <a:gdLst>
                  <a:gd name="T0" fmla="*/ 0 w 601050"/>
                  <a:gd name="T1" fmla="*/ 0 h 828599"/>
                  <a:gd name="T2" fmla="*/ 0 w 601050"/>
                  <a:gd name="T3" fmla="*/ 3 h 828599"/>
                  <a:gd name="T4" fmla="*/ 601050 w 601050"/>
                  <a:gd name="T5" fmla="*/ 5 h 828599"/>
                  <a:gd name="T6" fmla="*/ 601050 w 601050"/>
                  <a:gd name="T7" fmla="*/ 2 h 828599"/>
                  <a:gd name="T8" fmla="*/ 0 w 601050"/>
                  <a:gd name="T9" fmla="*/ 0 h 8285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1050"/>
                  <a:gd name="T16" fmla="*/ 0 h 828599"/>
                  <a:gd name="T17" fmla="*/ 601050 w 601050"/>
                  <a:gd name="T18" fmla="*/ 828599 h 8285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1050" h="828599">
                    <a:moveTo>
                      <a:pt x="0" y="0"/>
                    </a:moveTo>
                    <a:lnTo>
                      <a:pt x="0" y="504092"/>
                    </a:lnTo>
                    <a:lnTo>
                      <a:pt x="601050" y="828599"/>
                    </a:lnTo>
                    <a:lnTo>
                      <a:pt x="601050" y="3254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DCFF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4" name="Freeform 779"/>
              <p:cNvSpPr>
                <a:spLocks/>
              </p:cNvSpPr>
              <p:nvPr/>
            </p:nvSpPr>
            <p:spPr bwMode="auto">
              <a:xfrm flipH="1">
                <a:off x="1828800" y="-1219200"/>
                <a:ext cx="369570" cy="419100"/>
              </a:xfrm>
              <a:custGeom>
                <a:avLst/>
                <a:gdLst>
                  <a:gd name="T0" fmla="*/ 0 w 369570"/>
                  <a:gd name="T1" fmla="*/ 0 h 419100"/>
                  <a:gd name="T2" fmla="*/ 0 w 369570"/>
                  <a:gd name="T3" fmla="*/ 295275 h 419100"/>
                  <a:gd name="T4" fmla="*/ 365760 w 369570"/>
                  <a:gd name="T5" fmla="*/ 419100 h 419100"/>
                  <a:gd name="T6" fmla="*/ 369570 w 369570"/>
                  <a:gd name="T7" fmla="*/ 116205 h 419100"/>
                  <a:gd name="T8" fmla="*/ 0 w 369570"/>
                  <a:gd name="T9" fmla="*/ 0 h 419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9570"/>
                  <a:gd name="T16" fmla="*/ 0 h 419100"/>
                  <a:gd name="T17" fmla="*/ 369570 w 369570"/>
                  <a:gd name="T18" fmla="*/ 419100 h 419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9570" h="419100">
                    <a:moveTo>
                      <a:pt x="0" y="0"/>
                    </a:moveTo>
                    <a:lnTo>
                      <a:pt x="0" y="295275"/>
                    </a:lnTo>
                    <a:lnTo>
                      <a:pt x="365760" y="419100"/>
                    </a:lnTo>
                    <a:lnTo>
                      <a:pt x="369570" y="116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FF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571" name="Group 389"/>
              <p:cNvGrpSpPr>
                <a:grpSpLocks/>
              </p:cNvGrpSpPr>
              <p:nvPr/>
            </p:nvGrpSpPr>
            <p:grpSpPr bwMode="auto">
              <a:xfrm>
                <a:off x="1229654" y="-1428748"/>
                <a:ext cx="980146" cy="622298"/>
                <a:chOff x="1523999" y="7010400"/>
                <a:chExt cx="980146" cy="622298"/>
              </a:xfrm>
            </p:grpSpPr>
            <p:cxnSp>
              <p:nvCxnSpPr>
                <p:cNvPr id="1581" name="Straight Connector 1580"/>
                <p:cNvCxnSpPr/>
                <p:nvPr/>
              </p:nvCxnSpPr>
              <p:spPr bwMode="auto">
                <a:xfrm rot="5400000">
                  <a:off x="1369958" y="7284208"/>
                  <a:ext cx="308087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582" name="Straight Connector 1581"/>
                <p:cNvCxnSpPr/>
                <p:nvPr/>
              </p:nvCxnSpPr>
              <p:spPr bwMode="auto">
                <a:xfrm rot="5400000">
                  <a:off x="1972949" y="7478302"/>
                  <a:ext cx="308087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583" name="Straight Connector 1582"/>
                <p:cNvCxnSpPr/>
                <p:nvPr/>
              </p:nvCxnSpPr>
              <p:spPr bwMode="auto">
                <a:xfrm>
                  <a:off x="1524001" y="7133245"/>
                  <a:ext cx="602992" cy="194096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584" name="Straight Connector 1583"/>
                <p:cNvCxnSpPr/>
                <p:nvPr/>
              </p:nvCxnSpPr>
              <p:spPr bwMode="auto">
                <a:xfrm>
                  <a:off x="1524001" y="7438251"/>
                  <a:ext cx="602992" cy="19409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585" name="Straight Connector 1584"/>
                <p:cNvCxnSpPr/>
                <p:nvPr/>
              </p:nvCxnSpPr>
              <p:spPr bwMode="auto">
                <a:xfrm rot="5400000" flipH="1" flipV="1">
                  <a:off x="2345548" y="7359690"/>
                  <a:ext cx="298843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586" name="Straight Connector 1585"/>
                <p:cNvCxnSpPr/>
                <p:nvPr/>
              </p:nvCxnSpPr>
              <p:spPr bwMode="auto">
                <a:xfrm flipV="1">
                  <a:off x="2130084" y="7204105"/>
                  <a:ext cx="374164" cy="123235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587" name="Straight Connector 1586"/>
                <p:cNvCxnSpPr/>
                <p:nvPr/>
              </p:nvCxnSpPr>
              <p:spPr bwMode="auto">
                <a:xfrm flipV="1">
                  <a:off x="2126993" y="7509110"/>
                  <a:ext cx="374162" cy="123235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588" name="Straight Connector 1587"/>
                <p:cNvCxnSpPr/>
                <p:nvPr/>
              </p:nvCxnSpPr>
              <p:spPr bwMode="auto">
                <a:xfrm>
                  <a:off x="1898165" y="7013092"/>
                  <a:ext cx="599898" cy="19101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589" name="Straight Connector 1588"/>
                <p:cNvCxnSpPr/>
                <p:nvPr/>
              </p:nvCxnSpPr>
              <p:spPr bwMode="auto">
                <a:xfrm flipV="1">
                  <a:off x="1527094" y="7010010"/>
                  <a:ext cx="374162" cy="120155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</p:grpSp>
      <p:grpSp>
        <p:nvGrpSpPr>
          <p:cNvPr id="8572" name="Group 1292"/>
          <p:cNvGrpSpPr>
            <a:grpSpLocks/>
          </p:cNvGrpSpPr>
          <p:nvPr/>
        </p:nvGrpSpPr>
        <p:grpSpPr bwMode="auto">
          <a:xfrm>
            <a:off x="815975" y="4946650"/>
            <a:ext cx="7143750" cy="1700213"/>
            <a:chOff x="815378" y="4706938"/>
            <a:chExt cx="7143815" cy="1699958"/>
          </a:xfrm>
        </p:grpSpPr>
        <p:grpSp>
          <p:nvGrpSpPr>
            <p:cNvPr id="8573" name="Group 479"/>
            <p:cNvGrpSpPr>
              <a:grpSpLocks/>
            </p:cNvGrpSpPr>
            <p:nvPr/>
          </p:nvGrpSpPr>
          <p:grpSpPr bwMode="auto">
            <a:xfrm>
              <a:off x="5943600" y="5029200"/>
              <a:ext cx="511175" cy="687388"/>
              <a:chOff x="1371600" y="5562600"/>
              <a:chExt cx="682320" cy="918397"/>
            </a:xfrm>
          </p:grpSpPr>
          <p:sp>
            <p:nvSpPr>
              <p:cNvPr id="8870" name="Diamond 480"/>
              <p:cNvSpPr>
                <a:spLocks noChangeArrowheads="1"/>
              </p:cNvSpPr>
              <p:nvPr/>
            </p:nvSpPr>
            <p:spPr bwMode="auto">
              <a:xfrm>
                <a:off x="1371600" y="5562600"/>
                <a:ext cx="673728" cy="225149"/>
              </a:xfrm>
              <a:prstGeom prst="diamond">
                <a:avLst/>
              </a:prstGeom>
              <a:gradFill rotWithShape="1">
                <a:gsLst>
                  <a:gs pos="0">
                    <a:srgbClr val="CCFFCC"/>
                  </a:gs>
                  <a:gs pos="100000">
                    <a:srgbClr val="FFFFFF"/>
                  </a:gs>
                </a:gsLst>
                <a:lin ang="10800000"/>
              </a:gradFill>
              <a:ln w="19050" algn="ctr">
                <a:noFill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1" name="Freeform 481"/>
              <p:cNvSpPr>
                <a:spLocks/>
              </p:cNvSpPr>
              <p:nvPr/>
            </p:nvSpPr>
            <p:spPr bwMode="auto">
              <a:xfrm>
                <a:off x="1371600" y="5672597"/>
                <a:ext cx="342392" cy="804590"/>
              </a:xfrm>
              <a:custGeom>
                <a:avLst/>
                <a:gdLst>
                  <a:gd name="T0" fmla="*/ 0 w 379508"/>
                  <a:gd name="T1" fmla="*/ 0 h 891808"/>
                  <a:gd name="T2" fmla="*/ 179 w 379508"/>
                  <a:gd name="T3" fmla="*/ 65136 h 891808"/>
                  <a:gd name="T4" fmla="*/ 32098 w 379508"/>
                  <a:gd name="T5" fmla="*/ 75430 h 891808"/>
                  <a:gd name="T6" fmla="*/ 31742 w 379508"/>
                  <a:gd name="T7" fmla="*/ 10474 h 891808"/>
                  <a:gd name="T8" fmla="*/ 0 w 379508"/>
                  <a:gd name="T9" fmla="*/ 0 h 8918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9508"/>
                  <a:gd name="T16" fmla="*/ 0 h 891808"/>
                  <a:gd name="T17" fmla="*/ 379508 w 379508"/>
                  <a:gd name="T18" fmla="*/ 891808 h 8918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9508" h="891808">
                    <a:moveTo>
                      <a:pt x="0" y="0"/>
                    </a:moveTo>
                    <a:lnTo>
                      <a:pt x="2112" y="770096"/>
                    </a:lnTo>
                    <a:lnTo>
                      <a:pt x="379508" y="891808"/>
                    </a:lnTo>
                    <a:cubicBezTo>
                      <a:pt x="378100" y="635814"/>
                      <a:pt x="376693" y="379819"/>
                      <a:pt x="375285" y="12382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CC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2" name="Freeform 482"/>
              <p:cNvSpPr>
                <a:spLocks/>
              </p:cNvSpPr>
              <p:nvPr/>
            </p:nvSpPr>
            <p:spPr bwMode="auto">
              <a:xfrm flipH="1">
                <a:off x="1713433" y="5672597"/>
                <a:ext cx="340487" cy="808400"/>
              </a:xfrm>
              <a:custGeom>
                <a:avLst/>
                <a:gdLst>
                  <a:gd name="T0" fmla="*/ 0 w 377397"/>
                  <a:gd name="T1" fmla="*/ 0 h 896031"/>
                  <a:gd name="T2" fmla="*/ 893 w 377397"/>
                  <a:gd name="T3" fmla="*/ 65314 h 896031"/>
                  <a:gd name="T4" fmla="*/ 31918 w 377397"/>
                  <a:gd name="T5" fmla="*/ 75788 h 896031"/>
                  <a:gd name="T6" fmla="*/ 31741 w 377397"/>
                  <a:gd name="T7" fmla="*/ 10474 h 896031"/>
                  <a:gd name="T8" fmla="*/ 0 w 377397"/>
                  <a:gd name="T9" fmla="*/ 0 h 8960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7397"/>
                  <a:gd name="T16" fmla="*/ 0 h 896031"/>
                  <a:gd name="T17" fmla="*/ 377397 w 377397"/>
                  <a:gd name="T18" fmla="*/ 896031 h 8960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7397" h="896031">
                    <a:moveTo>
                      <a:pt x="0" y="0"/>
                    </a:moveTo>
                    <a:lnTo>
                      <a:pt x="10558" y="772207"/>
                    </a:lnTo>
                    <a:lnTo>
                      <a:pt x="377397" y="896031"/>
                    </a:lnTo>
                    <a:lnTo>
                      <a:pt x="375285" y="1238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FF9B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574" name="Group 483"/>
              <p:cNvGrpSpPr>
                <a:grpSpLocks/>
              </p:cNvGrpSpPr>
              <p:nvPr/>
            </p:nvGrpSpPr>
            <p:grpSpPr bwMode="auto">
              <a:xfrm>
                <a:off x="1371600" y="5562600"/>
                <a:ext cx="680202" cy="914155"/>
                <a:chOff x="1371600" y="5562600"/>
                <a:chExt cx="680202" cy="914155"/>
              </a:xfrm>
            </p:grpSpPr>
            <p:cxnSp>
              <p:nvCxnSpPr>
                <p:cNvPr id="1273" name="Straight Connector 1272"/>
                <p:cNvCxnSpPr/>
                <p:nvPr/>
              </p:nvCxnSpPr>
              <p:spPr bwMode="auto">
                <a:xfrm rot="5400000">
                  <a:off x="1023073" y="6022726"/>
                  <a:ext cx="695586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274" name="Straight Connector 1273"/>
                <p:cNvCxnSpPr/>
                <p:nvPr/>
              </p:nvCxnSpPr>
              <p:spPr bwMode="auto">
                <a:xfrm rot="5400000">
                  <a:off x="1366357" y="6130882"/>
                  <a:ext cx="691344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275" name="Straight Connector 1274"/>
                <p:cNvCxnSpPr/>
                <p:nvPr/>
              </p:nvCxnSpPr>
              <p:spPr bwMode="auto">
                <a:xfrm>
                  <a:off x="1372986" y="5674933"/>
                  <a:ext cx="339044" cy="108156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276" name="Straight Connector 1275"/>
                <p:cNvCxnSpPr/>
                <p:nvPr/>
              </p:nvCxnSpPr>
              <p:spPr bwMode="auto">
                <a:xfrm>
                  <a:off x="1372986" y="6366277"/>
                  <a:ext cx="339044" cy="110276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277" name="Straight Connector 1276"/>
                <p:cNvCxnSpPr/>
                <p:nvPr/>
              </p:nvCxnSpPr>
              <p:spPr bwMode="auto">
                <a:xfrm rot="5400000" flipH="1" flipV="1">
                  <a:off x="1697983" y="6021667"/>
                  <a:ext cx="693466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280" name="Straight Connector 1279"/>
                <p:cNvCxnSpPr/>
                <p:nvPr/>
              </p:nvCxnSpPr>
              <p:spPr bwMode="auto">
                <a:xfrm flipV="1">
                  <a:off x="1714148" y="5674933"/>
                  <a:ext cx="336926" cy="108156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281" name="Straight Connector 1280"/>
                <p:cNvCxnSpPr/>
                <p:nvPr/>
              </p:nvCxnSpPr>
              <p:spPr bwMode="auto">
                <a:xfrm flipV="1">
                  <a:off x="1709910" y="6366277"/>
                  <a:ext cx="336926" cy="110276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282" name="Straight Connector 1281"/>
                <p:cNvCxnSpPr/>
                <p:nvPr/>
              </p:nvCxnSpPr>
              <p:spPr bwMode="auto">
                <a:xfrm>
                  <a:off x="1707792" y="5564657"/>
                  <a:ext cx="336925" cy="108156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283" name="Straight Connector 1282"/>
                <p:cNvCxnSpPr/>
                <p:nvPr/>
              </p:nvCxnSpPr>
              <p:spPr bwMode="auto">
                <a:xfrm flipV="1">
                  <a:off x="1370866" y="5562537"/>
                  <a:ext cx="336926" cy="110276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grpSp>
          <p:nvGrpSpPr>
            <p:cNvPr id="8575" name="Group 1773"/>
            <p:cNvGrpSpPr>
              <a:grpSpLocks/>
            </p:cNvGrpSpPr>
            <p:nvPr/>
          </p:nvGrpSpPr>
          <p:grpSpPr bwMode="auto">
            <a:xfrm>
              <a:off x="7620000" y="5334000"/>
              <a:ext cx="339193" cy="246062"/>
              <a:chOff x="2590800" y="7391400"/>
              <a:chExt cx="758825" cy="550863"/>
            </a:xfrm>
          </p:grpSpPr>
          <p:sp>
            <p:nvSpPr>
              <p:cNvPr id="8857" name="Diamond 244"/>
              <p:cNvSpPr>
                <a:spLocks noChangeArrowheads="1"/>
              </p:cNvSpPr>
              <p:nvPr/>
            </p:nvSpPr>
            <p:spPr bwMode="auto">
              <a:xfrm>
                <a:off x="2593975" y="7391400"/>
                <a:ext cx="747713" cy="249238"/>
              </a:xfrm>
              <a:prstGeom prst="diamond">
                <a:avLst/>
              </a:prstGeom>
              <a:gradFill rotWithShape="1">
                <a:gsLst>
                  <a:gs pos="0">
                    <a:srgbClr val="CCFFCC"/>
                  </a:gs>
                  <a:gs pos="100000">
                    <a:srgbClr val="FFFFFF"/>
                  </a:gs>
                </a:gsLst>
                <a:lin ang="10800000"/>
              </a:gradFill>
              <a:ln w="19050" algn="ctr">
                <a:noFill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8" name="Freeform 245"/>
              <p:cNvSpPr>
                <a:spLocks/>
              </p:cNvSpPr>
              <p:nvPr/>
            </p:nvSpPr>
            <p:spPr bwMode="auto">
              <a:xfrm>
                <a:off x="2590800" y="7516813"/>
                <a:ext cx="379413" cy="423862"/>
              </a:xfrm>
              <a:custGeom>
                <a:avLst/>
                <a:gdLst>
                  <a:gd name="T0" fmla="*/ 0 w 379095"/>
                  <a:gd name="T1" fmla="*/ 0 h 699426"/>
                  <a:gd name="T2" fmla="*/ 7759 w 379095"/>
                  <a:gd name="T3" fmla="*/ 3 h 699426"/>
                  <a:gd name="T4" fmla="*/ 386477 w 379095"/>
                  <a:gd name="T5" fmla="*/ 4 h 699426"/>
                  <a:gd name="T6" fmla="*/ 386477 w 379095"/>
                  <a:gd name="T7" fmla="*/ 1 h 699426"/>
                  <a:gd name="T8" fmla="*/ 0 w 379095"/>
                  <a:gd name="T9" fmla="*/ 0 h 6994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9095"/>
                  <a:gd name="T16" fmla="*/ 0 h 699426"/>
                  <a:gd name="T17" fmla="*/ 379095 w 379095"/>
                  <a:gd name="T18" fmla="*/ 699426 h 6994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9095" h="699426">
                    <a:moveTo>
                      <a:pt x="0" y="0"/>
                    </a:moveTo>
                    <a:lnTo>
                      <a:pt x="7620" y="499988"/>
                    </a:lnTo>
                    <a:lnTo>
                      <a:pt x="379095" y="699426"/>
                    </a:lnTo>
                    <a:lnTo>
                      <a:pt x="379095" y="19628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FFCC"/>
                  </a:gs>
                  <a:gs pos="100000">
                    <a:srgbClr val="FFFFFF"/>
                  </a:gs>
                </a:gsLst>
                <a:lin ang="10800000"/>
              </a:gra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9" name="Freeform 246"/>
              <p:cNvSpPr>
                <a:spLocks/>
              </p:cNvSpPr>
              <p:nvPr/>
            </p:nvSpPr>
            <p:spPr bwMode="auto">
              <a:xfrm flipH="1">
                <a:off x="2971800" y="7521575"/>
                <a:ext cx="369888" cy="419100"/>
              </a:xfrm>
              <a:custGeom>
                <a:avLst/>
                <a:gdLst>
                  <a:gd name="T0" fmla="*/ 0 w 369570"/>
                  <a:gd name="T1" fmla="*/ 0 h 419100"/>
                  <a:gd name="T2" fmla="*/ 0 w 369570"/>
                  <a:gd name="T3" fmla="*/ 295275 h 419100"/>
                  <a:gd name="T4" fmla="*/ 373068 w 369570"/>
                  <a:gd name="T5" fmla="*/ 419100 h 419100"/>
                  <a:gd name="T6" fmla="*/ 376954 w 369570"/>
                  <a:gd name="T7" fmla="*/ 116205 h 419100"/>
                  <a:gd name="T8" fmla="*/ 0 w 369570"/>
                  <a:gd name="T9" fmla="*/ 0 h 419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9570"/>
                  <a:gd name="T16" fmla="*/ 0 h 419100"/>
                  <a:gd name="T17" fmla="*/ 369570 w 369570"/>
                  <a:gd name="T18" fmla="*/ 419100 h 419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9570" h="419100">
                    <a:moveTo>
                      <a:pt x="0" y="0"/>
                    </a:moveTo>
                    <a:lnTo>
                      <a:pt x="0" y="295275"/>
                    </a:lnTo>
                    <a:lnTo>
                      <a:pt x="365760" y="419100"/>
                    </a:lnTo>
                    <a:lnTo>
                      <a:pt x="369570" y="116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FF9B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576" name="Group 337"/>
              <p:cNvGrpSpPr>
                <a:grpSpLocks/>
              </p:cNvGrpSpPr>
              <p:nvPr/>
            </p:nvGrpSpPr>
            <p:grpSpPr bwMode="auto">
              <a:xfrm>
                <a:off x="2588324" y="7391400"/>
                <a:ext cx="754380" cy="550864"/>
                <a:chOff x="3356610" y="6858001"/>
                <a:chExt cx="754380" cy="550545"/>
              </a:xfrm>
            </p:grpSpPr>
            <p:cxnSp>
              <p:nvCxnSpPr>
                <p:cNvPr id="1779" name="Straight Connector 1778"/>
                <p:cNvCxnSpPr/>
                <p:nvPr/>
              </p:nvCxnSpPr>
              <p:spPr bwMode="auto">
                <a:xfrm rot="5400000">
                  <a:off x="3153684" y="7133024"/>
                  <a:ext cx="301868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780" name="Straight Connector 1779"/>
                <p:cNvCxnSpPr/>
                <p:nvPr/>
              </p:nvCxnSpPr>
              <p:spPr bwMode="auto">
                <a:xfrm rot="5400000">
                  <a:off x="3579865" y="7253771"/>
                  <a:ext cx="308969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781" name="Straight Connector 1780"/>
                <p:cNvCxnSpPr/>
                <p:nvPr/>
              </p:nvCxnSpPr>
              <p:spPr bwMode="auto">
                <a:xfrm>
                  <a:off x="3308169" y="6982090"/>
                  <a:ext cx="426181" cy="120747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782" name="Straight Connector 1781"/>
                <p:cNvCxnSpPr/>
                <p:nvPr/>
              </p:nvCxnSpPr>
              <p:spPr bwMode="auto">
                <a:xfrm>
                  <a:off x="3308169" y="7283958"/>
                  <a:ext cx="426181" cy="124297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783" name="Straight Connector 1782"/>
                <p:cNvCxnSpPr/>
                <p:nvPr/>
              </p:nvCxnSpPr>
              <p:spPr bwMode="auto">
                <a:xfrm rot="5400000" flipH="1" flipV="1">
                  <a:off x="3954548" y="7134800"/>
                  <a:ext cx="298316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784" name="Straight Connector 1783"/>
                <p:cNvCxnSpPr/>
                <p:nvPr/>
              </p:nvCxnSpPr>
              <p:spPr bwMode="auto">
                <a:xfrm flipV="1">
                  <a:off x="3734349" y="6982090"/>
                  <a:ext cx="376460" cy="120747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785" name="Straight Connector 1784"/>
                <p:cNvCxnSpPr/>
                <p:nvPr/>
              </p:nvCxnSpPr>
              <p:spPr bwMode="auto">
                <a:xfrm flipV="1">
                  <a:off x="3730799" y="7283958"/>
                  <a:ext cx="376460" cy="124297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786" name="Straight Connector 1785"/>
                <p:cNvCxnSpPr/>
                <p:nvPr/>
              </p:nvCxnSpPr>
              <p:spPr bwMode="auto">
                <a:xfrm>
                  <a:off x="3730799" y="6861343"/>
                  <a:ext cx="372907" cy="120747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787" name="Straight Connector 1786"/>
                <p:cNvCxnSpPr/>
                <p:nvPr/>
              </p:nvCxnSpPr>
              <p:spPr bwMode="auto">
                <a:xfrm flipV="1">
                  <a:off x="3304618" y="6857793"/>
                  <a:ext cx="426181" cy="120747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grpSp>
          <p:nvGrpSpPr>
            <p:cNvPr id="8580" name="Group 343"/>
            <p:cNvGrpSpPr>
              <a:grpSpLocks/>
            </p:cNvGrpSpPr>
            <p:nvPr/>
          </p:nvGrpSpPr>
          <p:grpSpPr bwMode="auto">
            <a:xfrm>
              <a:off x="7086600" y="5263896"/>
              <a:ext cx="601663" cy="438150"/>
              <a:chOff x="3352800" y="6857870"/>
              <a:chExt cx="757634" cy="550675"/>
            </a:xfrm>
          </p:grpSpPr>
          <p:sp>
            <p:nvSpPr>
              <p:cNvPr id="8844" name="Diamond 344"/>
              <p:cNvSpPr>
                <a:spLocks noChangeArrowheads="1"/>
              </p:cNvSpPr>
              <p:nvPr/>
            </p:nvSpPr>
            <p:spPr bwMode="auto">
              <a:xfrm>
                <a:off x="3356610" y="6858000"/>
                <a:ext cx="746760" cy="249555"/>
              </a:xfrm>
              <a:prstGeom prst="diamond">
                <a:avLst/>
              </a:prstGeom>
              <a:gradFill rotWithShape="1">
                <a:gsLst>
                  <a:gs pos="0">
                    <a:srgbClr val="CCFFCC"/>
                  </a:gs>
                  <a:gs pos="100000">
                    <a:srgbClr val="FFFFFF"/>
                  </a:gs>
                </a:gsLst>
                <a:lin ang="10800000"/>
              </a:gradFill>
              <a:ln w="19050" algn="ctr">
                <a:noFill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5" name="Freeform 345"/>
              <p:cNvSpPr>
                <a:spLocks/>
              </p:cNvSpPr>
              <p:nvPr/>
            </p:nvSpPr>
            <p:spPr bwMode="auto">
              <a:xfrm>
                <a:off x="3352800" y="6983731"/>
                <a:ext cx="379095" cy="422910"/>
              </a:xfrm>
              <a:custGeom>
                <a:avLst/>
                <a:gdLst>
                  <a:gd name="T0" fmla="*/ 0 w 379095"/>
                  <a:gd name="T1" fmla="*/ 0 h 699426"/>
                  <a:gd name="T2" fmla="*/ 7620 w 379095"/>
                  <a:gd name="T3" fmla="*/ 3 h 699426"/>
                  <a:gd name="T4" fmla="*/ 379095 w 379095"/>
                  <a:gd name="T5" fmla="*/ 4 h 699426"/>
                  <a:gd name="T6" fmla="*/ 379095 w 379095"/>
                  <a:gd name="T7" fmla="*/ 1 h 699426"/>
                  <a:gd name="T8" fmla="*/ 0 w 379095"/>
                  <a:gd name="T9" fmla="*/ 0 h 6994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9095"/>
                  <a:gd name="T16" fmla="*/ 0 h 699426"/>
                  <a:gd name="T17" fmla="*/ 379095 w 379095"/>
                  <a:gd name="T18" fmla="*/ 699426 h 6994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9095" h="699426">
                    <a:moveTo>
                      <a:pt x="0" y="0"/>
                    </a:moveTo>
                    <a:lnTo>
                      <a:pt x="7620" y="499988"/>
                    </a:lnTo>
                    <a:lnTo>
                      <a:pt x="379095" y="699426"/>
                    </a:lnTo>
                    <a:lnTo>
                      <a:pt x="379095" y="1962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CC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6" name="Freeform 346"/>
              <p:cNvSpPr>
                <a:spLocks/>
              </p:cNvSpPr>
              <p:nvPr/>
            </p:nvSpPr>
            <p:spPr bwMode="auto">
              <a:xfrm flipH="1">
                <a:off x="3733800" y="6987542"/>
                <a:ext cx="369570" cy="419100"/>
              </a:xfrm>
              <a:custGeom>
                <a:avLst/>
                <a:gdLst>
                  <a:gd name="T0" fmla="*/ 0 w 369570"/>
                  <a:gd name="T1" fmla="*/ 0 h 419100"/>
                  <a:gd name="T2" fmla="*/ 0 w 369570"/>
                  <a:gd name="T3" fmla="*/ 295275 h 419100"/>
                  <a:gd name="T4" fmla="*/ 365760 w 369570"/>
                  <a:gd name="T5" fmla="*/ 419100 h 419100"/>
                  <a:gd name="T6" fmla="*/ 369570 w 369570"/>
                  <a:gd name="T7" fmla="*/ 116205 h 419100"/>
                  <a:gd name="T8" fmla="*/ 0 w 369570"/>
                  <a:gd name="T9" fmla="*/ 0 h 419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9570"/>
                  <a:gd name="T16" fmla="*/ 0 h 419100"/>
                  <a:gd name="T17" fmla="*/ 369570 w 369570"/>
                  <a:gd name="T18" fmla="*/ 419100 h 419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9570" h="419100">
                    <a:moveTo>
                      <a:pt x="0" y="0"/>
                    </a:moveTo>
                    <a:lnTo>
                      <a:pt x="0" y="295275"/>
                    </a:lnTo>
                    <a:lnTo>
                      <a:pt x="365760" y="419100"/>
                    </a:lnTo>
                    <a:lnTo>
                      <a:pt x="369570" y="116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FF9B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581" name="Group 347"/>
              <p:cNvGrpSpPr>
                <a:grpSpLocks/>
              </p:cNvGrpSpPr>
              <p:nvPr/>
            </p:nvGrpSpPr>
            <p:grpSpPr bwMode="auto">
              <a:xfrm>
                <a:off x="3355976" y="6857870"/>
                <a:ext cx="754458" cy="550675"/>
                <a:chOff x="3355976" y="6857870"/>
                <a:chExt cx="754458" cy="550675"/>
              </a:xfrm>
            </p:grpSpPr>
            <p:cxnSp>
              <p:nvCxnSpPr>
                <p:cNvPr id="3761" name="Straight Connector 3760"/>
                <p:cNvCxnSpPr/>
                <p:nvPr/>
              </p:nvCxnSpPr>
              <p:spPr bwMode="auto">
                <a:xfrm rot="5400000">
                  <a:off x="3202510" y="7133381"/>
                  <a:ext cx="307214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3762" name="Straight Connector 3761"/>
                <p:cNvCxnSpPr/>
                <p:nvPr/>
              </p:nvCxnSpPr>
              <p:spPr bwMode="auto">
                <a:xfrm rot="5400000">
                  <a:off x="3579334" y="7254073"/>
                  <a:ext cx="309210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3763" name="Straight Connector 3762"/>
                <p:cNvCxnSpPr/>
                <p:nvPr/>
              </p:nvCxnSpPr>
              <p:spPr bwMode="auto">
                <a:xfrm>
                  <a:off x="3360116" y="6981769"/>
                  <a:ext cx="373823" cy="11969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3764" name="Straight Connector 3763"/>
                <p:cNvCxnSpPr/>
                <p:nvPr/>
              </p:nvCxnSpPr>
              <p:spPr bwMode="auto">
                <a:xfrm>
                  <a:off x="3360116" y="7286987"/>
                  <a:ext cx="373823" cy="121689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3765" name="Straight Connector 3764"/>
                <p:cNvCxnSpPr/>
                <p:nvPr/>
              </p:nvCxnSpPr>
              <p:spPr bwMode="auto">
                <a:xfrm rot="5400000" flipH="1" flipV="1">
                  <a:off x="3951150" y="7136373"/>
                  <a:ext cx="301229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3766" name="Straight Connector 3765"/>
                <p:cNvCxnSpPr/>
                <p:nvPr/>
              </p:nvCxnSpPr>
              <p:spPr bwMode="auto">
                <a:xfrm flipV="1">
                  <a:off x="3735938" y="6981769"/>
                  <a:ext cx="373823" cy="11969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3767" name="Straight Connector 3766"/>
                <p:cNvCxnSpPr/>
                <p:nvPr/>
              </p:nvCxnSpPr>
              <p:spPr bwMode="auto">
                <a:xfrm flipV="1">
                  <a:off x="3731939" y="7286987"/>
                  <a:ext cx="373823" cy="121689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3768" name="Straight Connector 3767"/>
                <p:cNvCxnSpPr/>
                <p:nvPr/>
              </p:nvCxnSpPr>
              <p:spPr bwMode="auto">
                <a:xfrm>
                  <a:off x="3729941" y="6860079"/>
                  <a:ext cx="373821" cy="121689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3769" name="Straight Connector 3768"/>
                <p:cNvCxnSpPr/>
                <p:nvPr/>
              </p:nvCxnSpPr>
              <p:spPr bwMode="auto">
                <a:xfrm flipV="1">
                  <a:off x="3356118" y="6858085"/>
                  <a:ext cx="373823" cy="11969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grpSp>
          <p:nvGrpSpPr>
            <p:cNvPr id="8582" name="Group 343"/>
            <p:cNvGrpSpPr>
              <a:grpSpLocks/>
            </p:cNvGrpSpPr>
            <p:nvPr/>
          </p:nvGrpSpPr>
          <p:grpSpPr bwMode="auto">
            <a:xfrm>
              <a:off x="6561137" y="5416296"/>
              <a:ext cx="601663" cy="438150"/>
              <a:chOff x="3352800" y="6857870"/>
              <a:chExt cx="757634" cy="550675"/>
            </a:xfrm>
          </p:grpSpPr>
          <p:sp>
            <p:nvSpPr>
              <p:cNvPr id="8831" name="Diamond 344"/>
              <p:cNvSpPr>
                <a:spLocks noChangeArrowheads="1"/>
              </p:cNvSpPr>
              <p:nvPr/>
            </p:nvSpPr>
            <p:spPr bwMode="auto">
              <a:xfrm>
                <a:off x="3356610" y="6858000"/>
                <a:ext cx="746760" cy="249555"/>
              </a:xfrm>
              <a:prstGeom prst="diamond">
                <a:avLst/>
              </a:prstGeom>
              <a:gradFill rotWithShape="1">
                <a:gsLst>
                  <a:gs pos="0">
                    <a:srgbClr val="CCFFCC"/>
                  </a:gs>
                  <a:gs pos="100000">
                    <a:srgbClr val="FFFFFF"/>
                  </a:gs>
                </a:gsLst>
                <a:lin ang="10800000"/>
              </a:gradFill>
              <a:ln w="19050" algn="ctr">
                <a:noFill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2" name="Freeform 345"/>
              <p:cNvSpPr>
                <a:spLocks/>
              </p:cNvSpPr>
              <p:nvPr/>
            </p:nvSpPr>
            <p:spPr bwMode="auto">
              <a:xfrm>
                <a:off x="3352800" y="6983731"/>
                <a:ext cx="379095" cy="422910"/>
              </a:xfrm>
              <a:custGeom>
                <a:avLst/>
                <a:gdLst>
                  <a:gd name="T0" fmla="*/ 0 w 379095"/>
                  <a:gd name="T1" fmla="*/ 0 h 699426"/>
                  <a:gd name="T2" fmla="*/ 7620 w 379095"/>
                  <a:gd name="T3" fmla="*/ 3 h 699426"/>
                  <a:gd name="T4" fmla="*/ 379095 w 379095"/>
                  <a:gd name="T5" fmla="*/ 4 h 699426"/>
                  <a:gd name="T6" fmla="*/ 379095 w 379095"/>
                  <a:gd name="T7" fmla="*/ 1 h 699426"/>
                  <a:gd name="T8" fmla="*/ 0 w 379095"/>
                  <a:gd name="T9" fmla="*/ 0 h 6994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9095"/>
                  <a:gd name="T16" fmla="*/ 0 h 699426"/>
                  <a:gd name="T17" fmla="*/ 379095 w 379095"/>
                  <a:gd name="T18" fmla="*/ 699426 h 6994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9095" h="699426">
                    <a:moveTo>
                      <a:pt x="0" y="0"/>
                    </a:moveTo>
                    <a:lnTo>
                      <a:pt x="7620" y="499988"/>
                    </a:lnTo>
                    <a:lnTo>
                      <a:pt x="379095" y="699426"/>
                    </a:lnTo>
                    <a:lnTo>
                      <a:pt x="379095" y="1962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CC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3" name="Freeform 346"/>
              <p:cNvSpPr>
                <a:spLocks/>
              </p:cNvSpPr>
              <p:nvPr/>
            </p:nvSpPr>
            <p:spPr bwMode="auto">
              <a:xfrm flipH="1">
                <a:off x="3733800" y="6987542"/>
                <a:ext cx="369570" cy="419100"/>
              </a:xfrm>
              <a:custGeom>
                <a:avLst/>
                <a:gdLst>
                  <a:gd name="T0" fmla="*/ 0 w 369570"/>
                  <a:gd name="T1" fmla="*/ 0 h 419100"/>
                  <a:gd name="T2" fmla="*/ 0 w 369570"/>
                  <a:gd name="T3" fmla="*/ 295275 h 419100"/>
                  <a:gd name="T4" fmla="*/ 365760 w 369570"/>
                  <a:gd name="T5" fmla="*/ 419100 h 419100"/>
                  <a:gd name="T6" fmla="*/ 369570 w 369570"/>
                  <a:gd name="T7" fmla="*/ 116205 h 419100"/>
                  <a:gd name="T8" fmla="*/ 0 w 369570"/>
                  <a:gd name="T9" fmla="*/ 0 h 419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9570"/>
                  <a:gd name="T16" fmla="*/ 0 h 419100"/>
                  <a:gd name="T17" fmla="*/ 369570 w 369570"/>
                  <a:gd name="T18" fmla="*/ 419100 h 419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9570" h="419100">
                    <a:moveTo>
                      <a:pt x="0" y="0"/>
                    </a:moveTo>
                    <a:lnTo>
                      <a:pt x="0" y="295275"/>
                    </a:lnTo>
                    <a:lnTo>
                      <a:pt x="365760" y="419100"/>
                    </a:lnTo>
                    <a:lnTo>
                      <a:pt x="369570" y="116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FF9B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583" name="Group 347"/>
              <p:cNvGrpSpPr>
                <a:grpSpLocks/>
              </p:cNvGrpSpPr>
              <p:nvPr/>
            </p:nvGrpSpPr>
            <p:grpSpPr bwMode="auto">
              <a:xfrm>
                <a:off x="3356798" y="6857870"/>
                <a:ext cx="753636" cy="550675"/>
                <a:chOff x="3356798" y="6857870"/>
                <a:chExt cx="753636" cy="550675"/>
              </a:xfrm>
            </p:grpSpPr>
            <p:cxnSp>
              <p:nvCxnSpPr>
                <p:cNvPr id="1256" name="Straight Connector 1255"/>
                <p:cNvCxnSpPr/>
                <p:nvPr/>
              </p:nvCxnSpPr>
              <p:spPr bwMode="auto">
                <a:xfrm rot="5400000">
                  <a:off x="3202505" y="7133353"/>
                  <a:ext cx="307214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257" name="Straight Connector 1256"/>
                <p:cNvCxnSpPr/>
                <p:nvPr/>
              </p:nvCxnSpPr>
              <p:spPr bwMode="auto">
                <a:xfrm rot="5400000">
                  <a:off x="3579327" y="7254045"/>
                  <a:ext cx="309210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258" name="Straight Connector 1257"/>
                <p:cNvCxnSpPr/>
                <p:nvPr/>
              </p:nvCxnSpPr>
              <p:spPr bwMode="auto">
                <a:xfrm>
                  <a:off x="3360111" y="6981741"/>
                  <a:ext cx="373822" cy="11969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259" name="Straight Connector 1258"/>
                <p:cNvCxnSpPr/>
                <p:nvPr/>
              </p:nvCxnSpPr>
              <p:spPr bwMode="auto">
                <a:xfrm>
                  <a:off x="3360111" y="7286960"/>
                  <a:ext cx="373822" cy="121689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260" name="Straight Connector 1259"/>
                <p:cNvCxnSpPr/>
                <p:nvPr/>
              </p:nvCxnSpPr>
              <p:spPr bwMode="auto">
                <a:xfrm rot="5400000" flipH="1" flipV="1">
                  <a:off x="3951143" y="7136345"/>
                  <a:ext cx="301229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261" name="Straight Connector 1260"/>
                <p:cNvCxnSpPr/>
                <p:nvPr/>
              </p:nvCxnSpPr>
              <p:spPr bwMode="auto">
                <a:xfrm flipV="1">
                  <a:off x="3735932" y="6981741"/>
                  <a:ext cx="373822" cy="11969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262" name="Straight Connector 1261"/>
                <p:cNvCxnSpPr/>
                <p:nvPr/>
              </p:nvCxnSpPr>
              <p:spPr bwMode="auto">
                <a:xfrm flipV="1">
                  <a:off x="3731934" y="7286960"/>
                  <a:ext cx="373822" cy="121689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263" name="Straight Connector 1262"/>
                <p:cNvCxnSpPr/>
                <p:nvPr/>
              </p:nvCxnSpPr>
              <p:spPr bwMode="auto">
                <a:xfrm>
                  <a:off x="3729935" y="6860052"/>
                  <a:ext cx="373823" cy="121689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264" name="Straight Connector 1263"/>
                <p:cNvCxnSpPr/>
                <p:nvPr/>
              </p:nvCxnSpPr>
              <p:spPr bwMode="auto">
                <a:xfrm flipV="1">
                  <a:off x="3356113" y="6858057"/>
                  <a:ext cx="373822" cy="11969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grpSp>
          <p:nvGrpSpPr>
            <p:cNvPr id="8584" name="Group 509"/>
            <p:cNvGrpSpPr>
              <a:grpSpLocks/>
            </p:cNvGrpSpPr>
            <p:nvPr/>
          </p:nvGrpSpPr>
          <p:grpSpPr bwMode="auto">
            <a:xfrm>
              <a:off x="4580763" y="4940807"/>
              <a:ext cx="493777" cy="314325"/>
              <a:chOff x="1524000" y="7010400"/>
              <a:chExt cx="980145" cy="622934"/>
            </a:xfrm>
          </p:grpSpPr>
          <p:sp>
            <p:nvSpPr>
              <p:cNvPr id="8818" name="Freeform 510"/>
              <p:cNvSpPr>
                <a:spLocks/>
              </p:cNvSpPr>
              <p:nvPr/>
            </p:nvSpPr>
            <p:spPr bwMode="auto">
              <a:xfrm>
                <a:off x="1524000" y="7014210"/>
                <a:ext cx="971550" cy="312420"/>
              </a:xfrm>
              <a:custGeom>
                <a:avLst/>
                <a:gdLst>
                  <a:gd name="T0" fmla="*/ 603885 w 971550"/>
                  <a:gd name="T1" fmla="*/ 312420 h 312420"/>
                  <a:gd name="T2" fmla="*/ 0 w 971550"/>
                  <a:gd name="T3" fmla="*/ 120015 h 312420"/>
                  <a:gd name="T4" fmla="*/ 371475 w 971550"/>
                  <a:gd name="T5" fmla="*/ 0 h 312420"/>
                  <a:gd name="T6" fmla="*/ 971550 w 971550"/>
                  <a:gd name="T7" fmla="*/ 194310 h 312420"/>
                  <a:gd name="T8" fmla="*/ 603885 w 971550"/>
                  <a:gd name="T9" fmla="*/ 312420 h 3124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1550"/>
                  <a:gd name="T16" fmla="*/ 0 h 312420"/>
                  <a:gd name="T17" fmla="*/ 971550 w 971550"/>
                  <a:gd name="T18" fmla="*/ 312420 h 3124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1550" h="312420">
                    <a:moveTo>
                      <a:pt x="603885" y="312420"/>
                    </a:moveTo>
                    <a:lnTo>
                      <a:pt x="0" y="120015"/>
                    </a:lnTo>
                    <a:lnTo>
                      <a:pt x="371475" y="0"/>
                    </a:lnTo>
                    <a:lnTo>
                      <a:pt x="971550" y="194310"/>
                    </a:lnTo>
                    <a:lnTo>
                      <a:pt x="603885" y="3124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CC"/>
                  </a:gs>
                  <a:gs pos="100000">
                    <a:srgbClr val="FFFFFF"/>
                  </a:gs>
                </a:gsLst>
                <a:lin ang="10800000"/>
              </a:gra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9" name="Freeform 511"/>
              <p:cNvSpPr>
                <a:spLocks/>
              </p:cNvSpPr>
              <p:nvPr/>
            </p:nvSpPr>
            <p:spPr bwMode="auto">
              <a:xfrm>
                <a:off x="1524000" y="7130414"/>
                <a:ext cx="601050" cy="501015"/>
              </a:xfrm>
              <a:custGeom>
                <a:avLst/>
                <a:gdLst>
                  <a:gd name="T0" fmla="*/ 0 w 601050"/>
                  <a:gd name="T1" fmla="*/ 0 h 828599"/>
                  <a:gd name="T2" fmla="*/ 0 w 601050"/>
                  <a:gd name="T3" fmla="*/ 3 h 828599"/>
                  <a:gd name="T4" fmla="*/ 601050 w 601050"/>
                  <a:gd name="T5" fmla="*/ 5 h 828599"/>
                  <a:gd name="T6" fmla="*/ 601050 w 601050"/>
                  <a:gd name="T7" fmla="*/ 2 h 828599"/>
                  <a:gd name="T8" fmla="*/ 0 w 601050"/>
                  <a:gd name="T9" fmla="*/ 0 h 8285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1050"/>
                  <a:gd name="T16" fmla="*/ 0 h 828599"/>
                  <a:gd name="T17" fmla="*/ 601050 w 601050"/>
                  <a:gd name="T18" fmla="*/ 828599 h 8285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1050" h="828599">
                    <a:moveTo>
                      <a:pt x="0" y="0"/>
                    </a:moveTo>
                    <a:lnTo>
                      <a:pt x="0" y="504092"/>
                    </a:lnTo>
                    <a:lnTo>
                      <a:pt x="601050" y="828599"/>
                    </a:lnTo>
                    <a:lnTo>
                      <a:pt x="601050" y="3254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CC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0" name="Freeform 512"/>
              <p:cNvSpPr>
                <a:spLocks/>
              </p:cNvSpPr>
              <p:nvPr/>
            </p:nvSpPr>
            <p:spPr bwMode="auto">
              <a:xfrm flipH="1">
                <a:off x="2126955" y="7212331"/>
                <a:ext cx="369570" cy="419100"/>
              </a:xfrm>
              <a:custGeom>
                <a:avLst/>
                <a:gdLst>
                  <a:gd name="T0" fmla="*/ 0 w 369570"/>
                  <a:gd name="T1" fmla="*/ 0 h 419100"/>
                  <a:gd name="T2" fmla="*/ 0 w 369570"/>
                  <a:gd name="T3" fmla="*/ 295275 h 419100"/>
                  <a:gd name="T4" fmla="*/ 365760 w 369570"/>
                  <a:gd name="T5" fmla="*/ 419100 h 419100"/>
                  <a:gd name="T6" fmla="*/ 369570 w 369570"/>
                  <a:gd name="T7" fmla="*/ 116205 h 419100"/>
                  <a:gd name="T8" fmla="*/ 0 w 369570"/>
                  <a:gd name="T9" fmla="*/ 0 h 419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9570"/>
                  <a:gd name="T16" fmla="*/ 0 h 419100"/>
                  <a:gd name="T17" fmla="*/ 369570 w 369570"/>
                  <a:gd name="T18" fmla="*/ 419100 h 419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9570" h="419100">
                    <a:moveTo>
                      <a:pt x="0" y="0"/>
                    </a:moveTo>
                    <a:lnTo>
                      <a:pt x="0" y="295275"/>
                    </a:lnTo>
                    <a:lnTo>
                      <a:pt x="365760" y="419100"/>
                    </a:lnTo>
                    <a:lnTo>
                      <a:pt x="369570" y="116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FF9B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585" name="Group 513"/>
              <p:cNvGrpSpPr>
                <a:grpSpLocks/>
              </p:cNvGrpSpPr>
              <p:nvPr/>
            </p:nvGrpSpPr>
            <p:grpSpPr bwMode="auto">
              <a:xfrm>
                <a:off x="1524000" y="7010400"/>
                <a:ext cx="980145" cy="622934"/>
                <a:chOff x="1524000" y="7010400"/>
                <a:chExt cx="980145" cy="622934"/>
              </a:xfrm>
            </p:grpSpPr>
            <p:cxnSp>
              <p:nvCxnSpPr>
                <p:cNvPr id="515" name="Straight Connector 514"/>
                <p:cNvCxnSpPr/>
                <p:nvPr/>
              </p:nvCxnSpPr>
              <p:spPr bwMode="auto">
                <a:xfrm rot="5400000">
                  <a:off x="1371830" y="7281428"/>
                  <a:ext cx="305128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516" name="Straight Connector 515"/>
                <p:cNvCxnSpPr/>
                <p:nvPr/>
              </p:nvCxnSpPr>
              <p:spPr bwMode="auto">
                <a:xfrm rot="5400000">
                  <a:off x="1972138" y="7478032"/>
                  <a:ext cx="308275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517" name="Straight Connector 516"/>
                <p:cNvCxnSpPr/>
                <p:nvPr/>
              </p:nvCxnSpPr>
              <p:spPr bwMode="auto">
                <a:xfrm>
                  <a:off x="1524395" y="7132008"/>
                  <a:ext cx="601881" cy="195031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518" name="Straight Connector 517"/>
                <p:cNvCxnSpPr/>
                <p:nvPr/>
              </p:nvCxnSpPr>
              <p:spPr bwMode="auto">
                <a:xfrm>
                  <a:off x="1524395" y="7433991"/>
                  <a:ext cx="601881" cy="198178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519" name="Straight Connector 518"/>
                <p:cNvCxnSpPr/>
                <p:nvPr/>
              </p:nvCxnSpPr>
              <p:spPr bwMode="auto">
                <a:xfrm rot="5400000" flipH="1" flipV="1">
                  <a:off x="2347127" y="7358495"/>
                  <a:ext cx="301983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520" name="Straight Connector 519"/>
                <p:cNvCxnSpPr/>
                <p:nvPr/>
              </p:nvCxnSpPr>
              <p:spPr bwMode="auto">
                <a:xfrm flipV="1">
                  <a:off x="2129426" y="7207504"/>
                  <a:ext cx="374994" cy="119535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521" name="Straight Connector 520"/>
                <p:cNvCxnSpPr/>
                <p:nvPr/>
              </p:nvCxnSpPr>
              <p:spPr bwMode="auto">
                <a:xfrm flipV="1">
                  <a:off x="2126276" y="7509487"/>
                  <a:ext cx="374992" cy="122682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522" name="Straight Connector 521"/>
                <p:cNvCxnSpPr/>
                <p:nvPr/>
              </p:nvCxnSpPr>
              <p:spPr bwMode="auto">
                <a:xfrm>
                  <a:off x="1899389" y="7012473"/>
                  <a:ext cx="598729" cy="191886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523" name="Straight Connector 522"/>
                <p:cNvCxnSpPr/>
                <p:nvPr/>
              </p:nvCxnSpPr>
              <p:spPr bwMode="auto">
                <a:xfrm flipV="1">
                  <a:off x="1527547" y="7009328"/>
                  <a:ext cx="374992" cy="12268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sp>
          <p:nvSpPr>
            <p:cNvPr id="196" name="Text Box 23"/>
            <p:cNvSpPr txBox="1">
              <a:spLocks noChangeArrowheads="1"/>
            </p:cNvSpPr>
            <p:nvPr/>
          </p:nvSpPr>
          <p:spPr bwMode="auto">
            <a:xfrm>
              <a:off x="4506350" y="4903758"/>
              <a:ext cx="685806" cy="258724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M7/Water Council</a:t>
              </a:r>
            </a:p>
          </p:txBody>
        </p:sp>
        <p:grpSp>
          <p:nvGrpSpPr>
            <p:cNvPr id="8586" name="Group 343"/>
            <p:cNvGrpSpPr>
              <a:grpSpLocks/>
            </p:cNvGrpSpPr>
            <p:nvPr/>
          </p:nvGrpSpPr>
          <p:grpSpPr bwMode="auto">
            <a:xfrm>
              <a:off x="4495800" y="5257800"/>
              <a:ext cx="601663" cy="438150"/>
              <a:chOff x="3352800" y="6857870"/>
              <a:chExt cx="757634" cy="550675"/>
            </a:xfrm>
          </p:grpSpPr>
          <p:sp>
            <p:nvSpPr>
              <p:cNvPr id="8805" name="Diamond 344"/>
              <p:cNvSpPr>
                <a:spLocks noChangeArrowheads="1"/>
              </p:cNvSpPr>
              <p:nvPr/>
            </p:nvSpPr>
            <p:spPr bwMode="auto">
              <a:xfrm>
                <a:off x="3356610" y="6858000"/>
                <a:ext cx="746760" cy="249555"/>
              </a:xfrm>
              <a:prstGeom prst="diamond">
                <a:avLst/>
              </a:prstGeom>
              <a:gradFill rotWithShape="1">
                <a:gsLst>
                  <a:gs pos="0">
                    <a:srgbClr val="CCFFCC"/>
                  </a:gs>
                  <a:gs pos="100000">
                    <a:srgbClr val="FFFFFF"/>
                  </a:gs>
                </a:gsLst>
                <a:lin ang="10800000"/>
              </a:gradFill>
              <a:ln w="19050" algn="ctr">
                <a:noFill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6" name="Freeform 345"/>
              <p:cNvSpPr>
                <a:spLocks/>
              </p:cNvSpPr>
              <p:nvPr/>
            </p:nvSpPr>
            <p:spPr bwMode="auto">
              <a:xfrm>
                <a:off x="3352800" y="6983731"/>
                <a:ext cx="379095" cy="422910"/>
              </a:xfrm>
              <a:custGeom>
                <a:avLst/>
                <a:gdLst>
                  <a:gd name="T0" fmla="*/ 0 w 379095"/>
                  <a:gd name="T1" fmla="*/ 0 h 699426"/>
                  <a:gd name="T2" fmla="*/ 7620 w 379095"/>
                  <a:gd name="T3" fmla="*/ 3 h 699426"/>
                  <a:gd name="T4" fmla="*/ 379095 w 379095"/>
                  <a:gd name="T5" fmla="*/ 4 h 699426"/>
                  <a:gd name="T6" fmla="*/ 379095 w 379095"/>
                  <a:gd name="T7" fmla="*/ 1 h 699426"/>
                  <a:gd name="T8" fmla="*/ 0 w 379095"/>
                  <a:gd name="T9" fmla="*/ 0 h 6994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9095"/>
                  <a:gd name="T16" fmla="*/ 0 h 699426"/>
                  <a:gd name="T17" fmla="*/ 379095 w 379095"/>
                  <a:gd name="T18" fmla="*/ 699426 h 6994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9095" h="699426">
                    <a:moveTo>
                      <a:pt x="0" y="0"/>
                    </a:moveTo>
                    <a:lnTo>
                      <a:pt x="7620" y="499988"/>
                    </a:lnTo>
                    <a:lnTo>
                      <a:pt x="379095" y="699426"/>
                    </a:lnTo>
                    <a:lnTo>
                      <a:pt x="379095" y="1962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CC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7" name="Freeform 346"/>
              <p:cNvSpPr>
                <a:spLocks/>
              </p:cNvSpPr>
              <p:nvPr/>
            </p:nvSpPr>
            <p:spPr bwMode="auto">
              <a:xfrm flipH="1">
                <a:off x="3733800" y="6987542"/>
                <a:ext cx="369570" cy="419100"/>
              </a:xfrm>
              <a:custGeom>
                <a:avLst/>
                <a:gdLst>
                  <a:gd name="T0" fmla="*/ 0 w 369570"/>
                  <a:gd name="T1" fmla="*/ 0 h 419100"/>
                  <a:gd name="T2" fmla="*/ 0 w 369570"/>
                  <a:gd name="T3" fmla="*/ 295275 h 419100"/>
                  <a:gd name="T4" fmla="*/ 365760 w 369570"/>
                  <a:gd name="T5" fmla="*/ 419100 h 419100"/>
                  <a:gd name="T6" fmla="*/ 369570 w 369570"/>
                  <a:gd name="T7" fmla="*/ 116205 h 419100"/>
                  <a:gd name="T8" fmla="*/ 0 w 369570"/>
                  <a:gd name="T9" fmla="*/ 0 h 419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9570"/>
                  <a:gd name="T16" fmla="*/ 0 h 419100"/>
                  <a:gd name="T17" fmla="*/ 369570 w 369570"/>
                  <a:gd name="T18" fmla="*/ 419100 h 419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9570" h="419100">
                    <a:moveTo>
                      <a:pt x="0" y="0"/>
                    </a:moveTo>
                    <a:lnTo>
                      <a:pt x="0" y="295275"/>
                    </a:lnTo>
                    <a:lnTo>
                      <a:pt x="365760" y="419100"/>
                    </a:lnTo>
                    <a:lnTo>
                      <a:pt x="369570" y="116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FF9B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587" name="Group 347"/>
              <p:cNvGrpSpPr>
                <a:grpSpLocks/>
              </p:cNvGrpSpPr>
              <p:nvPr/>
            </p:nvGrpSpPr>
            <p:grpSpPr bwMode="auto">
              <a:xfrm>
                <a:off x="3355976" y="6857870"/>
                <a:ext cx="754458" cy="550675"/>
                <a:chOff x="3355976" y="6857870"/>
                <a:chExt cx="754458" cy="550675"/>
              </a:xfrm>
            </p:grpSpPr>
            <p:cxnSp>
              <p:nvCxnSpPr>
                <p:cNvPr id="3734" name="Straight Connector 3733"/>
                <p:cNvCxnSpPr/>
                <p:nvPr/>
              </p:nvCxnSpPr>
              <p:spPr bwMode="auto">
                <a:xfrm rot="5400000">
                  <a:off x="3202480" y="7133063"/>
                  <a:ext cx="307214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3735" name="Straight Connector 3734"/>
                <p:cNvCxnSpPr/>
                <p:nvPr/>
              </p:nvCxnSpPr>
              <p:spPr bwMode="auto">
                <a:xfrm rot="5400000">
                  <a:off x="3579303" y="7253755"/>
                  <a:ext cx="309210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3736" name="Straight Connector 3735"/>
                <p:cNvCxnSpPr/>
                <p:nvPr/>
              </p:nvCxnSpPr>
              <p:spPr bwMode="auto">
                <a:xfrm>
                  <a:off x="3360086" y="6981451"/>
                  <a:ext cx="373823" cy="11969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3737" name="Straight Connector 3736"/>
                <p:cNvCxnSpPr/>
                <p:nvPr/>
              </p:nvCxnSpPr>
              <p:spPr bwMode="auto">
                <a:xfrm>
                  <a:off x="3360086" y="7286670"/>
                  <a:ext cx="373823" cy="121689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3738" name="Straight Connector 3737"/>
                <p:cNvCxnSpPr/>
                <p:nvPr/>
              </p:nvCxnSpPr>
              <p:spPr bwMode="auto">
                <a:xfrm rot="5400000" flipH="1" flipV="1">
                  <a:off x="3951119" y="7136055"/>
                  <a:ext cx="301229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3739" name="Straight Connector 3738"/>
                <p:cNvCxnSpPr/>
                <p:nvPr/>
              </p:nvCxnSpPr>
              <p:spPr bwMode="auto">
                <a:xfrm flipV="1">
                  <a:off x="3735907" y="6981451"/>
                  <a:ext cx="373823" cy="11969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3740" name="Straight Connector 3739"/>
                <p:cNvCxnSpPr/>
                <p:nvPr/>
              </p:nvCxnSpPr>
              <p:spPr bwMode="auto">
                <a:xfrm flipV="1">
                  <a:off x="3731909" y="7286670"/>
                  <a:ext cx="373823" cy="121689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3741" name="Straight Connector 3740"/>
                <p:cNvCxnSpPr/>
                <p:nvPr/>
              </p:nvCxnSpPr>
              <p:spPr bwMode="auto">
                <a:xfrm>
                  <a:off x="3729911" y="6859761"/>
                  <a:ext cx="373821" cy="121689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3742" name="Straight Connector 3741"/>
                <p:cNvCxnSpPr/>
                <p:nvPr/>
              </p:nvCxnSpPr>
              <p:spPr bwMode="auto">
                <a:xfrm flipV="1">
                  <a:off x="3356088" y="6857767"/>
                  <a:ext cx="373823" cy="11969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grpSp>
          <p:nvGrpSpPr>
            <p:cNvPr id="8588" name="Group 495"/>
            <p:cNvGrpSpPr>
              <a:grpSpLocks/>
            </p:cNvGrpSpPr>
            <p:nvPr/>
          </p:nvGrpSpPr>
          <p:grpSpPr bwMode="auto">
            <a:xfrm>
              <a:off x="3124200" y="4953000"/>
              <a:ext cx="609600" cy="442913"/>
              <a:chOff x="3352798" y="6858001"/>
              <a:chExt cx="758192" cy="550544"/>
            </a:xfrm>
          </p:grpSpPr>
          <p:sp>
            <p:nvSpPr>
              <p:cNvPr id="8792" name="Diamond 496"/>
              <p:cNvSpPr>
                <a:spLocks noChangeArrowheads="1"/>
              </p:cNvSpPr>
              <p:nvPr/>
            </p:nvSpPr>
            <p:spPr bwMode="auto">
              <a:xfrm>
                <a:off x="3356608" y="6858003"/>
                <a:ext cx="746759" cy="249555"/>
              </a:xfrm>
              <a:prstGeom prst="diamond">
                <a:avLst/>
              </a:prstGeom>
              <a:gradFill rotWithShape="1">
                <a:gsLst>
                  <a:gs pos="0">
                    <a:srgbClr val="CCFFCC"/>
                  </a:gs>
                  <a:gs pos="100000">
                    <a:srgbClr val="FFFFFF"/>
                  </a:gs>
                </a:gsLst>
                <a:lin ang="10800000"/>
              </a:gradFill>
              <a:ln w="19050" algn="ctr">
                <a:noFill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3" name="Freeform 497"/>
              <p:cNvSpPr>
                <a:spLocks/>
              </p:cNvSpPr>
              <p:nvPr/>
            </p:nvSpPr>
            <p:spPr bwMode="auto">
              <a:xfrm>
                <a:off x="3352798" y="6983734"/>
                <a:ext cx="379095" cy="422910"/>
              </a:xfrm>
              <a:custGeom>
                <a:avLst/>
                <a:gdLst>
                  <a:gd name="T0" fmla="*/ 0 w 379095"/>
                  <a:gd name="T1" fmla="*/ 0 h 699426"/>
                  <a:gd name="T2" fmla="*/ 7620 w 379095"/>
                  <a:gd name="T3" fmla="*/ 3 h 699426"/>
                  <a:gd name="T4" fmla="*/ 379095 w 379095"/>
                  <a:gd name="T5" fmla="*/ 4 h 699426"/>
                  <a:gd name="T6" fmla="*/ 379095 w 379095"/>
                  <a:gd name="T7" fmla="*/ 1 h 699426"/>
                  <a:gd name="T8" fmla="*/ 0 w 379095"/>
                  <a:gd name="T9" fmla="*/ 0 h 6994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9095"/>
                  <a:gd name="T16" fmla="*/ 0 h 699426"/>
                  <a:gd name="T17" fmla="*/ 379095 w 379095"/>
                  <a:gd name="T18" fmla="*/ 699426 h 6994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9095" h="699426">
                    <a:moveTo>
                      <a:pt x="0" y="0"/>
                    </a:moveTo>
                    <a:lnTo>
                      <a:pt x="7620" y="499988"/>
                    </a:lnTo>
                    <a:lnTo>
                      <a:pt x="379095" y="699426"/>
                    </a:lnTo>
                    <a:lnTo>
                      <a:pt x="379095" y="1962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CC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4" name="Freeform 498"/>
              <p:cNvSpPr>
                <a:spLocks/>
              </p:cNvSpPr>
              <p:nvPr/>
            </p:nvSpPr>
            <p:spPr bwMode="auto">
              <a:xfrm flipH="1">
                <a:off x="3733798" y="6987545"/>
                <a:ext cx="369570" cy="419100"/>
              </a:xfrm>
              <a:custGeom>
                <a:avLst/>
                <a:gdLst>
                  <a:gd name="T0" fmla="*/ 0 w 369570"/>
                  <a:gd name="T1" fmla="*/ 0 h 419100"/>
                  <a:gd name="T2" fmla="*/ 0 w 369570"/>
                  <a:gd name="T3" fmla="*/ 295275 h 419100"/>
                  <a:gd name="T4" fmla="*/ 365760 w 369570"/>
                  <a:gd name="T5" fmla="*/ 419100 h 419100"/>
                  <a:gd name="T6" fmla="*/ 369570 w 369570"/>
                  <a:gd name="T7" fmla="*/ 116205 h 419100"/>
                  <a:gd name="T8" fmla="*/ 0 w 369570"/>
                  <a:gd name="T9" fmla="*/ 0 h 419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9570"/>
                  <a:gd name="T16" fmla="*/ 0 h 419100"/>
                  <a:gd name="T17" fmla="*/ 369570 w 369570"/>
                  <a:gd name="T18" fmla="*/ 419100 h 419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9570" h="419100">
                    <a:moveTo>
                      <a:pt x="0" y="0"/>
                    </a:moveTo>
                    <a:lnTo>
                      <a:pt x="0" y="295275"/>
                    </a:lnTo>
                    <a:lnTo>
                      <a:pt x="365760" y="419100"/>
                    </a:lnTo>
                    <a:lnTo>
                      <a:pt x="369570" y="116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FF9B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589" name="Group 499"/>
              <p:cNvGrpSpPr>
                <a:grpSpLocks/>
              </p:cNvGrpSpPr>
              <p:nvPr/>
            </p:nvGrpSpPr>
            <p:grpSpPr bwMode="auto">
              <a:xfrm>
                <a:off x="3356610" y="6858001"/>
                <a:ext cx="754380" cy="550544"/>
                <a:chOff x="3356749" y="6858000"/>
                <a:chExt cx="754242" cy="550573"/>
              </a:xfrm>
            </p:grpSpPr>
            <p:cxnSp>
              <p:nvCxnSpPr>
                <p:cNvPr id="501" name="Straight Connector 500"/>
                <p:cNvCxnSpPr/>
                <p:nvPr/>
              </p:nvCxnSpPr>
              <p:spPr bwMode="auto">
                <a:xfrm rot="5400000">
                  <a:off x="3203256" y="7133200"/>
                  <a:ext cx="305827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502" name="Straight Connector 501"/>
                <p:cNvCxnSpPr/>
                <p:nvPr/>
              </p:nvCxnSpPr>
              <p:spPr bwMode="auto">
                <a:xfrm rot="5400000">
                  <a:off x="3579326" y="7254544"/>
                  <a:ext cx="307801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503" name="Straight Connector 502"/>
                <p:cNvCxnSpPr/>
                <p:nvPr/>
              </p:nvCxnSpPr>
              <p:spPr bwMode="auto">
                <a:xfrm>
                  <a:off x="3358144" y="6982259"/>
                  <a:ext cx="375082" cy="120359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504" name="Straight Connector 503"/>
                <p:cNvCxnSpPr/>
                <p:nvPr/>
              </p:nvCxnSpPr>
              <p:spPr bwMode="auto">
                <a:xfrm>
                  <a:off x="3358144" y="7286114"/>
                  <a:ext cx="375082" cy="122331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505" name="Straight Connector 504"/>
                <p:cNvCxnSpPr/>
                <p:nvPr/>
              </p:nvCxnSpPr>
              <p:spPr bwMode="auto">
                <a:xfrm rot="5400000" flipH="1" flipV="1">
                  <a:off x="3952431" y="7136159"/>
                  <a:ext cx="299909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506" name="Straight Connector 505"/>
                <p:cNvCxnSpPr/>
                <p:nvPr/>
              </p:nvCxnSpPr>
              <p:spPr bwMode="auto">
                <a:xfrm flipV="1">
                  <a:off x="3735200" y="6982259"/>
                  <a:ext cx="375082" cy="120359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507" name="Straight Connector 506"/>
                <p:cNvCxnSpPr/>
                <p:nvPr/>
              </p:nvCxnSpPr>
              <p:spPr bwMode="auto">
                <a:xfrm flipV="1">
                  <a:off x="3733226" y="7286114"/>
                  <a:ext cx="373107" cy="122331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508" name="Straight Connector 507"/>
                <p:cNvCxnSpPr/>
                <p:nvPr/>
              </p:nvCxnSpPr>
              <p:spPr bwMode="auto">
                <a:xfrm>
                  <a:off x="3729278" y="6859928"/>
                  <a:ext cx="375082" cy="120359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509" name="Straight Connector 508"/>
                <p:cNvCxnSpPr/>
                <p:nvPr/>
              </p:nvCxnSpPr>
              <p:spPr bwMode="auto">
                <a:xfrm flipV="1">
                  <a:off x="3356170" y="6857955"/>
                  <a:ext cx="375082" cy="120357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grpSp>
          <p:nvGrpSpPr>
            <p:cNvPr id="8593" name="Group 340"/>
            <p:cNvGrpSpPr>
              <a:grpSpLocks/>
            </p:cNvGrpSpPr>
            <p:nvPr/>
          </p:nvGrpSpPr>
          <p:grpSpPr bwMode="auto">
            <a:xfrm>
              <a:off x="3001963" y="5205413"/>
              <a:ext cx="979487" cy="622300"/>
              <a:chOff x="1524000" y="7010400"/>
              <a:chExt cx="980145" cy="622934"/>
            </a:xfrm>
          </p:grpSpPr>
          <p:sp>
            <p:nvSpPr>
              <p:cNvPr id="8779" name="Freeform 294"/>
              <p:cNvSpPr>
                <a:spLocks/>
              </p:cNvSpPr>
              <p:nvPr/>
            </p:nvSpPr>
            <p:spPr bwMode="auto">
              <a:xfrm>
                <a:off x="1524000" y="7014210"/>
                <a:ext cx="971550" cy="312420"/>
              </a:xfrm>
              <a:custGeom>
                <a:avLst/>
                <a:gdLst>
                  <a:gd name="T0" fmla="*/ 603885 w 971550"/>
                  <a:gd name="T1" fmla="*/ 312420 h 312420"/>
                  <a:gd name="T2" fmla="*/ 0 w 971550"/>
                  <a:gd name="T3" fmla="*/ 120015 h 312420"/>
                  <a:gd name="T4" fmla="*/ 371475 w 971550"/>
                  <a:gd name="T5" fmla="*/ 0 h 312420"/>
                  <a:gd name="T6" fmla="*/ 971550 w 971550"/>
                  <a:gd name="T7" fmla="*/ 194310 h 312420"/>
                  <a:gd name="T8" fmla="*/ 603885 w 971550"/>
                  <a:gd name="T9" fmla="*/ 312420 h 3124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1550"/>
                  <a:gd name="T16" fmla="*/ 0 h 312420"/>
                  <a:gd name="T17" fmla="*/ 971550 w 971550"/>
                  <a:gd name="T18" fmla="*/ 312420 h 3124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1550" h="312420">
                    <a:moveTo>
                      <a:pt x="603885" y="312420"/>
                    </a:moveTo>
                    <a:lnTo>
                      <a:pt x="0" y="120015"/>
                    </a:lnTo>
                    <a:lnTo>
                      <a:pt x="371475" y="0"/>
                    </a:lnTo>
                    <a:lnTo>
                      <a:pt x="971550" y="194310"/>
                    </a:lnTo>
                    <a:lnTo>
                      <a:pt x="603885" y="3124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CC"/>
                  </a:gs>
                  <a:gs pos="100000">
                    <a:srgbClr val="FFFFFF"/>
                  </a:gs>
                </a:gsLst>
                <a:lin ang="10800000"/>
              </a:gra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0" name="Freeform 295"/>
              <p:cNvSpPr>
                <a:spLocks/>
              </p:cNvSpPr>
              <p:nvPr/>
            </p:nvSpPr>
            <p:spPr bwMode="auto">
              <a:xfrm>
                <a:off x="1524000" y="7130414"/>
                <a:ext cx="601050" cy="501015"/>
              </a:xfrm>
              <a:custGeom>
                <a:avLst/>
                <a:gdLst>
                  <a:gd name="T0" fmla="*/ 0 w 601050"/>
                  <a:gd name="T1" fmla="*/ 0 h 828599"/>
                  <a:gd name="T2" fmla="*/ 0 w 601050"/>
                  <a:gd name="T3" fmla="*/ 3 h 828599"/>
                  <a:gd name="T4" fmla="*/ 601050 w 601050"/>
                  <a:gd name="T5" fmla="*/ 5 h 828599"/>
                  <a:gd name="T6" fmla="*/ 601050 w 601050"/>
                  <a:gd name="T7" fmla="*/ 2 h 828599"/>
                  <a:gd name="T8" fmla="*/ 0 w 601050"/>
                  <a:gd name="T9" fmla="*/ 0 h 8285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1050"/>
                  <a:gd name="T16" fmla="*/ 0 h 828599"/>
                  <a:gd name="T17" fmla="*/ 601050 w 601050"/>
                  <a:gd name="T18" fmla="*/ 828599 h 8285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1050" h="828599">
                    <a:moveTo>
                      <a:pt x="0" y="0"/>
                    </a:moveTo>
                    <a:lnTo>
                      <a:pt x="0" y="504092"/>
                    </a:lnTo>
                    <a:lnTo>
                      <a:pt x="601050" y="828599"/>
                    </a:lnTo>
                    <a:lnTo>
                      <a:pt x="601050" y="3254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CC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1" name="Freeform 296"/>
              <p:cNvSpPr>
                <a:spLocks/>
              </p:cNvSpPr>
              <p:nvPr/>
            </p:nvSpPr>
            <p:spPr bwMode="auto">
              <a:xfrm flipH="1">
                <a:off x="2126955" y="7212331"/>
                <a:ext cx="369570" cy="419100"/>
              </a:xfrm>
              <a:custGeom>
                <a:avLst/>
                <a:gdLst>
                  <a:gd name="T0" fmla="*/ 0 w 369570"/>
                  <a:gd name="T1" fmla="*/ 0 h 419100"/>
                  <a:gd name="T2" fmla="*/ 0 w 369570"/>
                  <a:gd name="T3" fmla="*/ 295275 h 419100"/>
                  <a:gd name="T4" fmla="*/ 365760 w 369570"/>
                  <a:gd name="T5" fmla="*/ 419100 h 419100"/>
                  <a:gd name="T6" fmla="*/ 369570 w 369570"/>
                  <a:gd name="T7" fmla="*/ 116205 h 419100"/>
                  <a:gd name="T8" fmla="*/ 0 w 369570"/>
                  <a:gd name="T9" fmla="*/ 0 h 419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9570"/>
                  <a:gd name="T16" fmla="*/ 0 h 419100"/>
                  <a:gd name="T17" fmla="*/ 369570 w 369570"/>
                  <a:gd name="T18" fmla="*/ 419100 h 419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9570" h="419100">
                    <a:moveTo>
                      <a:pt x="0" y="0"/>
                    </a:moveTo>
                    <a:lnTo>
                      <a:pt x="0" y="295275"/>
                    </a:lnTo>
                    <a:lnTo>
                      <a:pt x="365760" y="419100"/>
                    </a:lnTo>
                    <a:lnTo>
                      <a:pt x="369570" y="116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FF9B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594" name="Group 338"/>
              <p:cNvGrpSpPr>
                <a:grpSpLocks/>
              </p:cNvGrpSpPr>
              <p:nvPr/>
            </p:nvGrpSpPr>
            <p:grpSpPr bwMode="auto">
              <a:xfrm>
                <a:off x="1524000" y="7010400"/>
                <a:ext cx="980145" cy="622934"/>
                <a:chOff x="1523999" y="7010400"/>
                <a:chExt cx="980144" cy="622937"/>
              </a:xfrm>
            </p:grpSpPr>
            <p:cxnSp>
              <p:nvCxnSpPr>
                <p:cNvPr id="298" name="Straight Connector 297"/>
                <p:cNvCxnSpPr/>
                <p:nvPr/>
              </p:nvCxnSpPr>
              <p:spPr bwMode="auto">
                <a:xfrm rot="5400000">
                  <a:off x="1370094" y="7284408"/>
                  <a:ext cx="306656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299" name="Straight Connector 298"/>
                <p:cNvCxnSpPr/>
                <p:nvPr/>
              </p:nvCxnSpPr>
              <p:spPr bwMode="auto">
                <a:xfrm rot="5400000">
                  <a:off x="1972959" y="7479047"/>
                  <a:ext cx="308244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300" name="Straight Connector 299"/>
                <p:cNvCxnSpPr/>
                <p:nvPr/>
              </p:nvCxnSpPr>
              <p:spPr bwMode="auto">
                <a:xfrm>
                  <a:off x="1523422" y="7132670"/>
                  <a:ext cx="603660" cy="195433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301" name="Straight Connector 300"/>
                <p:cNvCxnSpPr/>
                <p:nvPr/>
              </p:nvCxnSpPr>
              <p:spPr bwMode="auto">
                <a:xfrm>
                  <a:off x="1523422" y="7437736"/>
                  <a:ext cx="603660" cy="195433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302" name="Straight Connector 301"/>
                <p:cNvCxnSpPr/>
                <p:nvPr/>
              </p:nvCxnSpPr>
              <p:spPr bwMode="auto">
                <a:xfrm rot="5400000" flipH="1" flipV="1">
                  <a:off x="2345482" y="7360675"/>
                  <a:ext cx="300300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303" name="Straight Connector 302"/>
                <p:cNvCxnSpPr/>
                <p:nvPr/>
              </p:nvCxnSpPr>
              <p:spPr bwMode="auto">
                <a:xfrm flipV="1">
                  <a:off x="2128670" y="7205759"/>
                  <a:ext cx="374905" cy="12234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304" name="Straight Connector 303"/>
                <p:cNvCxnSpPr/>
                <p:nvPr/>
              </p:nvCxnSpPr>
              <p:spPr bwMode="auto">
                <a:xfrm flipV="1">
                  <a:off x="2125493" y="7510825"/>
                  <a:ext cx="374905" cy="12234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305" name="Straight Connector 304"/>
                <p:cNvCxnSpPr/>
                <p:nvPr/>
              </p:nvCxnSpPr>
              <p:spPr bwMode="auto">
                <a:xfrm>
                  <a:off x="1896737" y="7011914"/>
                  <a:ext cx="600483" cy="19384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306" name="Straight Connector 305"/>
                <p:cNvCxnSpPr/>
                <p:nvPr/>
              </p:nvCxnSpPr>
              <p:spPr bwMode="auto">
                <a:xfrm flipV="1">
                  <a:off x="1525010" y="7010325"/>
                  <a:ext cx="374905" cy="120755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sp>
          <p:nvSpPr>
            <p:cNvPr id="198" name="Text Box 23"/>
            <p:cNvSpPr txBox="1">
              <a:spLocks noChangeArrowheads="1"/>
            </p:cNvSpPr>
            <p:nvPr/>
          </p:nvSpPr>
          <p:spPr bwMode="auto">
            <a:xfrm>
              <a:off x="3087112" y="5281527"/>
              <a:ext cx="609606" cy="15237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MMSD</a:t>
              </a:r>
            </a:p>
          </p:txBody>
        </p:sp>
        <p:sp>
          <p:nvSpPr>
            <p:cNvPr id="8668" name="Text Box 36"/>
            <p:cNvSpPr txBox="1">
              <a:spLocks noChangeArrowheads="1"/>
            </p:cNvSpPr>
            <p:nvPr/>
          </p:nvSpPr>
          <p:spPr bwMode="auto">
            <a:xfrm>
              <a:off x="815378" y="4972010"/>
              <a:ext cx="1828800" cy="54168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200">
                  <a:solidFill>
                    <a:srgbClr val="000066"/>
                  </a:solidFill>
                  <a:latin typeface="Franklin Gothic Demi Cond" pitchFamily="34" charset="0"/>
                </a:rPr>
                <a:t>Water/Energy/ Environment</a:t>
              </a:r>
            </a:p>
          </p:txBody>
        </p:sp>
        <p:grpSp>
          <p:nvGrpSpPr>
            <p:cNvPr id="8595" name="Group 417"/>
            <p:cNvGrpSpPr>
              <a:grpSpLocks/>
            </p:cNvGrpSpPr>
            <p:nvPr/>
          </p:nvGrpSpPr>
          <p:grpSpPr bwMode="auto">
            <a:xfrm>
              <a:off x="3717925" y="5078413"/>
              <a:ext cx="682625" cy="919162"/>
              <a:chOff x="1371600" y="5562600"/>
              <a:chExt cx="682320" cy="918397"/>
            </a:xfrm>
          </p:grpSpPr>
          <p:sp>
            <p:nvSpPr>
              <p:cNvPr id="8766" name="Diamond 400"/>
              <p:cNvSpPr>
                <a:spLocks noChangeArrowheads="1"/>
              </p:cNvSpPr>
              <p:nvPr/>
            </p:nvSpPr>
            <p:spPr bwMode="auto">
              <a:xfrm>
                <a:off x="1371600" y="5562600"/>
                <a:ext cx="673728" cy="225149"/>
              </a:xfrm>
              <a:prstGeom prst="diamond">
                <a:avLst/>
              </a:prstGeom>
              <a:gradFill rotWithShape="1">
                <a:gsLst>
                  <a:gs pos="0">
                    <a:srgbClr val="CCFFCC"/>
                  </a:gs>
                  <a:gs pos="100000">
                    <a:srgbClr val="FFFFFF"/>
                  </a:gs>
                </a:gsLst>
                <a:lin ang="10800000"/>
              </a:gradFill>
              <a:ln w="19050" algn="ctr">
                <a:noFill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7" name="Freeform 401"/>
              <p:cNvSpPr>
                <a:spLocks/>
              </p:cNvSpPr>
              <p:nvPr/>
            </p:nvSpPr>
            <p:spPr bwMode="auto">
              <a:xfrm>
                <a:off x="1371600" y="5672597"/>
                <a:ext cx="342392" cy="804590"/>
              </a:xfrm>
              <a:custGeom>
                <a:avLst/>
                <a:gdLst>
                  <a:gd name="T0" fmla="*/ 0 w 379508"/>
                  <a:gd name="T1" fmla="*/ 0 h 891808"/>
                  <a:gd name="T2" fmla="*/ 179 w 379508"/>
                  <a:gd name="T3" fmla="*/ 65136 h 891808"/>
                  <a:gd name="T4" fmla="*/ 32098 w 379508"/>
                  <a:gd name="T5" fmla="*/ 75430 h 891808"/>
                  <a:gd name="T6" fmla="*/ 31742 w 379508"/>
                  <a:gd name="T7" fmla="*/ 10474 h 891808"/>
                  <a:gd name="T8" fmla="*/ 0 w 379508"/>
                  <a:gd name="T9" fmla="*/ 0 h 8918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9508"/>
                  <a:gd name="T16" fmla="*/ 0 h 891808"/>
                  <a:gd name="T17" fmla="*/ 379508 w 379508"/>
                  <a:gd name="T18" fmla="*/ 891808 h 8918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9508" h="891808">
                    <a:moveTo>
                      <a:pt x="0" y="0"/>
                    </a:moveTo>
                    <a:lnTo>
                      <a:pt x="2112" y="770096"/>
                    </a:lnTo>
                    <a:lnTo>
                      <a:pt x="379508" y="891808"/>
                    </a:lnTo>
                    <a:cubicBezTo>
                      <a:pt x="378100" y="635814"/>
                      <a:pt x="376693" y="379819"/>
                      <a:pt x="375285" y="12382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CC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8" name="Freeform 402"/>
              <p:cNvSpPr>
                <a:spLocks/>
              </p:cNvSpPr>
              <p:nvPr/>
            </p:nvSpPr>
            <p:spPr bwMode="auto">
              <a:xfrm flipH="1">
                <a:off x="1713433" y="5672597"/>
                <a:ext cx="340487" cy="808400"/>
              </a:xfrm>
              <a:custGeom>
                <a:avLst/>
                <a:gdLst>
                  <a:gd name="T0" fmla="*/ 0 w 377397"/>
                  <a:gd name="T1" fmla="*/ 0 h 896031"/>
                  <a:gd name="T2" fmla="*/ 893 w 377397"/>
                  <a:gd name="T3" fmla="*/ 65314 h 896031"/>
                  <a:gd name="T4" fmla="*/ 31918 w 377397"/>
                  <a:gd name="T5" fmla="*/ 75788 h 896031"/>
                  <a:gd name="T6" fmla="*/ 31741 w 377397"/>
                  <a:gd name="T7" fmla="*/ 10474 h 896031"/>
                  <a:gd name="T8" fmla="*/ 0 w 377397"/>
                  <a:gd name="T9" fmla="*/ 0 h 8960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7397"/>
                  <a:gd name="T16" fmla="*/ 0 h 896031"/>
                  <a:gd name="T17" fmla="*/ 377397 w 377397"/>
                  <a:gd name="T18" fmla="*/ 896031 h 8960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7397" h="896031">
                    <a:moveTo>
                      <a:pt x="0" y="0"/>
                    </a:moveTo>
                    <a:lnTo>
                      <a:pt x="10558" y="772207"/>
                    </a:lnTo>
                    <a:lnTo>
                      <a:pt x="377397" y="896031"/>
                    </a:lnTo>
                    <a:lnTo>
                      <a:pt x="375285" y="1238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FF9B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596" name="Group 416"/>
              <p:cNvGrpSpPr>
                <a:grpSpLocks/>
              </p:cNvGrpSpPr>
              <p:nvPr/>
            </p:nvGrpSpPr>
            <p:grpSpPr bwMode="auto">
              <a:xfrm>
                <a:off x="1371600" y="5562601"/>
                <a:ext cx="680602" cy="914399"/>
                <a:chOff x="1371600" y="5562601"/>
                <a:chExt cx="680602" cy="914399"/>
              </a:xfrm>
            </p:grpSpPr>
            <p:cxnSp>
              <p:nvCxnSpPr>
                <p:cNvPr id="405" name="Straight Connector 404"/>
                <p:cNvCxnSpPr/>
                <p:nvPr/>
              </p:nvCxnSpPr>
              <p:spPr bwMode="auto">
                <a:xfrm rot="5400000">
                  <a:off x="1034017" y="6010573"/>
                  <a:ext cx="674025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406" name="Straight Connector 405"/>
                <p:cNvCxnSpPr/>
                <p:nvPr/>
              </p:nvCxnSpPr>
              <p:spPr bwMode="auto">
                <a:xfrm rot="5400000">
                  <a:off x="1377559" y="6119210"/>
                  <a:ext cx="669267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407" name="Straight Connector 406"/>
                <p:cNvCxnSpPr/>
                <p:nvPr/>
              </p:nvCxnSpPr>
              <p:spPr bwMode="auto">
                <a:xfrm>
                  <a:off x="1374203" y="5673560"/>
                  <a:ext cx="337990" cy="10943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408" name="Straight Connector 407"/>
                <p:cNvCxnSpPr/>
                <p:nvPr/>
              </p:nvCxnSpPr>
              <p:spPr bwMode="auto">
                <a:xfrm>
                  <a:off x="1374203" y="6344413"/>
                  <a:ext cx="337990" cy="109429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409" name="Straight Connector 408"/>
                <p:cNvCxnSpPr/>
                <p:nvPr/>
              </p:nvCxnSpPr>
              <p:spPr bwMode="auto">
                <a:xfrm rot="5400000" flipH="1" flipV="1">
                  <a:off x="1709203" y="6009779"/>
                  <a:ext cx="672439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410" name="Straight Connector 409"/>
                <p:cNvCxnSpPr/>
                <p:nvPr/>
              </p:nvCxnSpPr>
              <p:spPr bwMode="auto">
                <a:xfrm flipV="1">
                  <a:off x="1713779" y="5673560"/>
                  <a:ext cx="337990" cy="10943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411" name="Straight Connector 410"/>
                <p:cNvCxnSpPr/>
                <p:nvPr/>
              </p:nvCxnSpPr>
              <p:spPr bwMode="auto">
                <a:xfrm flipV="1">
                  <a:off x="1710606" y="6344413"/>
                  <a:ext cx="337990" cy="109429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412" name="Straight Connector 411"/>
                <p:cNvCxnSpPr/>
                <p:nvPr/>
              </p:nvCxnSpPr>
              <p:spPr bwMode="auto">
                <a:xfrm>
                  <a:off x="1707432" y="5564130"/>
                  <a:ext cx="337990" cy="109429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413" name="Straight Connector 412"/>
                <p:cNvCxnSpPr/>
                <p:nvPr/>
              </p:nvCxnSpPr>
              <p:spPr bwMode="auto">
                <a:xfrm flipV="1">
                  <a:off x="1371029" y="5562544"/>
                  <a:ext cx="337990" cy="10943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sp>
          <p:nvSpPr>
            <p:cNvPr id="197" name="Text Box 23"/>
            <p:cNvSpPr txBox="1">
              <a:spLocks noChangeArrowheads="1"/>
            </p:cNvSpPr>
            <p:nvPr/>
          </p:nvSpPr>
          <p:spPr bwMode="auto">
            <a:xfrm>
              <a:off x="3752280" y="5175181"/>
              <a:ext cx="609606" cy="171424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Veolia</a:t>
              </a:r>
            </a:p>
          </p:txBody>
        </p:sp>
        <p:grpSp>
          <p:nvGrpSpPr>
            <p:cNvPr id="8597" name="Group 465"/>
            <p:cNvGrpSpPr>
              <a:grpSpLocks/>
            </p:cNvGrpSpPr>
            <p:nvPr/>
          </p:nvGrpSpPr>
          <p:grpSpPr bwMode="auto">
            <a:xfrm>
              <a:off x="5410200" y="4706938"/>
              <a:ext cx="531813" cy="946150"/>
              <a:chOff x="4800600" y="6477000"/>
              <a:chExt cx="532057" cy="946552"/>
            </a:xfrm>
          </p:grpSpPr>
          <p:sp>
            <p:nvSpPr>
              <p:cNvPr id="8753" name="Diamond 466"/>
              <p:cNvSpPr>
                <a:spLocks noChangeArrowheads="1"/>
              </p:cNvSpPr>
              <p:nvPr/>
            </p:nvSpPr>
            <p:spPr bwMode="auto">
              <a:xfrm>
                <a:off x="4800600" y="6477000"/>
                <a:ext cx="526683" cy="176009"/>
              </a:xfrm>
              <a:prstGeom prst="diamond">
                <a:avLst/>
              </a:prstGeom>
              <a:gradFill rotWithShape="1">
                <a:gsLst>
                  <a:gs pos="0">
                    <a:srgbClr val="CCFFCC"/>
                  </a:gs>
                  <a:gs pos="100000">
                    <a:srgbClr val="FFFFFF"/>
                  </a:gs>
                </a:gsLst>
                <a:lin ang="10800000"/>
              </a:gradFill>
              <a:ln w="19050" algn="ctr">
                <a:noFill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4" name="Freeform 467"/>
              <p:cNvSpPr>
                <a:spLocks/>
              </p:cNvSpPr>
              <p:nvPr/>
            </p:nvSpPr>
            <p:spPr bwMode="auto">
              <a:xfrm>
                <a:off x="4802089" y="6568070"/>
                <a:ext cx="266174" cy="852504"/>
              </a:xfrm>
              <a:custGeom>
                <a:avLst/>
                <a:gdLst>
                  <a:gd name="T0" fmla="*/ 1 w 377396"/>
                  <a:gd name="T1" fmla="*/ 0 h 1208727"/>
                  <a:gd name="T2" fmla="*/ 0 w 377396"/>
                  <a:gd name="T3" fmla="*/ 250 h 1208727"/>
                  <a:gd name="T4" fmla="*/ 87 w 377396"/>
                  <a:gd name="T5" fmla="*/ 278 h 1208727"/>
                  <a:gd name="T6" fmla="*/ 85 w 377396"/>
                  <a:gd name="T7" fmla="*/ 28 h 1208727"/>
                  <a:gd name="T8" fmla="*/ 1 w 377396"/>
                  <a:gd name="T9" fmla="*/ 0 h 12087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7396"/>
                  <a:gd name="T16" fmla="*/ 0 h 1208727"/>
                  <a:gd name="T17" fmla="*/ 377396 w 377396"/>
                  <a:gd name="T18" fmla="*/ 1208727 h 12087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7396" h="1208727">
                    <a:moveTo>
                      <a:pt x="1489" y="0"/>
                    </a:moveTo>
                    <a:cubicBezTo>
                      <a:pt x="993" y="362338"/>
                      <a:pt x="496" y="724677"/>
                      <a:pt x="0" y="1087015"/>
                    </a:cubicBezTo>
                    <a:lnTo>
                      <a:pt x="377396" y="1208727"/>
                    </a:lnTo>
                    <a:cubicBezTo>
                      <a:pt x="375988" y="952733"/>
                      <a:pt x="374582" y="379820"/>
                      <a:pt x="373174" y="123826"/>
                    </a:cubicBezTo>
                    <a:lnTo>
                      <a:pt x="1489" y="0"/>
                    </a:lnTo>
                    <a:close/>
                  </a:path>
                </a:pathLst>
              </a:custGeom>
              <a:solidFill>
                <a:srgbClr val="CCFFCC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5" name="Freeform 468"/>
              <p:cNvSpPr>
                <a:spLocks/>
              </p:cNvSpPr>
              <p:nvPr/>
            </p:nvSpPr>
            <p:spPr bwMode="auto">
              <a:xfrm flipH="1">
                <a:off x="5067825" y="6573150"/>
                <a:ext cx="258727" cy="850402"/>
              </a:xfrm>
              <a:custGeom>
                <a:avLst/>
                <a:gdLst>
                  <a:gd name="T0" fmla="*/ 2 w 366839"/>
                  <a:gd name="T1" fmla="*/ 0 h 1205747"/>
                  <a:gd name="T2" fmla="*/ 0 w 366839"/>
                  <a:gd name="T3" fmla="*/ 248 h 1205747"/>
                  <a:gd name="T4" fmla="*/ 84 w 366839"/>
                  <a:gd name="T5" fmla="*/ 276 h 1205747"/>
                  <a:gd name="T6" fmla="*/ 83 w 366839"/>
                  <a:gd name="T7" fmla="*/ 25 h 1205747"/>
                  <a:gd name="T8" fmla="*/ 2 w 366839"/>
                  <a:gd name="T9" fmla="*/ 0 h 12057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6839"/>
                  <a:gd name="T16" fmla="*/ 0 h 1205747"/>
                  <a:gd name="T17" fmla="*/ 366839 w 366839"/>
                  <a:gd name="T18" fmla="*/ 1205747 h 12057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6839" h="1205747">
                    <a:moveTo>
                      <a:pt x="7448" y="0"/>
                    </a:moveTo>
                    <a:cubicBezTo>
                      <a:pt x="6166" y="355839"/>
                      <a:pt x="1282" y="726084"/>
                      <a:pt x="0" y="1081923"/>
                    </a:cubicBezTo>
                    <a:lnTo>
                      <a:pt x="366839" y="1205747"/>
                    </a:lnTo>
                    <a:cubicBezTo>
                      <a:pt x="363734" y="840305"/>
                      <a:pt x="366032" y="477563"/>
                      <a:pt x="362927" y="112121"/>
                    </a:cubicBezTo>
                    <a:lnTo>
                      <a:pt x="7448" y="0"/>
                    </a:lnTo>
                    <a:close/>
                  </a:path>
                </a:pathLst>
              </a:custGeom>
              <a:solidFill>
                <a:srgbClr val="9BFF9B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598" name="Group 469"/>
              <p:cNvGrpSpPr>
                <a:grpSpLocks/>
              </p:cNvGrpSpPr>
              <p:nvPr/>
            </p:nvGrpSpPr>
            <p:grpSpPr bwMode="auto">
              <a:xfrm>
                <a:off x="4800600" y="6477001"/>
                <a:ext cx="532057" cy="943427"/>
                <a:chOff x="4800600" y="6477001"/>
                <a:chExt cx="532057" cy="943427"/>
              </a:xfrm>
            </p:grpSpPr>
            <p:cxnSp>
              <p:nvCxnSpPr>
                <p:cNvPr id="471" name="Straight Connector 470"/>
                <p:cNvCxnSpPr/>
                <p:nvPr/>
              </p:nvCxnSpPr>
              <p:spPr bwMode="auto">
                <a:xfrm rot="5400000">
                  <a:off x="4413382" y="6949412"/>
                  <a:ext cx="773325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472" name="Straight Connector 471"/>
                <p:cNvCxnSpPr/>
                <p:nvPr/>
              </p:nvCxnSpPr>
              <p:spPr bwMode="auto">
                <a:xfrm rot="5400000">
                  <a:off x="4680207" y="7033572"/>
                  <a:ext cx="773324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473" name="Straight Connector 472"/>
                <p:cNvCxnSpPr/>
                <p:nvPr/>
              </p:nvCxnSpPr>
              <p:spPr bwMode="auto">
                <a:xfrm>
                  <a:off x="4801633" y="6564337"/>
                  <a:ext cx="265236" cy="85749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474" name="Straight Connector 473"/>
                <p:cNvCxnSpPr/>
                <p:nvPr/>
              </p:nvCxnSpPr>
              <p:spPr bwMode="auto">
                <a:xfrm>
                  <a:off x="4801633" y="7334485"/>
                  <a:ext cx="265236" cy="85749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475" name="Straight Connector 474"/>
                <p:cNvCxnSpPr/>
                <p:nvPr/>
              </p:nvCxnSpPr>
              <p:spPr bwMode="auto">
                <a:xfrm rot="5400000" flipH="1" flipV="1">
                  <a:off x="4943854" y="6952588"/>
                  <a:ext cx="766974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476" name="Straight Connector 475"/>
                <p:cNvCxnSpPr/>
                <p:nvPr/>
              </p:nvCxnSpPr>
              <p:spPr bwMode="auto">
                <a:xfrm flipV="1">
                  <a:off x="5068458" y="6564337"/>
                  <a:ext cx="263648" cy="85749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477" name="Straight Connector 476"/>
                <p:cNvCxnSpPr/>
                <p:nvPr/>
              </p:nvCxnSpPr>
              <p:spPr bwMode="auto">
                <a:xfrm flipV="1">
                  <a:off x="5065282" y="7334485"/>
                  <a:ext cx="263648" cy="85749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478" name="Straight Connector 477"/>
                <p:cNvCxnSpPr/>
                <p:nvPr/>
              </p:nvCxnSpPr>
              <p:spPr bwMode="auto">
                <a:xfrm>
                  <a:off x="5063693" y="6478588"/>
                  <a:ext cx="263648" cy="85749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479" name="Straight Connector 478"/>
                <p:cNvCxnSpPr/>
                <p:nvPr/>
              </p:nvCxnSpPr>
              <p:spPr bwMode="auto">
                <a:xfrm flipV="1">
                  <a:off x="4800045" y="6477000"/>
                  <a:ext cx="263648" cy="85749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grpSp>
          <p:nvGrpSpPr>
            <p:cNvPr id="8599" name="Group 479"/>
            <p:cNvGrpSpPr>
              <a:grpSpLocks/>
            </p:cNvGrpSpPr>
            <p:nvPr/>
          </p:nvGrpSpPr>
          <p:grpSpPr bwMode="auto">
            <a:xfrm>
              <a:off x="5029200" y="5086350"/>
              <a:ext cx="511175" cy="687388"/>
              <a:chOff x="1371600" y="5562600"/>
              <a:chExt cx="682320" cy="918397"/>
            </a:xfrm>
          </p:grpSpPr>
          <p:sp>
            <p:nvSpPr>
              <p:cNvPr id="8740" name="Diamond 480"/>
              <p:cNvSpPr>
                <a:spLocks noChangeArrowheads="1"/>
              </p:cNvSpPr>
              <p:nvPr/>
            </p:nvSpPr>
            <p:spPr bwMode="auto">
              <a:xfrm>
                <a:off x="1371600" y="5562600"/>
                <a:ext cx="673728" cy="225149"/>
              </a:xfrm>
              <a:prstGeom prst="diamond">
                <a:avLst/>
              </a:prstGeom>
              <a:gradFill rotWithShape="1">
                <a:gsLst>
                  <a:gs pos="0">
                    <a:srgbClr val="CCFFCC"/>
                  </a:gs>
                  <a:gs pos="100000">
                    <a:srgbClr val="FFFFFF"/>
                  </a:gs>
                </a:gsLst>
                <a:lin ang="10800000"/>
              </a:gradFill>
              <a:ln w="19050" algn="ctr">
                <a:noFill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1" name="Freeform 481"/>
              <p:cNvSpPr>
                <a:spLocks/>
              </p:cNvSpPr>
              <p:nvPr/>
            </p:nvSpPr>
            <p:spPr bwMode="auto">
              <a:xfrm>
                <a:off x="1371600" y="5672597"/>
                <a:ext cx="342392" cy="804590"/>
              </a:xfrm>
              <a:custGeom>
                <a:avLst/>
                <a:gdLst>
                  <a:gd name="T0" fmla="*/ 0 w 379508"/>
                  <a:gd name="T1" fmla="*/ 0 h 891808"/>
                  <a:gd name="T2" fmla="*/ 179 w 379508"/>
                  <a:gd name="T3" fmla="*/ 65136 h 891808"/>
                  <a:gd name="T4" fmla="*/ 32098 w 379508"/>
                  <a:gd name="T5" fmla="*/ 75430 h 891808"/>
                  <a:gd name="T6" fmla="*/ 31742 w 379508"/>
                  <a:gd name="T7" fmla="*/ 10474 h 891808"/>
                  <a:gd name="T8" fmla="*/ 0 w 379508"/>
                  <a:gd name="T9" fmla="*/ 0 h 8918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9508"/>
                  <a:gd name="T16" fmla="*/ 0 h 891808"/>
                  <a:gd name="T17" fmla="*/ 379508 w 379508"/>
                  <a:gd name="T18" fmla="*/ 891808 h 8918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9508" h="891808">
                    <a:moveTo>
                      <a:pt x="0" y="0"/>
                    </a:moveTo>
                    <a:lnTo>
                      <a:pt x="2112" y="770096"/>
                    </a:lnTo>
                    <a:lnTo>
                      <a:pt x="379508" y="891808"/>
                    </a:lnTo>
                    <a:cubicBezTo>
                      <a:pt x="378100" y="635814"/>
                      <a:pt x="376693" y="379819"/>
                      <a:pt x="375285" y="12382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CC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2" name="Freeform 482"/>
              <p:cNvSpPr>
                <a:spLocks/>
              </p:cNvSpPr>
              <p:nvPr/>
            </p:nvSpPr>
            <p:spPr bwMode="auto">
              <a:xfrm flipH="1">
                <a:off x="1713433" y="5672597"/>
                <a:ext cx="340487" cy="808400"/>
              </a:xfrm>
              <a:custGeom>
                <a:avLst/>
                <a:gdLst>
                  <a:gd name="T0" fmla="*/ 0 w 377397"/>
                  <a:gd name="T1" fmla="*/ 0 h 896031"/>
                  <a:gd name="T2" fmla="*/ 893 w 377397"/>
                  <a:gd name="T3" fmla="*/ 65314 h 896031"/>
                  <a:gd name="T4" fmla="*/ 31918 w 377397"/>
                  <a:gd name="T5" fmla="*/ 75788 h 896031"/>
                  <a:gd name="T6" fmla="*/ 31741 w 377397"/>
                  <a:gd name="T7" fmla="*/ 10474 h 896031"/>
                  <a:gd name="T8" fmla="*/ 0 w 377397"/>
                  <a:gd name="T9" fmla="*/ 0 h 8960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7397"/>
                  <a:gd name="T16" fmla="*/ 0 h 896031"/>
                  <a:gd name="T17" fmla="*/ 377397 w 377397"/>
                  <a:gd name="T18" fmla="*/ 896031 h 8960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7397" h="896031">
                    <a:moveTo>
                      <a:pt x="0" y="0"/>
                    </a:moveTo>
                    <a:lnTo>
                      <a:pt x="10558" y="772207"/>
                    </a:lnTo>
                    <a:lnTo>
                      <a:pt x="377397" y="896031"/>
                    </a:lnTo>
                    <a:lnTo>
                      <a:pt x="375285" y="1238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FF9B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600" name="Group 483"/>
              <p:cNvGrpSpPr>
                <a:grpSpLocks/>
              </p:cNvGrpSpPr>
              <p:nvPr/>
            </p:nvGrpSpPr>
            <p:grpSpPr bwMode="auto">
              <a:xfrm>
                <a:off x="1371600" y="5562601"/>
                <a:ext cx="680602" cy="914399"/>
                <a:chOff x="1371600" y="5562601"/>
                <a:chExt cx="680602" cy="914399"/>
              </a:xfrm>
            </p:grpSpPr>
            <p:cxnSp>
              <p:nvCxnSpPr>
                <p:cNvPr id="485" name="Straight Connector 484"/>
                <p:cNvCxnSpPr/>
                <p:nvPr/>
              </p:nvCxnSpPr>
              <p:spPr bwMode="auto">
                <a:xfrm rot="5400000">
                  <a:off x="1023061" y="6022714"/>
                  <a:ext cx="695586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486" name="Straight Connector 485"/>
                <p:cNvCxnSpPr/>
                <p:nvPr/>
              </p:nvCxnSpPr>
              <p:spPr bwMode="auto">
                <a:xfrm rot="5400000">
                  <a:off x="1366345" y="6130870"/>
                  <a:ext cx="691345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487" name="Straight Connector 486"/>
                <p:cNvCxnSpPr/>
                <p:nvPr/>
              </p:nvCxnSpPr>
              <p:spPr bwMode="auto">
                <a:xfrm>
                  <a:off x="1372974" y="5674921"/>
                  <a:ext cx="339044" cy="108156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488" name="Straight Connector 487"/>
                <p:cNvCxnSpPr/>
                <p:nvPr/>
              </p:nvCxnSpPr>
              <p:spPr bwMode="auto">
                <a:xfrm>
                  <a:off x="1372974" y="6366266"/>
                  <a:ext cx="339044" cy="110276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489" name="Straight Connector 488"/>
                <p:cNvCxnSpPr/>
                <p:nvPr/>
              </p:nvCxnSpPr>
              <p:spPr bwMode="auto">
                <a:xfrm rot="5400000" flipH="1" flipV="1">
                  <a:off x="1683138" y="6021655"/>
                  <a:ext cx="693466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490" name="Straight Connector 489"/>
                <p:cNvCxnSpPr/>
                <p:nvPr/>
              </p:nvCxnSpPr>
              <p:spPr bwMode="auto">
                <a:xfrm flipV="1">
                  <a:off x="1714136" y="5674921"/>
                  <a:ext cx="322092" cy="108156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491" name="Straight Connector 490"/>
                <p:cNvCxnSpPr/>
                <p:nvPr/>
              </p:nvCxnSpPr>
              <p:spPr bwMode="auto">
                <a:xfrm flipV="1">
                  <a:off x="1709898" y="6366266"/>
                  <a:ext cx="322092" cy="110276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492" name="Straight Connector 491"/>
                <p:cNvCxnSpPr/>
                <p:nvPr/>
              </p:nvCxnSpPr>
              <p:spPr bwMode="auto">
                <a:xfrm>
                  <a:off x="1707780" y="5564645"/>
                  <a:ext cx="322092" cy="108156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493" name="Straight Connector 492"/>
                <p:cNvCxnSpPr/>
                <p:nvPr/>
              </p:nvCxnSpPr>
              <p:spPr bwMode="auto">
                <a:xfrm flipV="1">
                  <a:off x="1370854" y="5562525"/>
                  <a:ext cx="336926" cy="110276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sp>
          <p:nvSpPr>
            <p:cNvPr id="200" name="Text Box 23"/>
            <p:cNvSpPr txBox="1">
              <a:spLocks noChangeArrowheads="1"/>
            </p:cNvSpPr>
            <p:nvPr/>
          </p:nvSpPr>
          <p:spPr bwMode="auto">
            <a:xfrm>
              <a:off x="4987366" y="5256131"/>
              <a:ext cx="609606" cy="15237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Pentair</a:t>
              </a:r>
            </a:p>
          </p:txBody>
        </p:sp>
        <p:sp>
          <p:nvSpPr>
            <p:cNvPr id="211" name="Text Box 23"/>
            <p:cNvSpPr txBox="1">
              <a:spLocks noChangeArrowheads="1"/>
            </p:cNvSpPr>
            <p:nvPr/>
          </p:nvSpPr>
          <p:spPr bwMode="auto">
            <a:xfrm>
              <a:off x="5379483" y="4905346"/>
              <a:ext cx="609606" cy="15237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Siemens</a:t>
              </a:r>
            </a:p>
          </p:txBody>
        </p:sp>
        <p:grpSp>
          <p:nvGrpSpPr>
            <p:cNvPr id="8601" name="Group 341"/>
            <p:cNvGrpSpPr>
              <a:grpSpLocks/>
            </p:cNvGrpSpPr>
            <p:nvPr/>
          </p:nvGrpSpPr>
          <p:grpSpPr bwMode="auto">
            <a:xfrm>
              <a:off x="4183063" y="5522913"/>
              <a:ext cx="981075" cy="711200"/>
              <a:chOff x="1447800" y="5589931"/>
              <a:chExt cx="980145" cy="711809"/>
            </a:xfrm>
          </p:grpSpPr>
          <p:sp>
            <p:nvSpPr>
              <p:cNvPr id="8727" name="Freeform 321"/>
              <p:cNvSpPr>
                <a:spLocks/>
              </p:cNvSpPr>
              <p:nvPr/>
            </p:nvSpPr>
            <p:spPr bwMode="auto">
              <a:xfrm>
                <a:off x="1447800" y="5593741"/>
                <a:ext cx="971550" cy="312420"/>
              </a:xfrm>
              <a:custGeom>
                <a:avLst/>
                <a:gdLst>
                  <a:gd name="T0" fmla="*/ 603885 w 971550"/>
                  <a:gd name="T1" fmla="*/ 312420 h 312420"/>
                  <a:gd name="T2" fmla="*/ 0 w 971550"/>
                  <a:gd name="T3" fmla="*/ 120015 h 312420"/>
                  <a:gd name="T4" fmla="*/ 371475 w 971550"/>
                  <a:gd name="T5" fmla="*/ 0 h 312420"/>
                  <a:gd name="T6" fmla="*/ 971550 w 971550"/>
                  <a:gd name="T7" fmla="*/ 194310 h 312420"/>
                  <a:gd name="T8" fmla="*/ 603885 w 971550"/>
                  <a:gd name="T9" fmla="*/ 312420 h 3124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1550"/>
                  <a:gd name="T16" fmla="*/ 0 h 312420"/>
                  <a:gd name="T17" fmla="*/ 971550 w 971550"/>
                  <a:gd name="T18" fmla="*/ 312420 h 3124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1550" h="312420">
                    <a:moveTo>
                      <a:pt x="603885" y="312420"/>
                    </a:moveTo>
                    <a:lnTo>
                      <a:pt x="0" y="120015"/>
                    </a:lnTo>
                    <a:lnTo>
                      <a:pt x="371475" y="0"/>
                    </a:lnTo>
                    <a:lnTo>
                      <a:pt x="971550" y="194310"/>
                    </a:lnTo>
                    <a:lnTo>
                      <a:pt x="603885" y="3124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CC"/>
                  </a:gs>
                  <a:gs pos="100000">
                    <a:srgbClr val="FFFFFF"/>
                  </a:gs>
                </a:gsLst>
                <a:lin ang="10800000"/>
              </a:gra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8" name="Freeform 322"/>
              <p:cNvSpPr>
                <a:spLocks/>
              </p:cNvSpPr>
              <p:nvPr/>
            </p:nvSpPr>
            <p:spPr bwMode="auto">
              <a:xfrm>
                <a:off x="1447800" y="5715000"/>
                <a:ext cx="601050" cy="584835"/>
              </a:xfrm>
              <a:custGeom>
                <a:avLst/>
                <a:gdLst>
                  <a:gd name="T0" fmla="*/ 7620 w 601050"/>
                  <a:gd name="T1" fmla="*/ 0 h 967224"/>
                  <a:gd name="T2" fmla="*/ 0 w 601050"/>
                  <a:gd name="T3" fmla="*/ 4 h 967224"/>
                  <a:gd name="T4" fmla="*/ 601050 w 601050"/>
                  <a:gd name="T5" fmla="*/ 5 h 967224"/>
                  <a:gd name="T6" fmla="*/ 601050 w 601050"/>
                  <a:gd name="T7" fmla="*/ 2 h 967224"/>
                  <a:gd name="T8" fmla="*/ 7620 w 601050"/>
                  <a:gd name="T9" fmla="*/ 0 h 967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1050"/>
                  <a:gd name="T16" fmla="*/ 0 h 967224"/>
                  <a:gd name="T17" fmla="*/ 601050 w 601050"/>
                  <a:gd name="T18" fmla="*/ 967224 h 967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1050" h="967224">
                    <a:moveTo>
                      <a:pt x="7620" y="0"/>
                    </a:moveTo>
                    <a:lnTo>
                      <a:pt x="0" y="642717"/>
                    </a:lnTo>
                    <a:lnTo>
                      <a:pt x="601050" y="967224"/>
                    </a:lnTo>
                    <a:lnTo>
                      <a:pt x="601050" y="322309"/>
                    </a:lnTo>
                    <a:lnTo>
                      <a:pt x="7620" y="0"/>
                    </a:lnTo>
                    <a:close/>
                  </a:path>
                </a:pathLst>
              </a:custGeom>
              <a:solidFill>
                <a:srgbClr val="CCFFCC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9" name="Freeform 323"/>
              <p:cNvSpPr>
                <a:spLocks/>
              </p:cNvSpPr>
              <p:nvPr/>
            </p:nvSpPr>
            <p:spPr bwMode="auto">
              <a:xfrm flipH="1">
                <a:off x="2052661" y="5789297"/>
                <a:ext cx="369570" cy="510540"/>
              </a:xfrm>
              <a:custGeom>
                <a:avLst/>
                <a:gdLst>
                  <a:gd name="T0" fmla="*/ 0 w 369570"/>
                  <a:gd name="T1" fmla="*/ 0 h 510540"/>
                  <a:gd name="T2" fmla="*/ 1905 w 369570"/>
                  <a:gd name="T3" fmla="*/ 386715 h 510540"/>
                  <a:gd name="T4" fmla="*/ 367665 w 369570"/>
                  <a:gd name="T5" fmla="*/ 510540 h 510540"/>
                  <a:gd name="T6" fmla="*/ 369570 w 369570"/>
                  <a:gd name="T7" fmla="*/ 123825 h 510540"/>
                  <a:gd name="T8" fmla="*/ 0 w 369570"/>
                  <a:gd name="T9" fmla="*/ 0 h 5105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9570"/>
                  <a:gd name="T16" fmla="*/ 0 h 510540"/>
                  <a:gd name="T17" fmla="*/ 369570 w 369570"/>
                  <a:gd name="T18" fmla="*/ 510540 h 5105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9570" h="510540">
                    <a:moveTo>
                      <a:pt x="0" y="0"/>
                    </a:moveTo>
                    <a:lnTo>
                      <a:pt x="1905" y="386715"/>
                    </a:lnTo>
                    <a:lnTo>
                      <a:pt x="367665" y="510540"/>
                    </a:lnTo>
                    <a:lnTo>
                      <a:pt x="369570" y="1238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FF9B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602" name="Group 336"/>
              <p:cNvGrpSpPr>
                <a:grpSpLocks/>
              </p:cNvGrpSpPr>
              <p:nvPr/>
            </p:nvGrpSpPr>
            <p:grpSpPr bwMode="auto">
              <a:xfrm>
                <a:off x="1447800" y="5589931"/>
                <a:ext cx="980145" cy="711809"/>
                <a:chOff x="1447800" y="5589931"/>
                <a:chExt cx="980145" cy="711809"/>
              </a:xfrm>
            </p:grpSpPr>
            <p:cxnSp>
              <p:nvCxnSpPr>
                <p:cNvPr id="325" name="Straight Connector 324"/>
                <p:cNvCxnSpPr>
                  <a:stCxn id="8727" idx="1"/>
                </p:cNvCxnSpPr>
                <p:nvPr/>
              </p:nvCxnSpPr>
              <p:spPr bwMode="auto">
                <a:xfrm>
                  <a:off x="1447235" y="5713721"/>
                  <a:ext cx="0" cy="39239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326" name="Straight Connector 325"/>
                <p:cNvCxnSpPr/>
                <p:nvPr/>
              </p:nvCxnSpPr>
              <p:spPr bwMode="auto">
                <a:xfrm rot="5400000">
                  <a:off x="1852929" y="6104522"/>
                  <a:ext cx="393978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327" name="Straight Connector 326"/>
                <p:cNvCxnSpPr/>
                <p:nvPr/>
              </p:nvCxnSpPr>
              <p:spPr bwMode="auto">
                <a:xfrm>
                  <a:off x="1447235" y="5712133"/>
                  <a:ext cx="602684" cy="19540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328" name="Straight Connector 327"/>
                <p:cNvCxnSpPr/>
                <p:nvPr/>
              </p:nvCxnSpPr>
              <p:spPr bwMode="auto">
                <a:xfrm>
                  <a:off x="1447235" y="6106111"/>
                  <a:ext cx="602684" cy="19540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329" name="Straight Connector 328"/>
                <p:cNvCxnSpPr/>
                <p:nvPr/>
              </p:nvCxnSpPr>
              <p:spPr bwMode="auto">
                <a:xfrm rot="5400000" flipH="1" flipV="1">
                  <a:off x="2221674" y="5981404"/>
                  <a:ext cx="395567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330" name="Straight Connector 329"/>
                <p:cNvCxnSpPr/>
                <p:nvPr/>
              </p:nvCxnSpPr>
              <p:spPr bwMode="auto">
                <a:xfrm flipV="1">
                  <a:off x="2053090" y="5785210"/>
                  <a:ext cx="374298" cy="122323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331" name="Straight Connector 330"/>
                <p:cNvCxnSpPr/>
                <p:nvPr/>
              </p:nvCxnSpPr>
              <p:spPr bwMode="auto">
                <a:xfrm flipV="1">
                  <a:off x="2049918" y="6179188"/>
                  <a:ext cx="374298" cy="122323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332" name="Straight Connector 331"/>
                <p:cNvCxnSpPr/>
                <p:nvPr/>
              </p:nvCxnSpPr>
              <p:spPr bwMode="auto">
                <a:xfrm>
                  <a:off x="1819946" y="5591398"/>
                  <a:ext cx="601098" cy="193812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333" name="Straight Connector 332"/>
                <p:cNvCxnSpPr/>
                <p:nvPr/>
              </p:nvCxnSpPr>
              <p:spPr bwMode="auto">
                <a:xfrm flipV="1">
                  <a:off x="1448820" y="5589809"/>
                  <a:ext cx="374298" cy="120735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sp>
          <p:nvSpPr>
            <p:cNvPr id="199" name="Text Box 23"/>
            <p:cNvSpPr txBox="1">
              <a:spLocks noChangeArrowheads="1"/>
            </p:cNvSpPr>
            <p:nvPr/>
          </p:nvSpPr>
          <p:spPr bwMode="auto">
            <a:xfrm>
              <a:off x="4334898" y="5621201"/>
              <a:ext cx="609606" cy="171424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Kohler</a:t>
              </a:r>
            </a:p>
          </p:txBody>
        </p:sp>
        <p:grpSp>
          <p:nvGrpSpPr>
            <p:cNvPr id="8606" name="Group 340"/>
            <p:cNvGrpSpPr>
              <a:grpSpLocks/>
            </p:cNvGrpSpPr>
            <p:nvPr/>
          </p:nvGrpSpPr>
          <p:grpSpPr bwMode="auto">
            <a:xfrm>
              <a:off x="5693664" y="5492496"/>
              <a:ext cx="942214" cy="598488"/>
              <a:chOff x="1524000" y="7010400"/>
              <a:chExt cx="980145" cy="622934"/>
            </a:xfrm>
          </p:grpSpPr>
          <p:sp>
            <p:nvSpPr>
              <p:cNvPr id="8714" name="Freeform 294"/>
              <p:cNvSpPr>
                <a:spLocks/>
              </p:cNvSpPr>
              <p:nvPr/>
            </p:nvSpPr>
            <p:spPr bwMode="auto">
              <a:xfrm>
                <a:off x="1524000" y="7014210"/>
                <a:ext cx="971550" cy="312420"/>
              </a:xfrm>
              <a:custGeom>
                <a:avLst/>
                <a:gdLst>
                  <a:gd name="T0" fmla="*/ 603885 w 971550"/>
                  <a:gd name="T1" fmla="*/ 312420 h 312420"/>
                  <a:gd name="T2" fmla="*/ 0 w 971550"/>
                  <a:gd name="T3" fmla="*/ 120015 h 312420"/>
                  <a:gd name="T4" fmla="*/ 371475 w 971550"/>
                  <a:gd name="T5" fmla="*/ 0 h 312420"/>
                  <a:gd name="T6" fmla="*/ 971550 w 971550"/>
                  <a:gd name="T7" fmla="*/ 194310 h 312420"/>
                  <a:gd name="T8" fmla="*/ 603885 w 971550"/>
                  <a:gd name="T9" fmla="*/ 312420 h 3124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1550"/>
                  <a:gd name="T16" fmla="*/ 0 h 312420"/>
                  <a:gd name="T17" fmla="*/ 971550 w 971550"/>
                  <a:gd name="T18" fmla="*/ 312420 h 3124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1550" h="312420">
                    <a:moveTo>
                      <a:pt x="603885" y="312420"/>
                    </a:moveTo>
                    <a:lnTo>
                      <a:pt x="0" y="120015"/>
                    </a:lnTo>
                    <a:lnTo>
                      <a:pt x="371475" y="0"/>
                    </a:lnTo>
                    <a:lnTo>
                      <a:pt x="971550" y="194310"/>
                    </a:lnTo>
                    <a:lnTo>
                      <a:pt x="603885" y="3124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CC"/>
                  </a:gs>
                  <a:gs pos="100000">
                    <a:srgbClr val="FFFFFF"/>
                  </a:gs>
                </a:gsLst>
                <a:lin ang="10800000"/>
              </a:gra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5" name="Freeform 295"/>
              <p:cNvSpPr>
                <a:spLocks/>
              </p:cNvSpPr>
              <p:nvPr/>
            </p:nvSpPr>
            <p:spPr bwMode="auto">
              <a:xfrm>
                <a:off x="1524000" y="7130414"/>
                <a:ext cx="601050" cy="501015"/>
              </a:xfrm>
              <a:custGeom>
                <a:avLst/>
                <a:gdLst>
                  <a:gd name="T0" fmla="*/ 0 w 601050"/>
                  <a:gd name="T1" fmla="*/ 0 h 828599"/>
                  <a:gd name="T2" fmla="*/ 0 w 601050"/>
                  <a:gd name="T3" fmla="*/ 3 h 828599"/>
                  <a:gd name="T4" fmla="*/ 601050 w 601050"/>
                  <a:gd name="T5" fmla="*/ 5 h 828599"/>
                  <a:gd name="T6" fmla="*/ 601050 w 601050"/>
                  <a:gd name="T7" fmla="*/ 2 h 828599"/>
                  <a:gd name="T8" fmla="*/ 0 w 601050"/>
                  <a:gd name="T9" fmla="*/ 0 h 8285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1050"/>
                  <a:gd name="T16" fmla="*/ 0 h 828599"/>
                  <a:gd name="T17" fmla="*/ 601050 w 601050"/>
                  <a:gd name="T18" fmla="*/ 828599 h 8285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1050" h="828599">
                    <a:moveTo>
                      <a:pt x="0" y="0"/>
                    </a:moveTo>
                    <a:lnTo>
                      <a:pt x="0" y="504092"/>
                    </a:lnTo>
                    <a:lnTo>
                      <a:pt x="601050" y="828599"/>
                    </a:lnTo>
                    <a:lnTo>
                      <a:pt x="601050" y="3254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CC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6" name="Freeform 296"/>
              <p:cNvSpPr>
                <a:spLocks/>
              </p:cNvSpPr>
              <p:nvPr/>
            </p:nvSpPr>
            <p:spPr bwMode="auto">
              <a:xfrm flipH="1">
                <a:off x="2126955" y="7212331"/>
                <a:ext cx="369570" cy="419100"/>
              </a:xfrm>
              <a:custGeom>
                <a:avLst/>
                <a:gdLst>
                  <a:gd name="T0" fmla="*/ 0 w 369570"/>
                  <a:gd name="T1" fmla="*/ 0 h 419100"/>
                  <a:gd name="T2" fmla="*/ 0 w 369570"/>
                  <a:gd name="T3" fmla="*/ 295275 h 419100"/>
                  <a:gd name="T4" fmla="*/ 365760 w 369570"/>
                  <a:gd name="T5" fmla="*/ 419100 h 419100"/>
                  <a:gd name="T6" fmla="*/ 369570 w 369570"/>
                  <a:gd name="T7" fmla="*/ 116205 h 419100"/>
                  <a:gd name="T8" fmla="*/ 0 w 369570"/>
                  <a:gd name="T9" fmla="*/ 0 h 419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9570"/>
                  <a:gd name="T16" fmla="*/ 0 h 419100"/>
                  <a:gd name="T17" fmla="*/ 369570 w 369570"/>
                  <a:gd name="T18" fmla="*/ 419100 h 419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9570" h="419100">
                    <a:moveTo>
                      <a:pt x="0" y="0"/>
                    </a:moveTo>
                    <a:lnTo>
                      <a:pt x="0" y="295275"/>
                    </a:lnTo>
                    <a:lnTo>
                      <a:pt x="365760" y="419100"/>
                    </a:lnTo>
                    <a:lnTo>
                      <a:pt x="369570" y="116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FF9B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607" name="Group 338"/>
              <p:cNvGrpSpPr>
                <a:grpSpLocks/>
              </p:cNvGrpSpPr>
              <p:nvPr/>
            </p:nvGrpSpPr>
            <p:grpSpPr bwMode="auto">
              <a:xfrm>
                <a:off x="1524000" y="7010400"/>
                <a:ext cx="980145" cy="622934"/>
                <a:chOff x="1524000" y="7010400"/>
                <a:chExt cx="980145" cy="622934"/>
              </a:xfrm>
            </p:grpSpPr>
            <p:cxnSp>
              <p:nvCxnSpPr>
                <p:cNvPr id="1754" name="Straight Connector 1753"/>
                <p:cNvCxnSpPr/>
                <p:nvPr/>
              </p:nvCxnSpPr>
              <p:spPr bwMode="auto">
                <a:xfrm rot="5400000">
                  <a:off x="1370507" y="7284790"/>
                  <a:ext cx="307290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755" name="Straight Connector 1754"/>
                <p:cNvCxnSpPr/>
                <p:nvPr/>
              </p:nvCxnSpPr>
              <p:spPr bwMode="auto">
                <a:xfrm rot="5400000">
                  <a:off x="1973276" y="7479738"/>
                  <a:ext cx="307290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756" name="Straight Connector 1755"/>
                <p:cNvCxnSpPr/>
                <p:nvPr/>
              </p:nvCxnSpPr>
              <p:spPr bwMode="auto">
                <a:xfrm>
                  <a:off x="1524152" y="7132798"/>
                  <a:ext cx="602769" cy="194947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757" name="Straight Connector 1756"/>
                <p:cNvCxnSpPr/>
                <p:nvPr/>
              </p:nvCxnSpPr>
              <p:spPr bwMode="auto">
                <a:xfrm>
                  <a:off x="1524152" y="7438435"/>
                  <a:ext cx="602769" cy="194947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758" name="Straight Connector 1757"/>
                <p:cNvCxnSpPr/>
                <p:nvPr/>
              </p:nvCxnSpPr>
              <p:spPr bwMode="auto">
                <a:xfrm rot="5400000" flipH="1" flipV="1">
                  <a:off x="2344848" y="7360787"/>
                  <a:ext cx="300681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759" name="Straight Connector 1758"/>
                <p:cNvCxnSpPr/>
                <p:nvPr/>
              </p:nvCxnSpPr>
              <p:spPr bwMode="auto">
                <a:xfrm flipV="1">
                  <a:off x="2128573" y="7205490"/>
                  <a:ext cx="374873" cy="122255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760" name="Straight Connector 1759"/>
                <p:cNvCxnSpPr/>
                <p:nvPr/>
              </p:nvCxnSpPr>
              <p:spPr bwMode="auto">
                <a:xfrm flipV="1">
                  <a:off x="2125270" y="7511127"/>
                  <a:ext cx="373222" cy="122255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761" name="Straight Connector 1760"/>
                <p:cNvCxnSpPr/>
                <p:nvPr/>
              </p:nvCxnSpPr>
              <p:spPr bwMode="auto">
                <a:xfrm>
                  <a:off x="1895722" y="7012194"/>
                  <a:ext cx="601118" cy="193296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762" name="Straight Connector 1761"/>
                <p:cNvCxnSpPr/>
                <p:nvPr/>
              </p:nvCxnSpPr>
              <p:spPr bwMode="auto">
                <a:xfrm flipV="1">
                  <a:off x="1525803" y="7010543"/>
                  <a:ext cx="374874" cy="120602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grpSp>
          <p:nvGrpSpPr>
            <p:cNvPr id="8608" name="Group 494"/>
            <p:cNvGrpSpPr>
              <a:grpSpLocks/>
            </p:cNvGrpSpPr>
            <p:nvPr/>
          </p:nvGrpSpPr>
          <p:grpSpPr bwMode="auto">
            <a:xfrm>
              <a:off x="4907280" y="5475034"/>
              <a:ext cx="1212850" cy="931862"/>
              <a:chOff x="4191000" y="5638800"/>
              <a:chExt cx="1213485" cy="931545"/>
            </a:xfrm>
          </p:grpSpPr>
          <p:grpSp>
            <p:nvGrpSpPr>
              <p:cNvPr id="8609" name="Group 342"/>
              <p:cNvGrpSpPr>
                <a:grpSpLocks/>
              </p:cNvGrpSpPr>
              <p:nvPr/>
            </p:nvGrpSpPr>
            <p:grpSpPr bwMode="auto">
              <a:xfrm>
                <a:off x="4648200" y="5638800"/>
                <a:ext cx="756285" cy="779146"/>
                <a:chOff x="2667000" y="6078854"/>
                <a:chExt cx="756285" cy="779146"/>
              </a:xfrm>
            </p:grpSpPr>
            <p:sp>
              <p:nvSpPr>
                <p:cNvPr id="8701" name="Diamond 307"/>
                <p:cNvSpPr>
                  <a:spLocks noChangeArrowheads="1"/>
                </p:cNvSpPr>
                <p:nvPr/>
              </p:nvSpPr>
              <p:spPr bwMode="auto">
                <a:xfrm>
                  <a:off x="2667000" y="6078854"/>
                  <a:ext cx="746760" cy="249555"/>
                </a:xfrm>
                <a:prstGeom prst="diamond">
                  <a:avLst/>
                </a:prstGeom>
                <a:gradFill rotWithShape="1">
                  <a:gsLst>
                    <a:gs pos="0">
                      <a:srgbClr val="CCFFCC"/>
                    </a:gs>
                    <a:gs pos="100000">
                      <a:srgbClr val="FFFFFF"/>
                    </a:gs>
                  </a:gsLst>
                  <a:lin ang="10800000"/>
                </a:gradFill>
                <a:ln w="19050" algn="ctr">
                  <a:noFill/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2" name="Freeform 308"/>
                <p:cNvSpPr>
                  <a:spLocks/>
                </p:cNvSpPr>
                <p:nvPr/>
              </p:nvSpPr>
              <p:spPr bwMode="auto">
                <a:xfrm>
                  <a:off x="2667000" y="6200775"/>
                  <a:ext cx="375285" cy="655320"/>
                </a:xfrm>
                <a:custGeom>
                  <a:avLst/>
                  <a:gdLst>
                    <a:gd name="T0" fmla="*/ 0 w 375285"/>
                    <a:gd name="T1" fmla="*/ 0 h 655320"/>
                    <a:gd name="T2" fmla="*/ 0 w 375285"/>
                    <a:gd name="T3" fmla="*/ 531495 h 655320"/>
                    <a:gd name="T4" fmla="*/ 375285 w 375285"/>
                    <a:gd name="T5" fmla="*/ 655320 h 655320"/>
                    <a:gd name="T6" fmla="*/ 375285 w 375285"/>
                    <a:gd name="T7" fmla="*/ 123825 h 655320"/>
                    <a:gd name="T8" fmla="*/ 0 w 375285"/>
                    <a:gd name="T9" fmla="*/ 0 h 6553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5285"/>
                    <a:gd name="T16" fmla="*/ 0 h 655320"/>
                    <a:gd name="T17" fmla="*/ 375285 w 375285"/>
                    <a:gd name="T18" fmla="*/ 655320 h 6553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5285" h="655320">
                      <a:moveTo>
                        <a:pt x="0" y="0"/>
                      </a:moveTo>
                      <a:lnTo>
                        <a:pt x="0" y="531495"/>
                      </a:lnTo>
                      <a:lnTo>
                        <a:pt x="375285" y="655320"/>
                      </a:lnTo>
                      <a:lnTo>
                        <a:pt x="375285" y="1238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19050" cap="flat" cmpd="sng" algn="ctr">
                  <a:noFill/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3" name="Freeform 309"/>
                <p:cNvSpPr>
                  <a:spLocks/>
                </p:cNvSpPr>
                <p:nvPr/>
              </p:nvSpPr>
              <p:spPr bwMode="auto">
                <a:xfrm flipH="1">
                  <a:off x="3048000" y="6200775"/>
                  <a:ext cx="375285" cy="655320"/>
                </a:xfrm>
                <a:custGeom>
                  <a:avLst/>
                  <a:gdLst>
                    <a:gd name="T0" fmla="*/ 0 w 375285"/>
                    <a:gd name="T1" fmla="*/ 0 h 655320"/>
                    <a:gd name="T2" fmla="*/ 0 w 375285"/>
                    <a:gd name="T3" fmla="*/ 531495 h 655320"/>
                    <a:gd name="T4" fmla="*/ 375285 w 375285"/>
                    <a:gd name="T5" fmla="*/ 655320 h 655320"/>
                    <a:gd name="T6" fmla="*/ 375285 w 375285"/>
                    <a:gd name="T7" fmla="*/ 123825 h 655320"/>
                    <a:gd name="T8" fmla="*/ 0 w 375285"/>
                    <a:gd name="T9" fmla="*/ 0 h 6553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5285"/>
                    <a:gd name="T16" fmla="*/ 0 h 655320"/>
                    <a:gd name="T17" fmla="*/ 375285 w 375285"/>
                    <a:gd name="T18" fmla="*/ 655320 h 6553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5285" h="655320">
                      <a:moveTo>
                        <a:pt x="0" y="0"/>
                      </a:moveTo>
                      <a:lnTo>
                        <a:pt x="0" y="531495"/>
                      </a:lnTo>
                      <a:lnTo>
                        <a:pt x="375285" y="655320"/>
                      </a:lnTo>
                      <a:lnTo>
                        <a:pt x="375285" y="1238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BFF9B"/>
                </a:solidFill>
                <a:ln w="19050" cap="flat" cmpd="sng" algn="ctr">
                  <a:noFill/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610" name="Group 310"/>
                <p:cNvGrpSpPr>
                  <a:grpSpLocks/>
                </p:cNvGrpSpPr>
                <p:nvPr/>
              </p:nvGrpSpPr>
              <p:grpSpPr bwMode="auto">
                <a:xfrm>
                  <a:off x="2667000" y="6078855"/>
                  <a:ext cx="754380" cy="779145"/>
                  <a:chOff x="914400" y="5514975"/>
                  <a:chExt cx="754380" cy="779145"/>
                </a:xfrm>
              </p:grpSpPr>
              <p:cxnSp>
                <p:nvCxnSpPr>
                  <p:cNvPr id="312" name="Straight Connector 311"/>
                  <p:cNvCxnSpPr/>
                  <p:nvPr/>
                </p:nvCxnSpPr>
                <p:spPr bwMode="auto">
                  <a:xfrm rot="5400000">
                    <a:off x="659903" y="5905447"/>
                    <a:ext cx="533139" cy="0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313" name="Straight Connector 312"/>
                  <p:cNvCxnSpPr/>
                  <p:nvPr/>
                </p:nvCxnSpPr>
                <p:spPr bwMode="auto">
                  <a:xfrm rot="5400000">
                    <a:off x="1037930" y="6027625"/>
                    <a:ext cx="533139" cy="0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314" name="Straight Connector 313"/>
                  <p:cNvCxnSpPr/>
                  <p:nvPr/>
                </p:nvCxnSpPr>
                <p:spPr bwMode="auto">
                  <a:xfrm>
                    <a:off x="929649" y="5638877"/>
                    <a:ext cx="374850" cy="120591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315" name="Straight Connector 314"/>
                  <p:cNvCxnSpPr/>
                  <p:nvPr/>
                </p:nvCxnSpPr>
                <p:spPr bwMode="auto">
                  <a:xfrm>
                    <a:off x="929649" y="6172016"/>
                    <a:ext cx="374850" cy="122178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316" name="Straight Connector 315"/>
                  <p:cNvCxnSpPr/>
                  <p:nvPr/>
                </p:nvCxnSpPr>
                <p:spPr bwMode="auto">
                  <a:xfrm rot="16200000" flipV="1">
                    <a:off x="1406426" y="5905447"/>
                    <a:ext cx="533139" cy="0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317" name="Straight Connector 316"/>
                  <p:cNvCxnSpPr/>
                  <p:nvPr/>
                </p:nvCxnSpPr>
                <p:spPr bwMode="auto">
                  <a:xfrm flipV="1">
                    <a:off x="1306087" y="5638877"/>
                    <a:ext cx="374850" cy="120591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318" name="Straight Connector 317"/>
                  <p:cNvCxnSpPr/>
                  <p:nvPr/>
                </p:nvCxnSpPr>
                <p:spPr bwMode="auto">
                  <a:xfrm flipV="1">
                    <a:off x="1302910" y="6172016"/>
                    <a:ext cx="374850" cy="122178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319" name="Straight Connector 318"/>
                  <p:cNvCxnSpPr/>
                  <p:nvPr/>
                </p:nvCxnSpPr>
                <p:spPr bwMode="auto">
                  <a:xfrm>
                    <a:off x="1299733" y="5516700"/>
                    <a:ext cx="374850" cy="122177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320" name="Straight Connector 319"/>
                  <p:cNvCxnSpPr/>
                  <p:nvPr/>
                </p:nvCxnSpPr>
                <p:spPr bwMode="auto">
                  <a:xfrm flipV="1">
                    <a:off x="926472" y="5515113"/>
                    <a:ext cx="374850" cy="120591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</p:grpSp>
          </p:grpSp>
          <p:grpSp>
            <p:nvGrpSpPr>
              <p:cNvPr id="8611" name="Group 343"/>
              <p:cNvGrpSpPr>
                <a:grpSpLocks/>
              </p:cNvGrpSpPr>
              <p:nvPr/>
            </p:nvGrpSpPr>
            <p:grpSpPr bwMode="auto">
              <a:xfrm>
                <a:off x="4191000" y="6019800"/>
                <a:ext cx="758190" cy="550545"/>
                <a:chOff x="3352800" y="6858000"/>
                <a:chExt cx="758190" cy="550545"/>
              </a:xfrm>
            </p:grpSpPr>
            <p:sp>
              <p:nvSpPr>
                <p:cNvPr id="8688" name="Diamond 344"/>
                <p:cNvSpPr>
                  <a:spLocks noChangeArrowheads="1"/>
                </p:cNvSpPr>
                <p:nvPr/>
              </p:nvSpPr>
              <p:spPr bwMode="auto">
                <a:xfrm>
                  <a:off x="3356610" y="6858000"/>
                  <a:ext cx="746760" cy="249555"/>
                </a:xfrm>
                <a:prstGeom prst="diamond">
                  <a:avLst/>
                </a:prstGeom>
                <a:gradFill rotWithShape="1">
                  <a:gsLst>
                    <a:gs pos="0">
                      <a:srgbClr val="CCFFCC"/>
                    </a:gs>
                    <a:gs pos="100000">
                      <a:srgbClr val="FFFFFF"/>
                    </a:gs>
                  </a:gsLst>
                  <a:lin ang="10800000"/>
                </a:gradFill>
                <a:ln w="19050" algn="ctr">
                  <a:noFill/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9" name="Freeform 345"/>
                <p:cNvSpPr>
                  <a:spLocks/>
                </p:cNvSpPr>
                <p:nvPr/>
              </p:nvSpPr>
              <p:spPr bwMode="auto">
                <a:xfrm>
                  <a:off x="3352800" y="6983731"/>
                  <a:ext cx="379095" cy="422910"/>
                </a:xfrm>
                <a:custGeom>
                  <a:avLst/>
                  <a:gdLst>
                    <a:gd name="T0" fmla="*/ 0 w 379095"/>
                    <a:gd name="T1" fmla="*/ 0 h 699426"/>
                    <a:gd name="T2" fmla="*/ 7620 w 379095"/>
                    <a:gd name="T3" fmla="*/ 3 h 699426"/>
                    <a:gd name="T4" fmla="*/ 379095 w 379095"/>
                    <a:gd name="T5" fmla="*/ 4 h 699426"/>
                    <a:gd name="T6" fmla="*/ 379095 w 379095"/>
                    <a:gd name="T7" fmla="*/ 1 h 699426"/>
                    <a:gd name="T8" fmla="*/ 0 w 379095"/>
                    <a:gd name="T9" fmla="*/ 0 h 6994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9095"/>
                    <a:gd name="T16" fmla="*/ 0 h 699426"/>
                    <a:gd name="T17" fmla="*/ 379095 w 379095"/>
                    <a:gd name="T18" fmla="*/ 699426 h 6994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9095" h="699426">
                      <a:moveTo>
                        <a:pt x="0" y="0"/>
                      </a:moveTo>
                      <a:lnTo>
                        <a:pt x="7620" y="499988"/>
                      </a:lnTo>
                      <a:lnTo>
                        <a:pt x="379095" y="699426"/>
                      </a:lnTo>
                      <a:lnTo>
                        <a:pt x="379095" y="19628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19050" cap="flat" cmpd="sng" algn="ctr">
                  <a:noFill/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0" name="Freeform 346"/>
                <p:cNvSpPr>
                  <a:spLocks/>
                </p:cNvSpPr>
                <p:nvPr/>
              </p:nvSpPr>
              <p:spPr bwMode="auto">
                <a:xfrm flipH="1">
                  <a:off x="3733800" y="6987542"/>
                  <a:ext cx="369570" cy="419100"/>
                </a:xfrm>
                <a:custGeom>
                  <a:avLst/>
                  <a:gdLst>
                    <a:gd name="T0" fmla="*/ 0 w 369570"/>
                    <a:gd name="T1" fmla="*/ 0 h 419100"/>
                    <a:gd name="T2" fmla="*/ 0 w 369570"/>
                    <a:gd name="T3" fmla="*/ 295275 h 419100"/>
                    <a:gd name="T4" fmla="*/ 365760 w 369570"/>
                    <a:gd name="T5" fmla="*/ 419100 h 419100"/>
                    <a:gd name="T6" fmla="*/ 369570 w 369570"/>
                    <a:gd name="T7" fmla="*/ 116205 h 419100"/>
                    <a:gd name="T8" fmla="*/ 0 w 369570"/>
                    <a:gd name="T9" fmla="*/ 0 h 419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9570"/>
                    <a:gd name="T16" fmla="*/ 0 h 419100"/>
                    <a:gd name="T17" fmla="*/ 369570 w 369570"/>
                    <a:gd name="T18" fmla="*/ 419100 h 419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9570" h="419100">
                      <a:moveTo>
                        <a:pt x="0" y="0"/>
                      </a:moveTo>
                      <a:lnTo>
                        <a:pt x="0" y="295275"/>
                      </a:lnTo>
                      <a:lnTo>
                        <a:pt x="365760" y="419100"/>
                      </a:lnTo>
                      <a:lnTo>
                        <a:pt x="369570" y="1162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BFF9B"/>
                </a:solidFill>
                <a:ln w="19050" cap="flat" cmpd="sng" algn="ctr">
                  <a:noFill/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612" name="Group 347"/>
                <p:cNvGrpSpPr>
                  <a:grpSpLocks/>
                </p:cNvGrpSpPr>
                <p:nvPr/>
              </p:nvGrpSpPr>
              <p:grpSpPr bwMode="auto">
                <a:xfrm>
                  <a:off x="3356610" y="6858001"/>
                  <a:ext cx="754380" cy="550544"/>
                  <a:chOff x="3356610" y="6858001"/>
                  <a:chExt cx="754380" cy="550544"/>
                </a:xfrm>
              </p:grpSpPr>
              <p:cxnSp>
                <p:nvCxnSpPr>
                  <p:cNvPr id="349" name="Straight Connector 348"/>
                  <p:cNvCxnSpPr/>
                  <p:nvPr/>
                </p:nvCxnSpPr>
                <p:spPr bwMode="auto">
                  <a:xfrm rot="5400000">
                    <a:off x="3192450" y="7133249"/>
                    <a:ext cx="306237" cy="0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350" name="Straight Connector 349"/>
                  <p:cNvCxnSpPr/>
                  <p:nvPr/>
                </p:nvCxnSpPr>
                <p:spPr bwMode="auto">
                  <a:xfrm rot="5400000">
                    <a:off x="3568889" y="7253840"/>
                    <a:ext cx="309411" cy="0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351" name="Straight Connector 350"/>
                  <p:cNvCxnSpPr/>
                  <p:nvPr/>
                </p:nvCxnSpPr>
                <p:spPr bwMode="auto">
                  <a:xfrm>
                    <a:off x="3348746" y="6981716"/>
                    <a:ext cx="374850" cy="120591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352" name="Straight Connector 351"/>
                  <p:cNvCxnSpPr/>
                  <p:nvPr/>
                </p:nvCxnSpPr>
                <p:spPr bwMode="auto">
                  <a:xfrm>
                    <a:off x="3348746" y="7286367"/>
                    <a:ext cx="374850" cy="122178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353" name="Straight Connector 352"/>
                  <p:cNvCxnSpPr/>
                  <p:nvPr/>
                </p:nvCxnSpPr>
                <p:spPr bwMode="auto">
                  <a:xfrm rot="5400000" flipH="1" flipV="1">
                    <a:off x="3941353" y="7135629"/>
                    <a:ext cx="301477" cy="0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354" name="Straight Connector 353"/>
                  <p:cNvCxnSpPr/>
                  <p:nvPr/>
                </p:nvCxnSpPr>
                <p:spPr bwMode="auto">
                  <a:xfrm flipV="1">
                    <a:off x="3725183" y="6981716"/>
                    <a:ext cx="374850" cy="120591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355" name="Straight Connector 354"/>
                  <p:cNvCxnSpPr/>
                  <p:nvPr/>
                </p:nvCxnSpPr>
                <p:spPr bwMode="auto">
                  <a:xfrm flipV="1">
                    <a:off x="3722007" y="7286367"/>
                    <a:ext cx="374850" cy="122178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356" name="Straight Connector 355"/>
                  <p:cNvCxnSpPr/>
                  <p:nvPr/>
                </p:nvCxnSpPr>
                <p:spPr bwMode="auto">
                  <a:xfrm>
                    <a:off x="3718830" y="6859539"/>
                    <a:ext cx="374850" cy="122177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357" name="Straight Connector 356"/>
                  <p:cNvCxnSpPr/>
                  <p:nvPr/>
                </p:nvCxnSpPr>
                <p:spPr bwMode="auto">
                  <a:xfrm flipV="1">
                    <a:off x="3345569" y="6857952"/>
                    <a:ext cx="374850" cy="120591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</p:grpSp>
          </p:grpSp>
          <p:sp>
            <p:nvSpPr>
              <p:cNvPr id="201" name="Text Box 23"/>
              <p:cNvSpPr txBox="1">
                <a:spLocks noChangeArrowheads="1"/>
              </p:cNvSpPr>
              <p:nvPr/>
            </p:nvSpPr>
            <p:spPr bwMode="auto">
              <a:xfrm>
                <a:off x="4267951" y="6095915"/>
                <a:ext cx="609925" cy="171366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 type="none" w="lg" len="lg"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itchFamily="34" charset="0"/>
                  </a:rPr>
                  <a:t>Badger</a:t>
                </a:r>
              </a:p>
            </p:txBody>
          </p:sp>
          <p:sp>
            <p:nvSpPr>
              <p:cNvPr id="202" name="Text Box 23"/>
              <p:cNvSpPr txBox="1">
                <a:spLocks noChangeArrowheads="1"/>
              </p:cNvSpPr>
              <p:nvPr/>
            </p:nvSpPr>
            <p:spPr bwMode="auto">
              <a:xfrm>
                <a:off x="4774634" y="5707168"/>
                <a:ext cx="533684" cy="344318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 type="none" w="lg" len="lg"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itchFamily="34" charset="0"/>
                  </a:rPr>
                  <a:t>A.O. Smith</a:t>
                </a:r>
              </a:p>
            </p:txBody>
          </p:sp>
        </p:grpSp>
        <p:sp>
          <p:nvSpPr>
            <p:cNvPr id="203" name="Text Box 23"/>
            <p:cNvSpPr txBox="1">
              <a:spLocks noChangeArrowheads="1"/>
            </p:cNvSpPr>
            <p:nvPr/>
          </p:nvSpPr>
          <p:spPr bwMode="auto">
            <a:xfrm>
              <a:off x="6552655" y="5410096"/>
              <a:ext cx="609606" cy="33173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Advanced Chemical Systems</a:t>
              </a:r>
            </a:p>
          </p:txBody>
        </p:sp>
        <p:sp>
          <p:nvSpPr>
            <p:cNvPr id="1222" name="Text Box 23"/>
            <p:cNvSpPr txBox="1">
              <a:spLocks noChangeArrowheads="1"/>
            </p:cNvSpPr>
            <p:nvPr/>
          </p:nvSpPr>
          <p:spPr bwMode="auto">
            <a:xfrm>
              <a:off x="5943050" y="5257718"/>
              <a:ext cx="533405" cy="171424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ITT</a:t>
              </a:r>
            </a:p>
          </p:txBody>
        </p:sp>
        <p:sp>
          <p:nvSpPr>
            <p:cNvPr id="1223" name="Text Box 23"/>
            <p:cNvSpPr txBox="1">
              <a:spLocks noChangeArrowheads="1"/>
            </p:cNvSpPr>
            <p:nvPr/>
          </p:nvSpPr>
          <p:spPr bwMode="auto">
            <a:xfrm>
              <a:off x="4571437" y="5257718"/>
              <a:ext cx="381003" cy="22221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Baker Mfg.</a:t>
              </a:r>
            </a:p>
          </p:txBody>
        </p:sp>
        <p:sp>
          <p:nvSpPr>
            <p:cNvPr id="1224" name="Text Box 23"/>
            <p:cNvSpPr txBox="1">
              <a:spLocks noChangeArrowheads="1"/>
            </p:cNvSpPr>
            <p:nvPr/>
          </p:nvSpPr>
          <p:spPr bwMode="auto">
            <a:xfrm>
              <a:off x="7159086" y="5284701"/>
              <a:ext cx="457204" cy="22221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ASA Analytics</a:t>
              </a:r>
            </a:p>
          </p:txBody>
        </p:sp>
        <p:sp>
          <p:nvSpPr>
            <p:cNvPr id="1225" name="Text Box 23"/>
            <p:cNvSpPr txBox="1">
              <a:spLocks noChangeArrowheads="1"/>
            </p:cNvSpPr>
            <p:nvPr/>
          </p:nvSpPr>
          <p:spPr bwMode="auto">
            <a:xfrm>
              <a:off x="6025600" y="5802149"/>
              <a:ext cx="609606" cy="12380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CH2MHill</a:t>
              </a:r>
            </a:p>
          </p:txBody>
        </p:sp>
      </p:grpSp>
      <p:grpSp>
        <p:nvGrpSpPr>
          <p:cNvPr id="8613" name="Group 1297"/>
          <p:cNvGrpSpPr>
            <a:grpSpLocks/>
          </p:cNvGrpSpPr>
          <p:nvPr/>
        </p:nvGrpSpPr>
        <p:grpSpPr bwMode="auto">
          <a:xfrm>
            <a:off x="5807075" y="2400300"/>
            <a:ext cx="3124200" cy="2868613"/>
            <a:chOff x="5806440" y="2324072"/>
            <a:chExt cx="3124835" cy="2868895"/>
          </a:xfrm>
        </p:grpSpPr>
        <p:grpSp>
          <p:nvGrpSpPr>
            <p:cNvPr id="8614" name="Group 1662"/>
            <p:cNvGrpSpPr>
              <a:grpSpLocks/>
            </p:cNvGrpSpPr>
            <p:nvPr/>
          </p:nvGrpSpPr>
          <p:grpSpPr bwMode="auto">
            <a:xfrm>
              <a:off x="5806440" y="2621280"/>
              <a:ext cx="1134663" cy="685800"/>
              <a:chOff x="8766810" y="914400"/>
              <a:chExt cx="1509078" cy="913130"/>
            </a:xfrm>
          </p:grpSpPr>
          <p:grpSp>
            <p:nvGrpSpPr>
              <p:cNvPr id="8615" name="Group 584"/>
              <p:cNvGrpSpPr>
                <a:grpSpLocks/>
              </p:cNvGrpSpPr>
              <p:nvPr/>
            </p:nvGrpSpPr>
            <p:grpSpPr bwMode="auto">
              <a:xfrm>
                <a:off x="9296400" y="914400"/>
                <a:ext cx="979488" cy="711200"/>
                <a:chOff x="10886145" y="2089786"/>
                <a:chExt cx="980145" cy="711809"/>
              </a:xfrm>
            </p:grpSpPr>
            <p:sp>
              <p:nvSpPr>
                <p:cNvPr id="8645" name="Freeform 531"/>
                <p:cNvSpPr>
                  <a:spLocks/>
                </p:cNvSpPr>
                <p:nvPr/>
              </p:nvSpPr>
              <p:spPr bwMode="auto">
                <a:xfrm>
                  <a:off x="10886145" y="2093596"/>
                  <a:ext cx="971550" cy="312420"/>
                </a:xfrm>
                <a:custGeom>
                  <a:avLst/>
                  <a:gdLst>
                    <a:gd name="T0" fmla="*/ 603885 w 971550"/>
                    <a:gd name="T1" fmla="*/ 312420 h 312420"/>
                    <a:gd name="T2" fmla="*/ 0 w 971550"/>
                    <a:gd name="T3" fmla="*/ 120015 h 312420"/>
                    <a:gd name="T4" fmla="*/ 371475 w 971550"/>
                    <a:gd name="T5" fmla="*/ 0 h 312420"/>
                    <a:gd name="T6" fmla="*/ 971550 w 971550"/>
                    <a:gd name="T7" fmla="*/ 194310 h 312420"/>
                    <a:gd name="T8" fmla="*/ 603885 w 971550"/>
                    <a:gd name="T9" fmla="*/ 312420 h 3124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1550"/>
                    <a:gd name="T16" fmla="*/ 0 h 312420"/>
                    <a:gd name="T17" fmla="*/ 971550 w 971550"/>
                    <a:gd name="T18" fmla="*/ 312420 h 3124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1550" h="312420">
                      <a:moveTo>
                        <a:pt x="603885" y="312420"/>
                      </a:moveTo>
                      <a:lnTo>
                        <a:pt x="0" y="120015"/>
                      </a:lnTo>
                      <a:lnTo>
                        <a:pt x="371475" y="0"/>
                      </a:lnTo>
                      <a:lnTo>
                        <a:pt x="971550" y="194310"/>
                      </a:lnTo>
                      <a:lnTo>
                        <a:pt x="603885" y="312420"/>
                      </a:lnTo>
                      <a:close/>
                    </a:path>
                  </a:pathLst>
                </a:custGeom>
                <a:solidFill>
                  <a:srgbClr val="FFE5E5"/>
                </a:solidFill>
                <a:ln w="19050" cap="flat" cmpd="sng" algn="ctr">
                  <a:noFill/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46" name="Freeform 532"/>
                <p:cNvSpPr>
                  <a:spLocks/>
                </p:cNvSpPr>
                <p:nvPr/>
              </p:nvSpPr>
              <p:spPr bwMode="auto">
                <a:xfrm>
                  <a:off x="10886145" y="2214855"/>
                  <a:ext cx="601050" cy="584835"/>
                </a:xfrm>
                <a:custGeom>
                  <a:avLst/>
                  <a:gdLst>
                    <a:gd name="T0" fmla="*/ 7620 w 601050"/>
                    <a:gd name="T1" fmla="*/ 0 h 967224"/>
                    <a:gd name="T2" fmla="*/ 0 w 601050"/>
                    <a:gd name="T3" fmla="*/ 4 h 967224"/>
                    <a:gd name="T4" fmla="*/ 601050 w 601050"/>
                    <a:gd name="T5" fmla="*/ 5 h 967224"/>
                    <a:gd name="T6" fmla="*/ 601050 w 601050"/>
                    <a:gd name="T7" fmla="*/ 2 h 967224"/>
                    <a:gd name="T8" fmla="*/ 7620 w 601050"/>
                    <a:gd name="T9" fmla="*/ 0 h 967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1050"/>
                    <a:gd name="T16" fmla="*/ 0 h 967224"/>
                    <a:gd name="T17" fmla="*/ 601050 w 601050"/>
                    <a:gd name="T18" fmla="*/ 967224 h 967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1050" h="967224">
                      <a:moveTo>
                        <a:pt x="7620" y="0"/>
                      </a:moveTo>
                      <a:lnTo>
                        <a:pt x="0" y="642717"/>
                      </a:lnTo>
                      <a:lnTo>
                        <a:pt x="601050" y="967224"/>
                      </a:lnTo>
                      <a:lnTo>
                        <a:pt x="601050" y="322309"/>
                      </a:lnTo>
                      <a:lnTo>
                        <a:pt x="7620" y="0"/>
                      </a:lnTo>
                      <a:close/>
                    </a:path>
                  </a:pathLst>
                </a:custGeom>
                <a:solidFill>
                  <a:srgbClr val="FFC5C5"/>
                </a:solidFill>
                <a:ln w="19050" cap="flat" cmpd="sng" algn="ctr">
                  <a:noFill/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47" name="Freeform 533"/>
                <p:cNvSpPr>
                  <a:spLocks/>
                </p:cNvSpPr>
                <p:nvPr/>
              </p:nvSpPr>
              <p:spPr bwMode="auto">
                <a:xfrm flipH="1">
                  <a:off x="11491006" y="2289152"/>
                  <a:ext cx="369570" cy="510540"/>
                </a:xfrm>
                <a:custGeom>
                  <a:avLst/>
                  <a:gdLst>
                    <a:gd name="T0" fmla="*/ 0 w 369570"/>
                    <a:gd name="T1" fmla="*/ 0 h 510540"/>
                    <a:gd name="T2" fmla="*/ 1905 w 369570"/>
                    <a:gd name="T3" fmla="*/ 386715 h 510540"/>
                    <a:gd name="T4" fmla="*/ 367665 w 369570"/>
                    <a:gd name="T5" fmla="*/ 510540 h 510540"/>
                    <a:gd name="T6" fmla="*/ 369570 w 369570"/>
                    <a:gd name="T7" fmla="*/ 123825 h 510540"/>
                    <a:gd name="T8" fmla="*/ 0 w 369570"/>
                    <a:gd name="T9" fmla="*/ 0 h 5105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9570"/>
                    <a:gd name="T16" fmla="*/ 0 h 510540"/>
                    <a:gd name="T17" fmla="*/ 369570 w 369570"/>
                    <a:gd name="T18" fmla="*/ 510540 h 5105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9570" h="510540">
                      <a:moveTo>
                        <a:pt x="0" y="0"/>
                      </a:moveTo>
                      <a:lnTo>
                        <a:pt x="1905" y="386715"/>
                      </a:lnTo>
                      <a:lnTo>
                        <a:pt x="367665" y="510540"/>
                      </a:lnTo>
                      <a:lnTo>
                        <a:pt x="369570" y="1238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F9F"/>
                </a:solidFill>
                <a:ln w="19050" cap="flat" cmpd="sng" algn="ctr">
                  <a:noFill/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616" name="Group 375"/>
                <p:cNvGrpSpPr>
                  <a:grpSpLocks/>
                </p:cNvGrpSpPr>
                <p:nvPr/>
              </p:nvGrpSpPr>
              <p:grpSpPr bwMode="auto">
                <a:xfrm>
                  <a:off x="10886145" y="2089786"/>
                  <a:ext cx="980145" cy="711809"/>
                  <a:chOff x="1447800" y="5589931"/>
                  <a:chExt cx="980145" cy="711809"/>
                </a:xfrm>
              </p:grpSpPr>
              <p:cxnSp>
                <p:nvCxnSpPr>
                  <p:cNvPr id="1611" name="Straight Connector 1610"/>
                  <p:cNvCxnSpPr>
                    <a:stCxn id="8645" idx="1"/>
                  </p:cNvCxnSpPr>
                  <p:nvPr/>
                </p:nvCxnSpPr>
                <p:spPr bwMode="auto">
                  <a:xfrm>
                    <a:off x="1448266" y="5714338"/>
                    <a:ext cx="0" cy="368139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1612" name="Straight Connector 1611"/>
                  <p:cNvCxnSpPr/>
                  <p:nvPr/>
                </p:nvCxnSpPr>
                <p:spPr bwMode="auto">
                  <a:xfrm rot="5400000">
                    <a:off x="1870684" y="6088825"/>
                    <a:ext cx="363908" cy="0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1613" name="Straight Connector 1612"/>
                  <p:cNvCxnSpPr/>
                  <p:nvPr/>
                </p:nvCxnSpPr>
                <p:spPr bwMode="auto">
                  <a:xfrm>
                    <a:off x="1448266" y="5712223"/>
                    <a:ext cx="604372" cy="194648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1614" name="Straight Connector 1613"/>
                  <p:cNvCxnSpPr/>
                  <p:nvPr/>
                </p:nvCxnSpPr>
                <p:spPr bwMode="auto">
                  <a:xfrm>
                    <a:off x="1448266" y="6080362"/>
                    <a:ext cx="604372" cy="190417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1615" name="Straight Connector 1614"/>
                  <p:cNvCxnSpPr/>
                  <p:nvPr/>
                </p:nvCxnSpPr>
                <p:spPr bwMode="auto">
                  <a:xfrm rot="5400000" flipH="1" flipV="1">
                    <a:off x="2238378" y="5966112"/>
                    <a:ext cx="363908" cy="0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1616" name="Straight Connector 1615"/>
                  <p:cNvCxnSpPr/>
                  <p:nvPr/>
                </p:nvCxnSpPr>
                <p:spPr bwMode="auto">
                  <a:xfrm flipV="1">
                    <a:off x="2054750" y="5784158"/>
                    <a:ext cx="374035" cy="122713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1617" name="Straight Connector 1616"/>
                  <p:cNvCxnSpPr/>
                  <p:nvPr/>
                </p:nvCxnSpPr>
                <p:spPr bwMode="auto">
                  <a:xfrm flipV="1">
                    <a:off x="2050524" y="6148066"/>
                    <a:ext cx="374035" cy="122713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1618" name="Straight Connector 1617"/>
                  <p:cNvCxnSpPr/>
                  <p:nvPr/>
                </p:nvCxnSpPr>
                <p:spPr bwMode="auto">
                  <a:xfrm>
                    <a:off x="1822299" y="5591625"/>
                    <a:ext cx="600145" cy="192533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1619" name="Straight Connector 1618"/>
                  <p:cNvCxnSpPr/>
                  <p:nvPr/>
                </p:nvCxnSpPr>
                <p:spPr bwMode="auto">
                  <a:xfrm flipV="1">
                    <a:off x="1450378" y="5589510"/>
                    <a:ext cx="376147" cy="120597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</p:grpSp>
          </p:grpSp>
          <p:grpSp>
            <p:nvGrpSpPr>
              <p:cNvPr id="8617" name="Group 646"/>
              <p:cNvGrpSpPr>
                <a:grpSpLocks/>
              </p:cNvGrpSpPr>
              <p:nvPr/>
            </p:nvGrpSpPr>
            <p:grpSpPr bwMode="auto">
              <a:xfrm flipH="1">
                <a:off x="9448800" y="1184910"/>
                <a:ext cx="336698" cy="241300"/>
                <a:chOff x="9601200" y="2089786"/>
                <a:chExt cx="980145" cy="622934"/>
              </a:xfrm>
            </p:grpSpPr>
            <p:sp>
              <p:nvSpPr>
                <p:cNvPr id="8632" name="Freeform 647"/>
                <p:cNvSpPr>
                  <a:spLocks/>
                </p:cNvSpPr>
                <p:nvPr/>
              </p:nvSpPr>
              <p:spPr bwMode="auto">
                <a:xfrm>
                  <a:off x="9601200" y="2093596"/>
                  <a:ext cx="971550" cy="312420"/>
                </a:xfrm>
                <a:custGeom>
                  <a:avLst/>
                  <a:gdLst>
                    <a:gd name="T0" fmla="*/ 603885 w 971550"/>
                    <a:gd name="T1" fmla="*/ 312420 h 312420"/>
                    <a:gd name="T2" fmla="*/ 0 w 971550"/>
                    <a:gd name="T3" fmla="*/ 120015 h 312420"/>
                    <a:gd name="T4" fmla="*/ 371475 w 971550"/>
                    <a:gd name="T5" fmla="*/ 0 h 312420"/>
                    <a:gd name="T6" fmla="*/ 971550 w 971550"/>
                    <a:gd name="T7" fmla="*/ 194310 h 312420"/>
                    <a:gd name="T8" fmla="*/ 603885 w 971550"/>
                    <a:gd name="T9" fmla="*/ 312420 h 3124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1550"/>
                    <a:gd name="T16" fmla="*/ 0 h 312420"/>
                    <a:gd name="T17" fmla="*/ 971550 w 971550"/>
                    <a:gd name="T18" fmla="*/ 312420 h 3124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1550" h="312420">
                      <a:moveTo>
                        <a:pt x="603885" y="312420"/>
                      </a:moveTo>
                      <a:lnTo>
                        <a:pt x="0" y="120015"/>
                      </a:lnTo>
                      <a:lnTo>
                        <a:pt x="371475" y="0"/>
                      </a:lnTo>
                      <a:lnTo>
                        <a:pt x="971550" y="194310"/>
                      </a:lnTo>
                      <a:lnTo>
                        <a:pt x="603885" y="312420"/>
                      </a:lnTo>
                      <a:close/>
                    </a:path>
                  </a:pathLst>
                </a:custGeom>
                <a:solidFill>
                  <a:srgbClr val="FFE5E5"/>
                </a:solidFill>
                <a:ln w="19050" cap="flat" cmpd="sng" algn="ctr">
                  <a:noFill/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33" name="Freeform 648"/>
                <p:cNvSpPr>
                  <a:spLocks/>
                </p:cNvSpPr>
                <p:nvPr/>
              </p:nvSpPr>
              <p:spPr bwMode="auto">
                <a:xfrm>
                  <a:off x="9601200" y="2209800"/>
                  <a:ext cx="601050" cy="501015"/>
                </a:xfrm>
                <a:custGeom>
                  <a:avLst/>
                  <a:gdLst>
                    <a:gd name="T0" fmla="*/ 0 w 601050"/>
                    <a:gd name="T1" fmla="*/ 0 h 828599"/>
                    <a:gd name="T2" fmla="*/ 0 w 601050"/>
                    <a:gd name="T3" fmla="*/ 3 h 828599"/>
                    <a:gd name="T4" fmla="*/ 601050 w 601050"/>
                    <a:gd name="T5" fmla="*/ 5 h 828599"/>
                    <a:gd name="T6" fmla="*/ 601050 w 601050"/>
                    <a:gd name="T7" fmla="*/ 2 h 828599"/>
                    <a:gd name="T8" fmla="*/ 0 w 601050"/>
                    <a:gd name="T9" fmla="*/ 0 h 8285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1050"/>
                    <a:gd name="T16" fmla="*/ 0 h 828599"/>
                    <a:gd name="T17" fmla="*/ 601050 w 601050"/>
                    <a:gd name="T18" fmla="*/ 828599 h 8285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1050" h="828599">
                      <a:moveTo>
                        <a:pt x="0" y="0"/>
                      </a:moveTo>
                      <a:lnTo>
                        <a:pt x="0" y="504092"/>
                      </a:lnTo>
                      <a:lnTo>
                        <a:pt x="601050" y="828599"/>
                      </a:lnTo>
                      <a:lnTo>
                        <a:pt x="601050" y="3254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F9F"/>
                </a:solidFill>
                <a:ln w="19050" cap="flat" cmpd="sng" algn="ctr">
                  <a:noFill/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34" name="Freeform 649"/>
                <p:cNvSpPr>
                  <a:spLocks/>
                </p:cNvSpPr>
                <p:nvPr/>
              </p:nvSpPr>
              <p:spPr bwMode="auto">
                <a:xfrm flipH="1">
                  <a:off x="10204155" y="2291717"/>
                  <a:ext cx="369570" cy="419100"/>
                </a:xfrm>
                <a:custGeom>
                  <a:avLst/>
                  <a:gdLst>
                    <a:gd name="T0" fmla="*/ 0 w 369570"/>
                    <a:gd name="T1" fmla="*/ 0 h 419100"/>
                    <a:gd name="T2" fmla="*/ 0 w 369570"/>
                    <a:gd name="T3" fmla="*/ 295275 h 419100"/>
                    <a:gd name="T4" fmla="*/ 365760 w 369570"/>
                    <a:gd name="T5" fmla="*/ 419100 h 419100"/>
                    <a:gd name="T6" fmla="*/ 369570 w 369570"/>
                    <a:gd name="T7" fmla="*/ 116205 h 419100"/>
                    <a:gd name="T8" fmla="*/ 0 w 369570"/>
                    <a:gd name="T9" fmla="*/ 0 h 419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9570"/>
                    <a:gd name="T16" fmla="*/ 0 h 419100"/>
                    <a:gd name="T17" fmla="*/ 369570 w 369570"/>
                    <a:gd name="T18" fmla="*/ 419100 h 419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9570" h="419100">
                      <a:moveTo>
                        <a:pt x="0" y="0"/>
                      </a:moveTo>
                      <a:lnTo>
                        <a:pt x="0" y="295275"/>
                      </a:lnTo>
                      <a:lnTo>
                        <a:pt x="365760" y="419100"/>
                      </a:lnTo>
                      <a:lnTo>
                        <a:pt x="369570" y="1162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CDCD"/>
                    </a:gs>
                    <a:gs pos="100000">
                      <a:srgbClr val="FFFFFF"/>
                    </a:gs>
                  </a:gsLst>
                  <a:lin ang="10800000"/>
                </a:gradFill>
                <a:ln w="19050" cap="flat" cmpd="sng" algn="ctr">
                  <a:noFill/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618" name="Group 389"/>
                <p:cNvGrpSpPr>
                  <a:grpSpLocks/>
                </p:cNvGrpSpPr>
                <p:nvPr/>
              </p:nvGrpSpPr>
              <p:grpSpPr bwMode="auto">
                <a:xfrm>
                  <a:off x="9601200" y="2089786"/>
                  <a:ext cx="980145" cy="622934"/>
                  <a:chOff x="1524000" y="7010400"/>
                  <a:chExt cx="980145" cy="622934"/>
                </a:xfrm>
              </p:grpSpPr>
              <p:cxnSp>
                <p:nvCxnSpPr>
                  <p:cNvPr id="1625" name="Straight Connector 1624"/>
                  <p:cNvCxnSpPr/>
                  <p:nvPr/>
                </p:nvCxnSpPr>
                <p:spPr bwMode="auto">
                  <a:xfrm rot="5400000">
                    <a:off x="1281352" y="7282367"/>
                    <a:ext cx="305608" cy="0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1626" name="Straight Connector 1625"/>
                  <p:cNvCxnSpPr/>
                  <p:nvPr/>
                </p:nvCxnSpPr>
                <p:spPr bwMode="auto">
                  <a:xfrm rot="5400000">
                    <a:off x="1969869" y="7478829"/>
                    <a:ext cx="305608" cy="0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1627" name="Straight Connector 1626"/>
                  <p:cNvCxnSpPr/>
                  <p:nvPr/>
                </p:nvCxnSpPr>
                <p:spPr bwMode="auto">
                  <a:xfrm>
                    <a:off x="1434156" y="7129563"/>
                    <a:ext cx="688517" cy="196462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1628" name="Straight Connector 1627"/>
                  <p:cNvCxnSpPr/>
                  <p:nvPr/>
                </p:nvCxnSpPr>
                <p:spPr bwMode="auto">
                  <a:xfrm>
                    <a:off x="1434156" y="7435170"/>
                    <a:ext cx="688517" cy="196462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1629" name="Straight Connector 1628"/>
                  <p:cNvCxnSpPr/>
                  <p:nvPr/>
                </p:nvCxnSpPr>
                <p:spPr bwMode="auto">
                  <a:xfrm rot="5400000" flipH="1" flipV="1">
                    <a:off x="2338717" y="7358769"/>
                    <a:ext cx="305608" cy="0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1630" name="Straight Connector 1629"/>
                  <p:cNvCxnSpPr/>
                  <p:nvPr/>
                </p:nvCxnSpPr>
                <p:spPr bwMode="auto">
                  <a:xfrm flipV="1">
                    <a:off x="2128822" y="7200506"/>
                    <a:ext cx="374994" cy="125519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1631" name="Straight Connector 1630"/>
                  <p:cNvCxnSpPr/>
                  <p:nvPr/>
                </p:nvCxnSpPr>
                <p:spPr bwMode="auto">
                  <a:xfrm flipV="1">
                    <a:off x="2122673" y="7511572"/>
                    <a:ext cx="374998" cy="120060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1632" name="Straight Connector 1631"/>
                  <p:cNvCxnSpPr/>
                  <p:nvPr/>
                </p:nvCxnSpPr>
                <p:spPr bwMode="auto">
                  <a:xfrm>
                    <a:off x="1895218" y="7009503"/>
                    <a:ext cx="602452" cy="191003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1633" name="Straight Connector 1632"/>
                  <p:cNvCxnSpPr/>
                  <p:nvPr/>
                </p:nvCxnSpPr>
                <p:spPr bwMode="auto">
                  <a:xfrm flipV="1">
                    <a:off x="1434156" y="7009503"/>
                    <a:ext cx="461062" cy="120060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</p:grpSp>
          </p:grpSp>
          <p:grpSp>
            <p:nvGrpSpPr>
              <p:cNvPr id="8622" name="Group 584"/>
              <p:cNvGrpSpPr>
                <a:grpSpLocks/>
              </p:cNvGrpSpPr>
              <p:nvPr/>
            </p:nvGrpSpPr>
            <p:grpSpPr bwMode="auto">
              <a:xfrm>
                <a:off x="8766810" y="1116330"/>
                <a:ext cx="979488" cy="711200"/>
                <a:chOff x="10886145" y="2089786"/>
                <a:chExt cx="980145" cy="711809"/>
              </a:xfrm>
            </p:grpSpPr>
            <p:sp>
              <p:nvSpPr>
                <p:cNvPr id="8619" name="Freeform 531"/>
                <p:cNvSpPr>
                  <a:spLocks/>
                </p:cNvSpPr>
                <p:nvPr/>
              </p:nvSpPr>
              <p:spPr bwMode="auto">
                <a:xfrm>
                  <a:off x="10886145" y="2093596"/>
                  <a:ext cx="971550" cy="312420"/>
                </a:xfrm>
                <a:custGeom>
                  <a:avLst/>
                  <a:gdLst>
                    <a:gd name="T0" fmla="*/ 603885 w 971550"/>
                    <a:gd name="T1" fmla="*/ 312420 h 312420"/>
                    <a:gd name="T2" fmla="*/ 0 w 971550"/>
                    <a:gd name="T3" fmla="*/ 120015 h 312420"/>
                    <a:gd name="T4" fmla="*/ 371475 w 971550"/>
                    <a:gd name="T5" fmla="*/ 0 h 312420"/>
                    <a:gd name="T6" fmla="*/ 971550 w 971550"/>
                    <a:gd name="T7" fmla="*/ 194310 h 312420"/>
                    <a:gd name="T8" fmla="*/ 603885 w 971550"/>
                    <a:gd name="T9" fmla="*/ 312420 h 3124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1550"/>
                    <a:gd name="T16" fmla="*/ 0 h 312420"/>
                    <a:gd name="T17" fmla="*/ 971550 w 971550"/>
                    <a:gd name="T18" fmla="*/ 312420 h 3124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1550" h="312420">
                      <a:moveTo>
                        <a:pt x="603885" y="312420"/>
                      </a:moveTo>
                      <a:lnTo>
                        <a:pt x="0" y="120015"/>
                      </a:lnTo>
                      <a:lnTo>
                        <a:pt x="371475" y="0"/>
                      </a:lnTo>
                      <a:lnTo>
                        <a:pt x="971550" y="194310"/>
                      </a:lnTo>
                      <a:lnTo>
                        <a:pt x="603885" y="312420"/>
                      </a:lnTo>
                      <a:close/>
                    </a:path>
                  </a:pathLst>
                </a:custGeom>
                <a:solidFill>
                  <a:srgbClr val="FFE5E5"/>
                </a:solidFill>
                <a:ln w="19050" cap="flat" cmpd="sng" algn="ctr">
                  <a:noFill/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20" name="Freeform 532"/>
                <p:cNvSpPr>
                  <a:spLocks/>
                </p:cNvSpPr>
                <p:nvPr/>
              </p:nvSpPr>
              <p:spPr bwMode="auto">
                <a:xfrm>
                  <a:off x="10886145" y="2214855"/>
                  <a:ext cx="601050" cy="584835"/>
                </a:xfrm>
                <a:custGeom>
                  <a:avLst/>
                  <a:gdLst>
                    <a:gd name="T0" fmla="*/ 7620 w 601050"/>
                    <a:gd name="T1" fmla="*/ 0 h 967224"/>
                    <a:gd name="T2" fmla="*/ 0 w 601050"/>
                    <a:gd name="T3" fmla="*/ 4 h 967224"/>
                    <a:gd name="T4" fmla="*/ 601050 w 601050"/>
                    <a:gd name="T5" fmla="*/ 5 h 967224"/>
                    <a:gd name="T6" fmla="*/ 601050 w 601050"/>
                    <a:gd name="T7" fmla="*/ 2 h 967224"/>
                    <a:gd name="T8" fmla="*/ 7620 w 601050"/>
                    <a:gd name="T9" fmla="*/ 0 h 967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1050"/>
                    <a:gd name="T16" fmla="*/ 0 h 967224"/>
                    <a:gd name="T17" fmla="*/ 601050 w 601050"/>
                    <a:gd name="T18" fmla="*/ 967224 h 967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1050" h="967224">
                      <a:moveTo>
                        <a:pt x="7620" y="0"/>
                      </a:moveTo>
                      <a:lnTo>
                        <a:pt x="0" y="642717"/>
                      </a:lnTo>
                      <a:lnTo>
                        <a:pt x="601050" y="967224"/>
                      </a:lnTo>
                      <a:lnTo>
                        <a:pt x="601050" y="322309"/>
                      </a:lnTo>
                      <a:lnTo>
                        <a:pt x="7620" y="0"/>
                      </a:lnTo>
                      <a:close/>
                    </a:path>
                  </a:pathLst>
                </a:custGeom>
                <a:solidFill>
                  <a:srgbClr val="FFC5C5"/>
                </a:solidFill>
                <a:ln w="19050" cap="flat" cmpd="sng" algn="ctr">
                  <a:noFill/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21" name="Freeform 533"/>
                <p:cNvSpPr>
                  <a:spLocks/>
                </p:cNvSpPr>
                <p:nvPr/>
              </p:nvSpPr>
              <p:spPr bwMode="auto">
                <a:xfrm flipH="1">
                  <a:off x="11491006" y="2289152"/>
                  <a:ext cx="369570" cy="510540"/>
                </a:xfrm>
                <a:custGeom>
                  <a:avLst/>
                  <a:gdLst>
                    <a:gd name="T0" fmla="*/ 0 w 369570"/>
                    <a:gd name="T1" fmla="*/ 0 h 510540"/>
                    <a:gd name="T2" fmla="*/ 1905 w 369570"/>
                    <a:gd name="T3" fmla="*/ 386715 h 510540"/>
                    <a:gd name="T4" fmla="*/ 367665 w 369570"/>
                    <a:gd name="T5" fmla="*/ 510540 h 510540"/>
                    <a:gd name="T6" fmla="*/ 369570 w 369570"/>
                    <a:gd name="T7" fmla="*/ 123825 h 510540"/>
                    <a:gd name="T8" fmla="*/ 0 w 369570"/>
                    <a:gd name="T9" fmla="*/ 0 h 5105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9570"/>
                    <a:gd name="T16" fmla="*/ 0 h 510540"/>
                    <a:gd name="T17" fmla="*/ 369570 w 369570"/>
                    <a:gd name="T18" fmla="*/ 510540 h 5105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9570" h="510540">
                      <a:moveTo>
                        <a:pt x="0" y="0"/>
                      </a:moveTo>
                      <a:lnTo>
                        <a:pt x="1905" y="386715"/>
                      </a:lnTo>
                      <a:lnTo>
                        <a:pt x="367665" y="510540"/>
                      </a:lnTo>
                      <a:lnTo>
                        <a:pt x="369570" y="1238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F9F"/>
                </a:solidFill>
                <a:ln w="19050" cap="flat" cmpd="sng" algn="ctr">
                  <a:noFill/>
                  <a:prstDash val="solid"/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623" name="Group 375"/>
                <p:cNvGrpSpPr>
                  <a:grpSpLocks/>
                </p:cNvGrpSpPr>
                <p:nvPr/>
              </p:nvGrpSpPr>
              <p:grpSpPr bwMode="auto">
                <a:xfrm>
                  <a:off x="10886145" y="2089786"/>
                  <a:ext cx="980145" cy="711809"/>
                  <a:chOff x="1447800" y="5589931"/>
                  <a:chExt cx="980145" cy="711809"/>
                </a:xfrm>
              </p:grpSpPr>
              <p:cxnSp>
                <p:nvCxnSpPr>
                  <p:cNvPr id="1653" name="Straight Connector 1652"/>
                  <p:cNvCxnSpPr>
                    <a:stCxn id="8619" idx="1"/>
                  </p:cNvCxnSpPr>
                  <p:nvPr/>
                </p:nvCxnSpPr>
                <p:spPr bwMode="auto">
                  <a:xfrm>
                    <a:off x="1447800" y="5715347"/>
                    <a:ext cx="0" cy="391413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1654" name="Straight Connector 1653"/>
                  <p:cNvCxnSpPr/>
                  <p:nvPr/>
                </p:nvCxnSpPr>
                <p:spPr bwMode="auto">
                  <a:xfrm rot="5400000">
                    <a:off x="1853294" y="6104645"/>
                    <a:ext cx="393528" cy="0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1655" name="Straight Connector 1654"/>
                  <p:cNvCxnSpPr/>
                  <p:nvPr/>
                </p:nvCxnSpPr>
                <p:spPr bwMode="auto">
                  <a:xfrm>
                    <a:off x="1447800" y="5713232"/>
                    <a:ext cx="602259" cy="194648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1656" name="Straight Connector 1655"/>
                  <p:cNvCxnSpPr/>
                  <p:nvPr/>
                </p:nvCxnSpPr>
                <p:spPr bwMode="auto">
                  <a:xfrm>
                    <a:off x="1447800" y="6106760"/>
                    <a:ext cx="602259" cy="194648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1657" name="Straight Connector 1656"/>
                  <p:cNvCxnSpPr/>
                  <p:nvPr/>
                </p:nvCxnSpPr>
                <p:spPr bwMode="auto">
                  <a:xfrm rot="5400000" flipH="1" flipV="1">
                    <a:off x="2220989" y="5981932"/>
                    <a:ext cx="393528" cy="0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1658" name="Straight Connector 1657"/>
                  <p:cNvCxnSpPr/>
                  <p:nvPr/>
                </p:nvCxnSpPr>
                <p:spPr bwMode="auto">
                  <a:xfrm flipV="1">
                    <a:off x="2052172" y="5785167"/>
                    <a:ext cx="376147" cy="122713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1659" name="Straight Connector 1658"/>
                  <p:cNvCxnSpPr/>
                  <p:nvPr/>
                </p:nvCxnSpPr>
                <p:spPr bwMode="auto">
                  <a:xfrm flipV="1">
                    <a:off x="2047945" y="6178695"/>
                    <a:ext cx="376147" cy="122713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1660" name="Straight Connector 1659"/>
                  <p:cNvCxnSpPr/>
                  <p:nvPr/>
                </p:nvCxnSpPr>
                <p:spPr bwMode="auto">
                  <a:xfrm>
                    <a:off x="1821835" y="5592634"/>
                    <a:ext cx="598031" cy="192533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  <p:cxnSp>
                <p:nvCxnSpPr>
                  <p:cNvPr id="1661" name="Straight Connector 1660"/>
                  <p:cNvCxnSpPr/>
                  <p:nvPr/>
                </p:nvCxnSpPr>
                <p:spPr bwMode="auto">
                  <a:xfrm flipV="1">
                    <a:off x="1449914" y="5590519"/>
                    <a:ext cx="374034" cy="120597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</p:cxnSp>
            </p:grpSp>
          </p:grpSp>
        </p:grpSp>
        <p:sp>
          <p:nvSpPr>
            <p:cNvPr id="193" name="Text Box 23"/>
            <p:cNvSpPr txBox="1">
              <a:spLocks noChangeArrowheads="1"/>
            </p:cNvSpPr>
            <p:nvPr/>
          </p:nvSpPr>
          <p:spPr bwMode="auto">
            <a:xfrm>
              <a:off x="5942993" y="2819421"/>
              <a:ext cx="762155" cy="17305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Rockwell</a:t>
              </a:r>
            </a:p>
          </p:txBody>
        </p:sp>
        <p:sp>
          <p:nvSpPr>
            <p:cNvPr id="8438" name="Text Box 39"/>
            <p:cNvSpPr txBox="1">
              <a:spLocks noChangeArrowheads="1"/>
            </p:cNvSpPr>
            <p:nvPr/>
          </p:nvSpPr>
          <p:spPr bwMode="auto">
            <a:xfrm>
              <a:off x="7192927" y="2324072"/>
              <a:ext cx="1600200" cy="54168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200">
                  <a:solidFill>
                    <a:srgbClr val="000066"/>
                  </a:solidFill>
                  <a:latin typeface="Franklin Gothic Demi Cond" pitchFamily="34" charset="0"/>
                </a:rPr>
                <a:t>Advanced Manufacturing</a:t>
              </a:r>
            </a:p>
          </p:txBody>
        </p:sp>
        <p:grpSp>
          <p:nvGrpSpPr>
            <p:cNvPr id="8624" name="Group 357"/>
            <p:cNvGrpSpPr>
              <a:grpSpLocks/>
            </p:cNvGrpSpPr>
            <p:nvPr/>
          </p:nvGrpSpPr>
          <p:grpSpPr bwMode="auto">
            <a:xfrm>
              <a:off x="7924800" y="2971800"/>
              <a:ext cx="722313" cy="744538"/>
              <a:chOff x="2667000" y="6078854"/>
              <a:chExt cx="756285" cy="779146"/>
            </a:xfrm>
          </p:grpSpPr>
          <p:sp>
            <p:nvSpPr>
              <p:cNvPr id="8603" name="Diamond 361"/>
              <p:cNvSpPr>
                <a:spLocks noChangeArrowheads="1"/>
              </p:cNvSpPr>
              <p:nvPr/>
            </p:nvSpPr>
            <p:spPr bwMode="auto">
              <a:xfrm>
                <a:off x="2667000" y="6078854"/>
                <a:ext cx="746760" cy="249555"/>
              </a:xfrm>
              <a:prstGeom prst="diamond">
                <a:avLst/>
              </a:prstGeom>
              <a:solidFill>
                <a:srgbClr val="FFE5E5"/>
              </a:solidFill>
              <a:ln w="19050" algn="ctr">
                <a:noFill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4" name="Freeform 371"/>
              <p:cNvSpPr>
                <a:spLocks/>
              </p:cNvSpPr>
              <p:nvPr/>
            </p:nvSpPr>
            <p:spPr bwMode="auto">
              <a:xfrm>
                <a:off x="2667000" y="6200775"/>
                <a:ext cx="375285" cy="655320"/>
              </a:xfrm>
              <a:custGeom>
                <a:avLst/>
                <a:gdLst>
                  <a:gd name="T0" fmla="*/ 0 w 375285"/>
                  <a:gd name="T1" fmla="*/ 0 h 655320"/>
                  <a:gd name="T2" fmla="*/ 0 w 375285"/>
                  <a:gd name="T3" fmla="*/ 531495 h 655320"/>
                  <a:gd name="T4" fmla="*/ 375285 w 375285"/>
                  <a:gd name="T5" fmla="*/ 655320 h 655320"/>
                  <a:gd name="T6" fmla="*/ 375285 w 375285"/>
                  <a:gd name="T7" fmla="*/ 123825 h 655320"/>
                  <a:gd name="T8" fmla="*/ 0 w 375285"/>
                  <a:gd name="T9" fmla="*/ 0 h 655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5285"/>
                  <a:gd name="T16" fmla="*/ 0 h 655320"/>
                  <a:gd name="T17" fmla="*/ 375285 w 375285"/>
                  <a:gd name="T18" fmla="*/ 655320 h 6553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5285" h="655320">
                    <a:moveTo>
                      <a:pt x="0" y="0"/>
                    </a:moveTo>
                    <a:lnTo>
                      <a:pt x="0" y="531495"/>
                    </a:lnTo>
                    <a:lnTo>
                      <a:pt x="375285" y="655320"/>
                    </a:lnTo>
                    <a:lnTo>
                      <a:pt x="375285" y="1238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C5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5" name="Freeform 375"/>
              <p:cNvSpPr>
                <a:spLocks/>
              </p:cNvSpPr>
              <p:nvPr/>
            </p:nvSpPr>
            <p:spPr bwMode="auto">
              <a:xfrm flipH="1">
                <a:off x="3048000" y="6200775"/>
                <a:ext cx="375285" cy="655320"/>
              </a:xfrm>
              <a:custGeom>
                <a:avLst/>
                <a:gdLst>
                  <a:gd name="T0" fmla="*/ 0 w 375285"/>
                  <a:gd name="T1" fmla="*/ 0 h 655320"/>
                  <a:gd name="T2" fmla="*/ 0 w 375285"/>
                  <a:gd name="T3" fmla="*/ 531495 h 655320"/>
                  <a:gd name="T4" fmla="*/ 375285 w 375285"/>
                  <a:gd name="T5" fmla="*/ 655320 h 655320"/>
                  <a:gd name="T6" fmla="*/ 375285 w 375285"/>
                  <a:gd name="T7" fmla="*/ 123825 h 655320"/>
                  <a:gd name="T8" fmla="*/ 0 w 375285"/>
                  <a:gd name="T9" fmla="*/ 0 h 655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5285"/>
                  <a:gd name="T16" fmla="*/ 0 h 655320"/>
                  <a:gd name="T17" fmla="*/ 375285 w 375285"/>
                  <a:gd name="T18" fmla="*/ 655320 h 6553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5285" h="655320">
                    <a:moveTo>
                      <a:pt x="0" y="0"/>
                    </a:moveTo>
                    <a:lnTo>
                      <a:pt x="0" y="531495"/>
                    </a:lnTo>
                    <a:lnTo>
                      <a:pt x="375285" y="655320"/>
                    </a:lnTo>
                    <a:lnTo>
                      <a:pt x="375285" y="1238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F9F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625" name="Group 361"/>
              <p:cNvGrpSpPr>
                <a:grpSpLocks/>
              </p:cNvGrpSpPr>
              <p:nvPr/>
            </p:nvGrpSpPr>
            <p:grpSpPr bwMode="auto">
              <a:xfrm>
                <a:off x="2667000" y="6078855"/>
                <a:ext cx="754380" cy="779145"/>
                <a:chOff x="914400" y="5514975"/>
                <a:chExt cx="754380" cy="779145"/>
              </a:xfrm>
            </p:grpSpPr>
            <p:cxnSp>
              <p:nvCxnSpPr>
                <p:cNvPr id="390" name="Straight Connector 389"/>
                <p:cNvCxnSpPr/>
                <p:nvPr/>
              </p:nvCxnSpPr>
              <p:spPr bwMode="auto">
                <a:xfrm rot="5400000">
                  <a:off x="648353" y="5905454"/>
                  <a:ext cx="531665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400" name="Straight Connector 399"/>
                <p:cNvCxnSpPr/>
                <p:nvPr/>
              </p:nvCxnSpPr>
              <p:spPr bwMode="auto">
                <a:xfrm rot="5400000">
                  <a:off x="1026572" y="6027570"/>
                  <a:ext cx="533327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404" name="Straight Connector 403"/>
                <p:cNvCxnSpPr/>
                <p:nvPr/>
              </p:nvCxnSpPr>
              <p:spPr bwMode="auto">
                <a:xfrm>
                  <a:off x="917510" y="5639621"/>
                  <a:ext cx="375725" cy="119625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414" name="Straight Connector 413"/>
                <p:cNvCxnSpPr/>
                <p:nvPr/>
              </p:nvCxnSpPr>
              <p:spPr bwMode="auto">
                <a:xfrm>
                  <a:off x="917510" y="6171286"/>
                  <a:ext cx="375725" cy="122948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415" name="Straight Connector 414"/>
                <p:cNvCxnSpPr/>
                <p:nvPr/>
              </p:nvCxnSpPr>
              <p:spPr bwMode="auto">
                <a:xfrm rot="16200000" flipV="1">
                  <a:off x="1394817" y="5905454"/>
                  <a:ext cx="531665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416" name="Straight Connector 415"/>
                <p:cNvCxnSpPr/>
                <p:nvPr/>
              </p:nvCxnSpPr>
              <p:spPr bwMode="auto">
                <a:xfrm flipV="1">
                  <a:off x="1294899" y="5639621"/>
                  <a:ext cx="374062" cy="119625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417" name="Straight Connector 416"/>
                <p:cNvCxnSpPr/>
                <p:nvPr/>
              </p:nvCxnSpPr>
              <p:spPr bwMode="auto">
                <a:xfrm flipV="1">
                  <a:off x="1291574" y="6171286"/>
                  <a:ext cx="374062" cy="122948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418" name="Straight Connector 417"/>
                <p:cNvCxnSpPr/>
                <p:nvPr/>
              </p:nvCxnSpPr>
              <p:spPr bwMode="auto">
                <a:xfrm>
                  <a:off x="1288249" y="5516674"/>
                  <a:ext cx="374062" cy="122948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419" name="Straight Connector 418"/>
                <p:cNvCxnSpPr/>
                <p:nvPr/>
              </p:nvCxnSpPr>
              <p:spPr bwMode="auto">
                <a:xfrm flipV="1">
                  <a:off x="914185" y="5515012"/>
                  <a:ext cx="375725" cy="121287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grpSp>
          <p:nvGrpSpPr>
            <p:cNvPr id="8626" name="Group 357"/>
            <p:cNvGrpSpPr>
              <a:grpSpLocks/>
            </p:cNvGrpSpPr>
            <p:nvPr/>
          </p:nvGrpSpPr>
          <p:grpSpPr bwMode="auto">
            <a:xfrm>
              <a:off x="8299450" y="3178175"/>
              <a:ext cx="630238" cy="650875"/>
              <a:chOff x="2667000" y="6078854"/>
              <a:chExt cx="756285" cy="779146"/>
            </a:xfrm>
          </p:grpSpPr>
          <p:sp>
            <p:nvSpPr>
              <p:cNvPr id="8590" name="Diamond 361"/>
              <p:cNvSpPr>
                <a:spLocks noChangeArrowheads="1"/>
              </p:cNvSpPr>
              <p:nvPr/>
            </p:nvSpPr>
            <p:spPr bwMode="auto">
              <a:xfrm>
                <a:off x="2667000" y="6078854"/>
                <a:ext cx="746760" cy="249555"/>
              </a:xfrm>
              <a:prstGeom prst="diamond">
                <a:avLst/>
              </a:prstGeom>
              <a:solidFill>
                <a:srgbClr val="FFE5E5"/>
              </a:solidFill>
              <a:ln w="19050" algn="ctr">
                <a:noFill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1" name="Freeform 371"/>
              <p:cNvSpPr>
                <a:spLocks/>
              </p:cNvSpPr>
              <p:nvPr/>
            </p:nvSpPr>
            <p:spPr bwMode="auto">
              <a:xfrm>
                <a:off x="2667000" y="6200775"/>
                <a:ext cx="375285" cy="655320"/>
              </a:xfrm>
              <a:custGeom>
                <a:avLst/>
                <a:gdLst>
                  <a:gd name="T0" fmla="*/ 0 w 375285"/>
                  <a:gd name="T1" fmla="*/ 0 h 655320"/>
                  <a:gd name="T2" fmla="*/ 0 w 375285"/>
                  <a:gd name="T3" fmla="*/ 531495 h 655320"/>
                  <a:gd name="T4" fmla="*/ 375285 w 375285"/>
                  <a:gd name="T5" fmla="*/ 655320 h 655320"/>
                  <a:gd name="T6" fmla="*/ 375285 w 375285"/>
                  <a:gd name="T7" fmla="*/ 123825 h 655320"/>
                  <a:gd name="T8" fmla="*/ 0 w 375285"/>
                  <a:gd name="T9" fmla="*/ 0 h 655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5285"/>
                  <a:gd name="T16" fmla="*/ 0 h 655320"/>
                  <a:gd name="T17" fmla="*/ 375285 w 375285"/>
                  <a:gd name="T18" fmla="*/ 655320 h 6553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5285" h="655320">
                    <a:moveTo>
                      <a:pt x="0" y="0"/>
                    </a:moveTo>
                    <a:lnTo>
                      <a:pt x="0" y="531495"/>
                    </a:lnTo>
                    <a:lnTo>
                      <a:pt x="375285" y="655320"/>
                    </a:lnTo>
                    <a:lnTo>
                      <a:pt x="375285" y="1238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C5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2" name="Freeform 375"/>
              <p:cNvSpPr>
                <a:spLocks/>
              </p:cNvSpPr>
              <p:nvPr/>
            </p:nvSpPr>
            <p:spPr bwMode="auto">
              <a:xfrm flipH="1">
                <a:off x="3048000" y="6200775"/>
                <a:ext cx="375285" cy="655320"/>
              </a:xfrm>
              <a:custGeom>
                <a:avLst/>
                <a:gdLst>
                  <a:gd name="T0" fmla="*/ 0 w 375285"/>
                  <a:gd name="T1" fmla="*/ 0 h 655320"/>
                  <a:gd name="T2" fmla="*/ 0 w 375285"/>
                  <a:gd name="T3" fmla="*/ 531495 h 655320"/>
                  <a:gd name="T4" fmla="*/ 375285 w 375285"/>
                  <a:gd name="T5" fmla="*/ 655320 h 655320"/>
                  <a:gd name="T6" fmla="*/ 375285 w 375285"/>
                  <a:gd name="T7" fmla="*/ 123825 h 655320"/>
                  <a:gd name="T8" fmla="*/ 0 w 375285"/>
                  <a:gd name="T9" fmla="*/ 0 h 655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5285"/>
                  <a:gd name="T16" fmla="*/ 0 h 655320"/>
                  <a:gd name="T17" fmla="*/ 375285 w 375285"/>
                  <a:gd name="T18" fmla="*/ 655320 h 6553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5285" h="655320">
                    <a:moveTo>
                      <a:pt x="0" y="0"/>
                    </a:moveTo>
                    <a:lnTo>
                      <a:pt x="0" y="531495"/>
                    </a:lnTo>
                    <a:lnTo>
                      <a:pt x="375285" y="655320"/>
                    </a:lnTo>
                    <a:lnTo>
                      <a:pt x="375285" y="1238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F9F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627" name="Group 361"/>
              <p:cNvGrpSpPr>
                <a:grpSpLocks/>
              </p:cNvGrpSpPr>
              <p:nvPr/>
            </p:nvGrpSpPr>
            <p:grpSpPr bwMode="auto">
              <a:xfrm>
                <a:off x="2667000" y="6078854"/>
                <a:ext cx="754697" cy="779146"/>
                <a:chOff x="914400" y="5514974"/>
                <a:chExt cx="754697" cy="779146"/>
              </a:xfrm>
            </p:grpSpPr>
            <p:cxnSp>
              <p:nvCxnSpPr>
                <p:cNvPr id="1683" name="Straight Connector 1682"/>
                <p:cNvCxnSpPr/>
                <p:nvPr/>
              </p:nvCxnSpPr>
              <p:spPr bwMode="auto">
                <a:xfrm rot="5400000">
                  <a:off x="647220" y="5905604"/>
                  <a:ext cx="534052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684" name="Straight Connector 1683"/>
                <p:cNvCxnSpPr/>
                <p:nvPr/>
              </p:nvCxnSpPr>
              <p:spPr bwMode="auto">
                <a:xfrm rot="5400000">
                  <a:off x="1024486" y="6027238"/>
                  <a:ext cx="534052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685" name="Straight Connector 1684"/>
                <p:cNvCxnSpPr/>
                <p:nvPr/>
              </p:nvCxnSpPr>
              <p:spPr bwMode="auto">
                <a:xfrm>
                  <a:off x="918057" y="5638577"/>
                  <a:ext cx="373456" cy="121635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686" name="Straight Connector 1685"/>
                <p:cNvCxnSpPr/>
                <p:nvPr/>
              </p:nvCxnSpPr>
              <p:spPr bwMode="auto">
                <a:xfrm>
                  <a:off x="918057" y="6172629"/>
                  <a:ext cx="373456" cy="121635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687" name="Straight Connector 1686"/>
                <p:cNvCxnSpPr/>
                <p:nvPr/>
              </p:nvCxnSpPr>
              <p:spPr bwMode="auto">
                <a:xfrm rot="16200000" flipV="1">
                  <a:off x="1394131" y="5905604"/>
                  <a:ext cx="534052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688" name="Straight Connector 1687"/>
                <p:cNvCxnSpPr/>
                <p:nvPr/>
              </p:nvCxnSpPr>
              <p:spPr bwMode="auto">
                <a:xfrm flipV="1">
                  <a:off x="1293419" y="5638577"/>
                  <a:ext cx="375360" cy="121635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689" name="Straight Connector 1688"/>
                <p:cNvCxnSpPr/>
                <p:nvPr/>
              </p:nvCxnSpPr>
              <p:spPr bwMode="auto">
                <a:xfrm flipV="1">
                  <a:off x="1291513" y="6172629"/>
                  <a:ext cx="373456" cy="121635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690" name="Straight Connector 1689"/>
                <p:cNvCxnSpPr/>
                <p:nvPr/>
              </p:nvCxnSpPr>
              <p:spPr bwMode="auto">
                <a:xfrm>
                  <a:off x="1287702" y="5516942"/>
                  <a:ext cx="375361" cy="121635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691" name="Straight Connector 1690"/>
                <p:cNvCxnSpPr/>
                <p:nvPr/>
              </p:nvCxnSpPr>
              <p:spPr bwMode="auto">
                <a:xfrm flipV="1">
                  <a:off x="914246" y="5515041"/>
                  <a:ext cx="375361" cy="119735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sp>
          <p:nvSpPr>
            <p:cNvPr id="194" name="Text Box 23"/>
            <p:cNvSpPr txBox="1">
              <a:spLocks noChangeArrowheads="1"/>
            </p:cNvSpPr>
            <p:nvPr/>
          </p:nvSpPr>
          <p:spPr bwMode="auto">
            <a:xfrm>
              <a:off x="7848380" y="3143303"/>
              <a:ext cx="914586" cy="344522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Johnson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Controls</a:t>
              </a:r>
            </a:p>
          </p:txBody>
        </p:sp>
        <p:grpSp>
          <p:nvGrpSpPr>
            <p:cNvPr id="8628" name="Group 603"/>
            <p:cNvGrpSpPr>
              <a:grpSpLocks/>
            </p:cNvGrpSpPr>
            <p:nvPr/>
          </p:nvGrpSpPr>
          <p:grpSpPr bwMode="auto">
            <a:xfrm flipH="1">
              <a:off x="6553200" y="2971800"/>
              <a:ext cx="979488" cy="622300"/>
              <a:chOff x="9601200" y="2089786"/>
              <a:chExt cx="980145" cy="622934"/>
            </a:xfrm>
          </p:grpSpPr>
          <p:sp>
            <p:nvSpPr>
              <p:cNvPr id="8577" name="Freeform 604"/>
              <p:cNvSpPr>
                <a:spLocks/>
              </p:cNvSpPr>
              <p:nvPr/>
            </p:nvSpPr>
            <p:spPr bwMode="auto">
              <a:xfrm>
                <a:off x="9601200" y="2093596"/>
                <a:ext cx="971550" cy="312420"/>
              </a:xfrm>
              <a:custGeom>
                <a:avLst/>
                <a:gdLst>
                  <a:gd name="T0" fmla="*/ 603885 w 971550"/>
                  <a:gd name="T1" fmla="*/ 312420 h 312420"/>
                  <a:gd name="T2" fmla="*/ 0 w 971550"/>
                  <a:gd name="T3" fmla="*/ 120015 h 312420"/>
                  <a:gd name="T4" fmla="*/ 371475 w 971550"/>
                  <a:gd name="T5" fmla="*/ 0 h 312420"/>
                  <a:gd name="T6" fmla="*/ 971550 w 971550"/>
                  <a:gd name="T7" fmla="*/ 194310 h 312420"/>
                  <a:gd name="T8" fmla="*/ 603885 w 971550"/>
                  <a:gd name="T9" fmla="*/ 312420 h 3124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1550"/>
                  <a:gd name="T16" fmla="*/ 0 h 312420"/>
                  <a:gd name="T17" fmla="*/ 971550 w 971550"/>
                  <a:gd name="T18" fmla="*/ 312420 h 3124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1550" h="312420">
                    <a:moveTo>
                      <a:pt x="603885" y="312420"/>
                    </a:moveTo>
                    <a:lnTo>
                      <a:pt x="0" y="120015"/>
                    </a:lnTo>
                    <a:lnTo>
                      <a:pt x="371475" y="0"/>
                    </a:lnTo>
                    <a:lnTo>
                      <a:pt x="971550" y="194310"/>
                    </a:lnTo>
                    <a:lnTo>
                      <a:pt x="603885" y="312420"/>
                    </a:lnTo>
                    <a:close/>
                  </a:path>
                </a:pathLst>
              </a:custGeom>
              <a:solidFill>
                <a:srgbClr val="FFE5E5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8" name="Freeform 605"/>
              <p:cNvSpPr>
                <a:spLocks/>
              </p:cNvSpPr>
              <p:nvPr/>
            </p:nvSpPr>
            <p:spPr bwMode="auto">
              <a:xfrm>
                <a:off x="9601200" y="2209800"/>
                <a:ext cx="601050" cy="501015"/>
              </a:xfrm>
              <a:custGeom>
                <a:avLst/>
                <a:gdLst>
                  <a:gd name="T0" fmla="*/ 0 w 601050"/>
                  <a:gd name="T1" fmla="*/ 0 h 828599"/>
                  <a:gd name="T2" fmla="*/ 0 w 601050"/>
                  <a:gd name="T3" fmla="*/ 3 h 828599"/>
                  <a:gd name="T4" fmla="*/ 601050 w 601050"/>
                  <a:gd name="T5" fmla="*/ 5 h 828599"/>
                  <a:gd name="T6" fmla="*/ 601050 w 601050"/>
                  <a:gd name="T7" fmla="*/ 2 h 828599"/>
                  <a:gd name="T8" fmla="*/ 0 w 601050"/>
                  <a:gd name="T9" fmla="*/ 0 h 8285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1050"/>
                  <a:gd name="T16" fmla="*/ 0 h 828599"/>
                  <a:gd name="T17" fmla="*/ 601050 w 601050"/>
                  <a:gd name="T18" fmla="*/ 828599 h 8285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1050" h="828599">
                    <a:moveTo>
                      <a:pt x="0" y="0"/>
                    </a:moveTo>
                    <a:lnTo>
                      <a:pt x="0" y="504092"/>
                    </a:lnTo>
                    <a:lnTo>
                      <a:pt x="601050" y="828599"/>
                    </a:lnTo>
                    <a:lnTo>
                      <a:pt x="601050" y="3254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F9F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9" name="Freeform 606"/>
              <p:cNvSpPr>
                <a:spLocks/>
              </p:cNvSpPr>
              <p:nvPr/>
            </p:nvSpPr>
            <p:spPr bwMode="auto">
              <a:xfrm flipH="1">
                <a:off x="10204155" y="2291717"/>
                <a:ext cx="369570" cy="419100"/>
              </a:xfrm>
              <a:custGeom>
                <a:avLst/>
                <a:gdLst>
                  <a:gd name="T0" fmla="*/ 0 w 369570"/>
                  <a:gd name="T1" fmla="*/ 0 h 419100"/>
                  <a:gd name="T2" fmla="*/ 0 w 369570"/>
                  <a:gd name="T3" fmla="*/ 295275 h 419100"/>
                  <a:gd name="T4" fmla="*/ 365760 w 369570"/>
                  <a:gd name="T5" fmla="*/ 419100 h 419100"/>
                  <a:gd name="T6" fmla="*/ 369570 w 369570"/>
                  <a:gd name="T7" fmla="*/ 116205 h 419100"/>
                  <a:gd name="T8" fmla="*/ 0 w 369570"/>
                  <a:gd name="T9" fmla="*/ 0 h 419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9570"/>
                  <a:gd name="T16" fmla="*/ 0 h 419100"/>
                  <a:gd name="T17" fmla="*/ 369570 w 369570"/>
                  <a:gd name="T18" fmla="*/ 419100 h 419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9570" h="419100">
                    <a:moveTo>
                      <a:pt x="0" y="0"/>
                    </a:moveTo>
                    <a:lnTo>
                      <a:pt x="0" y="295275"/>
                    </a:lnTo>
                    <a:lnTo>
                      <a:pt x="365760" y="419100"/>
                    </a:lnTo>
                    <a:lnTo>
                      <a:pt x="369570" y="116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C5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629" name="Group 389"/>
              <p:cNvGrpSpPr>
                <a:grpSpLocks/>
              </p:cNvGrpSpPr>
              <p:nvPr/>
            </p:nvGrpSpPr>
            <p:grpSpPr bwMode="auto">
              <a:xfrm>
                <a:off x="9601200" y="2089786"/>
                <a:ext cx="980145" cy="622934"/>
                <a:chOff x="1524000" y="7010400"/>
                <a:chExt cx="980145" cy="622934"/>
              </a:xfrm>
            </p:grpSpPr>
            <p:cxnSp>
              <p:nvCxnSpPr>
                <p:cNvPr id="609" name="Straight Connector 608"/>
                <p:cNvCxnSpPr/>
                <p:nvPr/>
              </p:nvCxnSpPr>
              <p:spPr bwMode="auto">
                <a:xfrm rot="5400000">
                  <a:off x="1370919" y="7284586"/>
                  <a:ext cx="306730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610" name="Straight Connector 609"/>
                <p:cNvCxnSpPr/>
                <p:nvPr/>
              </p:nvCxnSpPr>
              <p:spPr bwMode="auto">
                <a:xfrm rot="5400000">
                  <a:off x="1973903" y="7479272"/>
                  <a:ext cx="308319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611" name="Straight Connector 610"/>
                <p:cNvCxnSpPr/>
                <p:nvPr/>
              </p:nvCxnSpPr>
              <p:spPr bwMode="auto">
                <a:xfrm>
                  <a:off x="1524284" y="7132811"/>
                  <a:ext cx="603777" cy="19548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612" name="Straight Connector 611"/>
                <p:cNvCxnSpPr/>
                <p:nvPr/>
              </p:nvCxnSpPr>
              <p:spPr bwMode="auto">
                <a:xfrm>
                  <a:off x="1524284" y="7437951"/>
                  <a:ext cx="603777" cy="19548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613" name="Straight Connector 612"/>
                <p:cNvCxnSpPr/>
                <p:nvPr/>
              </p:nvCxnSpPr>
              <p:spPr bwMode="auto">
                <a:xfrm rot="5400000" flipH="1" flipV="1">
                  <a:off x="2346497" y="7360871"/>
                  <a:ext cx="300373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614" name="Straight Connector 613"/>
                <p:cNvCxnSpPr/>
                <p:nvPr/>
              </p:nvCxnSpPr>
              <p:spPr bwMode="auto">
                <a:xfrm flipV="1">
                  <a:off x="2129651" y="7205917"/>
                  <a:ext cx="374977" cy="12237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615" name="Straight Connector 614"/>
                <p:cNvCxnSpPr/>
                <p:nvPr/>
              </p:nvCxnSpPr>
              <p:spPr bwMode="auto">
                <a:xfrm flipV="1">
                  <a:off x="2126473" y="7511058"/>
                  <a:ext cx="374977" cy="12237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616" name="Straight Connector 615"/>
                <p:cNvCxnSpPr/>
                <p:nvPr/>
              </p:nvCxnSpPr>
              <p:spPr bwMode="auto">
                <a:xfrm>
                  <a:off x="1897673" y="7012026"/>
                  <a:ext cx="600600" cy="193891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617" name="Straight Connector 616"/>
                <p:cNvCxnSpPr/>
                <p:nvPr/>
              </p:nvCxnSpPr>
              <p:spPr bwMode="auto">
                <a:xfrm flipV="1">
                  <a:off x="1525874" y="7010436"/>
                  <a:ext cx="374977" cy="120785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sp>
          <p:nvSpPr>
            <p:cNvPr id="195" name="Text Box 23"/>
            <p:cNvSpPr txBox="1">
              <a:spLocks noChangeArrowheads="1"/>
            </p:cNvSpPr>
            <p:nvPr/>
          </p:nvSpPr>
          <p:spPr bwMode="auto">
            <a:xfrm>
              <a:off x="6628932" y="3124251"/>
              <a:ext cx="762155" cy="344522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Harley Davidson</a:t>
              </a:r>
            </a:p>
          </p:txBody>
        </p:sp>
        <p:grpSp>
          <p:nvGrpSpPr>
            <p:cNvPr id="8630" name="Group 617"/>
            <p:cNvGrpSpPr>
              <a:grpSpLocks/>
            </p:cNvGrpSpPr>
            <p:nvPr/>
          </p:nvGrpSpPr>
          <p:grpSpPr bwMode="auto">
            <a:xfrm>
              <a:off x="7327392" y="3368040"/>
              <a:ext cx="914400" cy="663575"/>
              <a:chOff x="13095945" y="2394586"/>
              <a:chExt cx="758190" cy="550545"/>
            </a:xfrm>
          </p:grpSpPr>
          <p:sp>
            <p:nvSpPr>
              <p:cNvPr id="8564" name="Diamond 618"/>
              <p:cNvSpPr>
                <a:spLocks noChangeArrowheads="1"/>
              </p:cNvSpPr>
              <p:nvPr/>
            </p:nvSpPr>
            <p:spPr bwMode="auto">
              <a:xfrm>
                <a:off x="13099755" y="2394586"/>
                <a:ext cx="746760" cy="249555"/>
              </a:xfrm>
              <a:prstGeom prst="diamond">
                <a:avLst/>
              </a:prstGeom>
              <a:solidFill>
                <a:srgbClr val="FFE5E5"/>
              </a:solidFill>
              <a:ln w="19050" algn="ctr">
                <a:noFill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5" name="Freeform 619"/>
              <p:cNvSpPr>
                <a:spLocks/>
              </p:cNvSpPr>
              <p:nvPr/>
            </p:nvSpPr>
            <p:spPr bwMode="auto">
              <a:xfrm>
                <a:off x="13095945" y="2520317"/>
                <a:ext cx="379095" cy="422910"/>
              </a:xfrm>
              <a:custGeom>
                <a:avLst/>
                <a:gdLst>
                  <a:gd name="T0" fmla="*/ 0 w 379095"/>
                  <a:gd name="T1" fmla="*/ 0 h 699426"/>
                  <a:gd name="T2" fmla="*/ 7620 w 379095"/>
                  <a:gd name="T3" fmla="*/ 3 h 699426"/>
                  <a:gd name="T4" fmla="*/ 379095 w 379095"/>
                  <a:gd name="T5" fmla="*/ 4 h 699426"/>
                  <a:gd name="T6" fmla="*/ 379095 w 379095"/>
                  <a:gd name="T7" fmla="*/ 1 h 699426"/>
                  <a:gd name="T8" fmla="*/ 0 w 379095"/>
                  <a:gd name="T9" fmla="*/ 0 h 6994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9095"/>
                  <a:gd name="T16" fmla="*/ 0 h 699426"/>
                  <a:gd name="T17" fmla="*/ 379095 w 379095"/>
                  <a:gd name="T18" fmla="*/ 699426 h 6994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9095" h="699426">
                    <a:moveTo>
                      <a:pt x="0" y="0"/>
                    </a:moveTo>
                    <a:lnTo>
                      <a:pt x="7620" y="499988"/>
                    </a:lnTo>
                    <a:lnTo>
                      <a:pt x="379095" y="699426"/>
                    </a:lnTo>
                    <a:lnTo>
                      <a:pt x="379095" y="1962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C5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6" name="Freeform 620"/>
              <p:cNvSpPr>
                <a:spLocks/>
              </p:cNvSpPr>
              <p:nvPr/>
            </p:nvSpPr>
            <p:spPr bwMode="auto">
              <a:xfrm flipH="1">
                <a:off x="13476945" y="2524128"/>
                <a:ext cx="369570" cy="419100"/>
              </a:xfrm>
              <a:custGeom>
                <a:avLst/>
                <a:gdLst>
                  <a:gd name="T0" fmla="*/ 0 w 369570"/>
                  <a:gd name="T1" fmla="*/ 0 h 419100"/>
                  <a:gd name="T2" fmla="*/ 0 w 369570"/>
                  <a:gd name="T3" fmla="*/ 295275 h 419100"/>
                  <a:gd name="T4" fmla="*/ 365760 w 369570"/>
                  <a:gd name="T5" fmla="*/ 419100 h 419100"/>
                  <a:gd name="T6" fmla="*/ 369570 w 369570"/>
                  <a:gd name="T7" fmla="*/ 116205 h 419100"/>
                  <a:gd name="T8" fmla="*/ 0 w 369570"/>
                  <a:gd name="T9" fmla="*/ 0 h 419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9570"/>
                  <a:gd name="T16" fmla="*/ 0 h 419100"/>
                  <a:gd name="T17" fmla="*/ 369570 w 369570"/>
                  <a:gd name="T18" fmla="*/ 419100 h 419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9570" h="419100">
                    <a:moveTo>
                      <a:pt x="0" y="0"/>
                    </a:moveTo>
                    <a:lnTo>
                      <a:pt x="0" y="295275"/>
                    </a:lnTo>
                    <a:lnTo>
                      <a:pt x="365760" y="419100"/>
                    </a:lnTo>
                    <a:lnTo>
                      <a:pt x="369570" y="116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F9F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631" name="Group 337"/>
              <p:cNvGrpSpPr>
                <a:grpSpLocks/>
              </p:cNvGrpSpPr>
              <p:nvPr/>
            </p:nvGrpSpPr>
            <p:grpSpPr bwMode="auto">
              <a:xfrm>
                <a:off x="13099755" y="2394587"/>
                <a:ext cx="754380" cy="550544"/>
                <a:chOff x="3356610" y="6858001"/>
                <a:chExt cx="754380" cy="550544"/>
              </a:xfrm>
            </p:grpSpPr>
            <p:cxnSp>
              <p:nvCxnSpPr>
                <p:cNvPr id="623" name="Straight Connector 622"/>
                <p:cNvCxnSpPr/>
                <p:nvPr/>
              </p:nvCxnSpPr>
              <p:spPr bwMode="auto">
                <a:xfrm rot="5400000">
                  <a:off x="3204103" y="7133889"/>
                  <a:ext cx="305595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624" name="Straight Connector 623"/>
                <p:cNvCxnSpPr/>
                <p:nvPr/>
              </p:nvCxnSpPr>
              <p:spPr bwMode="auto">
                <a:xfrm rot="5400000">
                  <a:off x="3580641" y="7255074"/>
                  <a:ext cx="308230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625" name="Straight Connector 624"/>
                <p:cNvCxnSpPr/>
                <p:nvPr/>
              </p:nvCxnSpPr>
              <p:spPr bwMode="auto">
                <a:xfrm>
                  <a:off x="3359534" y="6982408"/>
                  <a:ext cx="375222" cy="12118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626" name="Straight Connector 625"/>
                <p:cNvCxnSpPr/>
                <p:nvPr/>
              </p:nvCxnSpPr>
              <p:spPr bwMode="auto">
                <a:xfrm>
                  <a:off x="3359534" y="7286687"/>
                  <a:ext cx="375222" cy="12118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627" name="Straight Connector 626"/>
                <p:cNvCxnSpPr/>
                <p:nvPr/>
              </p:nvCxnSpPr>
              <p:spPr bwMode="auto">
                <a:xfrm rot="5400000" flipH="1" flipV="1">
                  <a:off x="3953232" y="7136524"/>
                  <a:ext cx="300327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628" name="Straight Connector 627"/>
                <p:cNvCxnSpPr/>
                <p:nvPr/>
              </p:nvCxnSpPr>
              <p:spPr bwMode="auto">
                <a:xfrm flipV="1">
                  <a:off x="3737389" y="6982408"/>
                  <a:ext cx="373906" cy="12118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629" name="Straight Connector 628"/>
                <p:cNvCxnSpPr/>
                <p:nvPr/>
              </p:nvCxnSpPr>
              <p:spPr bwMode="auto">
                <a:xfrm flipV="1">
                  <a:off x="3733440" y="7286687"/>
                  <a:ext cx="373906" cy="12118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630" name="Straight Connector 629"/>
                <p:cNvCxnSpPr/>
                <p:nvPr/>
              </p:nvCxnSpPr>
              <p:spPr bwMode="auto">
                <a:xfrm>
                  <a:off x="3730807" y="6859907"/>
                  <a:ext cx="373906" cy="122501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631" name="Straight Connector 630"/>
                <p:cNvCxnSpPr/>
                <p:nvPr/>
              </p:nvCxnSpPr>
              <p:spPr bwMode="auto">
                <a:xfrm flipV="1">
                  <a:off x="3356901" y="6858589"/>
                  <a:ext cx="373906" cy="12118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sp>
          <p:nvSpPr>
            <p:cNvPr id="632" name="Text Box 23"/>
            <p:cNvSpPr txBox="1">
              <a:spLocks noChangeArrowheads="1"/>
            </p:cNvSpPr>
            <p:nvPr/>
          </p:nvSpPr>
          <p:spPr bwMode="auto">
            <a:xfrm>
              <a:off x="7483181" y="3462422"/>
              <a:ext cx="533508" cy="17146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Eaton</a:t>
              </a:r>
            </a:p>
          </p:txBody>
        </p:sp>
        <p:grpSp>
          <p:nvGrpSpPr>
            <p:cNvPr id="8635" name="Group 691"/>
            <p:cNvGrpSpPr>
              <a:grpSpLocks/>
            </p:cNvGrpSpPr>
            <p:nvPr/>
          </p:nvGrpSpPr>
          <p:grpSpPr bwMode="auto">
            <a:xfrm>
              <a:off x="6693408" y="3596640"/>
              <a:ext cx="838200" cy="533400"/>
              <a:chOff x="9601200" y="2089786"/>
              <a:chExt cx="980145" cy="622934"/>
            </a:xfrm>
          </p:grpSpPr>
          <p:sp>
            <p:nvSpPr>
              <p:cNvPr id="8551" name="Freeform 692"/>
              <p:cNvSpPr>
                <a:spLocks/>
              </p:cNvSpPr>
              <p:nvPr/>
            </p:nvSpPr>
            <p:spPr bwMode="auto">
              <a:xfrm>
                <a:off x="9601200" y="2093596"/>
                <a:ext cx="971550" cy="312420"/>
              </a:xfrm>
              <a:custGeom>
                <a:avLst/>
                <a:gdLst>
                  <a:gd name="T0" fmla="*/ 603885 w 971550"/>
                  <a:gd name="T1" fmla="*/ 312420 h 312420"/>
                  <a:gd name="T2" fmla="*/ 0 w 971550"/>
                  <a:gd name="T3" fmla="*/ 120015 h 312420"/>
                  <a:gd name="T4" fmla="*/ 371475 w 971550"/>
                  <a:gd name="T5" fmla="*/ 0 h 312420"/>
                  <a:gd name="T6" fmla="*/ 971550 w 971550"/>
                  <a:gd name="T7" fmla="*/ 194310 h 312420"/>
                  <a:gd name="T8" fmla="*/ 603885 w 971550"/>
                  <a:gd name="T9" fmla="*/ 312420 h 3124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1550"/>
                  <a:gd name="T16" fmla="*/ 0 h 312420"/>
                  <a:gd name="T17" fmla="*/ 971550 w 971550"/>
                  <a:gd name="T18" fmla="*/ 312420 h 3124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1550" h="312420">
                    <a:moveTo>
                      <a:pt x="603885" y="312420"/>
                    </a:moveTo>
                    <a:lnTo>
                      <a:pt x="0" y="120015"/>
                    </a:lnTo>
                    <a:lnTo>
                      <a:pt x="371475" y="0"/>
                    </a:lnTo>
                    <a:lnTo>
                      <a:pt x="971550" y="194310"/>
                    </a:lnTo>
                    <a:lnTo>
                      <a:pt x="603885" y="312420"/>
                    </a:lnTo>
                    <a:close/>
                  </a:path>
                </a:pathLst>
              </a:custGeom>
              <a:solidFill>
                <a:srgbClr val="FFE5E5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2" name="Freeform 693"/>
              <p:cNvSpPr>
                <a:spLocks/>
              </p:cNvSpPr>
              <p:nvPr/>
            </p:nvSpPr>
            <p:spPr bwMode="auto">
              <a:xfrm>
                <a:off x="9601200" y="2209800"/>
                <a:ext cx="601050" cy="501015"/>
              </a:xfrm>
              <a:custGeom>
                <a:avLst/>
                <a:gdLst>
                  <a:gd name="T0" fmla="*/ 0 w 601050"/>
                  <a:gd name="T1" fmla="*/ 0 h 828599"/>
                  <a:gd name="T2" fmla="*/ 0 w 601050"/>
                  <a:gd name="T3" fmla="*/ 3 h 828599"/>
                  <a:gd name="T4" fmla="*/ 601050 w 601050"/>
                  <a:gd name="T5" fmla="*/ 5 h 828599"/>
                  <a:gd name="T6" fmla="*/ 601050 w 601050"/>
                  <a:gd name="T7" fmla="*/ 2 h 828599"/>
                  <a:gd name="T8" fmla="*/ 0 w 601050"/>
                  <a:gd name="T9" fmla="*/ 0 h 8285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1050"/>
                  <a:gd name="T16" fmla="*/ 0 h 828599"/>
                  <a:gd name="T17" fmla="*/ 601050 w 601050"/>
                  <a:gd name="T18" fmla="*/ 828599 h 8285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1050" h="828599">
                    <a:moveTo>
                      <a:pt x="0" y="0"/>
                    </a:moveTo>
                    <a:lnTo>
                      <a:pt x="0" y="504092"/>
                    </a:lnTo>
                    <a:lnTo>
                      <a:pt x="601050" y="828599"/>
                    </a:lnTo>
                    <a:lnTo>
                      <a:pt x="601050" y="3254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C5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3" name="Freeform 694"/>
              <p:cNvSpPr>
                <a:spLocks/>
              </p:cNvSpPr>
              <p:nvPr/>
            </p:nvSpPr>
            <p:spPr bwMode="auto">
              <a:xfrm flipH="1">
                <a:off x="10204155" y="2291717"/>
                <a:ext cx="369570" cy="419100"/>
              </a:xfrm>
              <a:custGeom>
                <a:avLst/>
                <a:gdLst>
                  <a:gd name="T0" fmla="*/ 0 w 369570"/>
                  <a:gd name="T1" fmla="*/ 0 h 419100"/>
                  <a:gd name="T2" fmla="*/ 0 w 369570"/>
                  <a:gd name="T3" fmla="*/ 295275 h 419100"/>
                  <a:gd name="T4" fmla="*/ 365760 w 369570"/>
                  <a:gd name="T5" fmla="*/ 419100 h 419100"/>
                  <a:gd name="T6" fmla="*/ 369570 w 369570"/>
                  <a:gd name="T7" fmla="*/ 116205 h 419100"/>
                  <a:gd name="T8" fmla="*/ 0 w 369570"/>
                  <a:gd name="T9" fmla="*/ 0 h 419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9570"/>
                  <a:gd name="T16" fmla="*/ 0 h 419100"/>
                  <a:gd name="T17" fmla="*/ 369570 w 369570"/>
                  <a:gd name="T18" fmla="*/ 419100 h 419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9570" h="419100">
                    <a:moveTo>
                      <a:pt x="0" y="0"/>
                    </a:moveTo>
                    <a:lnTo>
                      <a:pt x="0" y="295275"/>
                    </a:lnTo>
                    <a:lnTo>
                      <a:pt x="365760" y="419100"/>
                    </a:lnTo>
                    <a:lnTo>
                      <a:pt x="369570" y="116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F9F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636" name="Group 389"/>
              <p:cNvGrpSpPr>
                <a:grpSpLocks/>
              </p:cNvGrpSpPr>
              <p:nvPr/>
            </p:nvGrpSpPr>
            <p:grpSpPr bwMode="auto">
              <a:xfrm>
                <a:off x="9601200" y="2089786"/>
                <a:ext cx="980145" cy="622934"/>
                <a:chOff x="1524000" y="7010400"/>
                <a:chExt cx="980145" cy="622934"/>
              </a:xfrm>
            </p:grpSpPr>
            <p:cxnSp>
              <p:nvCxnSpPr>
                <p:cNvPr id="697" name="Straight Connector 696"/>
                <p:cNvCxnSpPr/>
                <p:nvPr/>
              </p:nvCxnSpPr>
              <p:spPr bwMode="auto">
                <a:xfrm rot="5400000">
                  <a:off x="1371763" y="7284743"/>
                  <a:ext cx="305934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698" name="Straight Connector 697"/>
                <p:cNvCxnSpPr/>
                <p:nvPr/>
              </p:nvCxnSpPr>
              <p:spPr bwMode="auto">
                <a:xfrm rot="5400000">
                  <a:off x="1972410" y="7480356"/>
                  <a:ext cx="307789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699" name="Straight Connector 698"/>
                <p:cNvCxnSpPr/>
                <p:nvPr/>
              </p:nvCxnSpPr>
              <p:spPr bwMode="auto">
                <a:xfrm>
                  <a:off x="1524731" y="7133629"/>
                  <a:ext cx="601575" cy="194686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700" name="Straight Connector 699"/>
                <p:cNvCxnSpPr/>
                <p:nvPr/>
              </p:nvCxnSpPr>
              <p:spPr bwMode="auto">
                <a:xfrm>
                  <a:off x="1524731" y="7437710"/>
                  <a:ext cx="601575" cy="19654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701" name="Straight Connector 700"/>
                <p:cNvCxnSpPr/>
                <p:nvPr/>
              </p:nvCxnSpPr>
              <p:spPr bwMode="auto">
                <a:xfrm rot="5400000" flipH="1" flipV="1">
                  <a:off x="2345604" y="7361690"/>
                  <a:ext cx="300372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702" name="Straight Connector 701"/>
                <p:cNvCxnSpPr/>
                <p:nvPr/>
              </p:nvCxnSpPr>
              <p:spPr bwMode="auto">
                <a:xfrm flipV="1">
                  <a:off x="2128162" y="7207795"/>
                  <a:ext cx="375056" cy="12052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703" name="Straight Connector 702"/>
                <p:cNvCxnSpPr/>
                <p:nvPr/>
              </p:nvCxnSpPr>
              <p:spPr bwMode="auto">
                <a:xfrm flipV="1">
                  <a:off x="2124448" y="7511876"/>
                  <a:ext cx="375056" cy="12237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704" name="Straight Connector 703"/>
                <p:cNvCxnSpPr/>
                <p:nvPr/>
              </p:nvCxnSpPr>
              <p:spPr bwMode="auto">
                <a:xfrm>
                  <a:off x="1897929" y="7013110"/>
                  <a:ext cx="597861" cy="192832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705" name="Straight Connector 704"/>
                <p:cNvCxnSpPr/>
                <p:nvPr/>
              </p:nvCxnSpPr>
              <p:spPr bwMode="auto">
                <a:xfrm flipV="1">
                  <a:off x="1526587" y="7011255"/>
                  <a:ext cx="375056" cy="12052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sp>
          <p:nvSpPr>
            <p:cNvPr id="706" name="Text Box 23"/>
            <p:cNvSpPr txBox="1">
              <a:spLocks noChangeArrowheads="1"/>
            </p:cNvSpPr>
            <p:nvPr/>
          </p:nvSpPr>
          <p:spPr bwMode="auto">
            <a:xfrm>
              <a:off x="6694033" y="3749787"/>
              <a:ext cx="762155" cy="12383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Astronautics</a:t>
              </a:r>
            </a:p>
          </p:txBody>
        </p:sp>
        <p:grpSp>
          <p:nvGrpSpPr>
            <p:cNvPr id="8637" name="Group 706"/>
            <p:cNvGrpSpPr>
              <a:grpSpLocks/>
            </p:cNvGrpSpPr>
            <p:nvPr/>
          </p:nvGrpSpPr>
          <p:grpSpPr bwMode="auto">
            <a:xfrm flipH="1">
              <a:off x="6982968" y="3959352"/>
              <a:ext cx="762000" cy="484188"/>
              <a:chOff x="9601200" y="2089786"/>
              <a:chExt cx="980145" cy="622934"/>
            </a:xfrm>
          </p:grpSpPr>
          <p:sp>
            <p:nvSpPr>
              <p:cNvPr id="8538" name="Freeform 707"/>
              <p:cNvSpPr>
                <a:spLocks/>
              </p:cNvSpPr>
              <p:nvPr/>
            </p:nvSpPr>
            <p:spPr bwMode="auto">
              <a:xfrm>
                <a:off x="9601200" y="2093596"/>
                <a:ext cx="971550" cy="312420"/>
              </a:xfrm>
              <a:custGeom>
                <a:avLst/>
                <a:gdLst>
                  <a:gd name="T0" fmla="*/ 603885 w 971550"/>
                  <a:gd name="T1" fmla="*/ 312420 h 312420"/>
                  <a:gd name="T2" fmla="*/ 0 w 971550"/>
                  <a:gd name="T3" fmla="*/ 120015 h 312420"/>
                  <a:gd name="T4" fmla="*/ 371475 w 971550"/>
                  <a:gd name="T5" fmla="*/ 0 h 312420"/>
                  <a:gd name="T6" fmla="*/ 971550 w 971550"/>
                  <a:gd name="T7" fmla="*/ 194310 h 312420"/>
                  <a:gd name="T8" fmla="*/ 603885 w 971550"/>
                  <a:gd name="T9" fmla="*/ 312420 h 3124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1550"/>
                  <a:gd name="T16" fmla="*/ 0 h 312420"/>
                  <a:gd name="T17" fmla="*/ 971550 w 971550"/>
                  <a:gd name="T18" fmla="*/ 312420 h 3124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1550" h="312420">
                    <a:moveTo>
                      <a:pt x="603885" y="312420"/>
                    </a:moveTo>
                    <a:lnTo>
                      <a:pt x="0" y="120015"/>
                    </a:lnTo>
                    <a:lnTo>
                      <a:pt x="371475" y="0"/>
                    </a:lnTo>
                    <a:lnTo>
                      <a:pt x="971550" y="194310"/>
                    </a:lnTo>
                    <a:lnTo>
                      <a:pt x="603885" y="312420"/>
                    </a:lnTo>
                    <a:close/>
                  </a:path>
                </a:pathLst>
              </a:custGeom>
              <a:solidFill>
                <a:srgbClr val="FFE5E5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9" name="Freeform 708"/>
              <p:cNvSpPr>
                <a:spLocks/>
              </p:cNvSpPr>
              <p:nvPr/>
            </p:nvSpPr>
            <p:spPr bwMode="auto">
              <a:xfrm>
                <a:off x="9601200" y="2209800"/>
                <a:ext cx="601050" cy="501015"/>
              </a:xfrm>
              <a:custGeom>
                <a:avLst/>
                <a:gdLst>
                  <a:gd name="T0" fmla="*/ 0 w 601050"/>
                  <a:gd name="T1" fmla="*/ 0 h 828599"/>
                  <a:gd name="T2" fmla="*/ 0 w 601050"/>
                  <a:gd name="T3" fmla="*/ 3 h 828599"/>
                  <a:gd name="T4" fmla="*/ 601050 w 601050"/>
                  <a:gd name="T5" fmla="*/ 5 h 828599"/>
                  <a:gd name="T6" fmla="*/ 601050 w 601050"/>
                  <a:gd name="T7" fmla="*/ 2 h 828599"/>
                  <a:gd name="T8" fmla="*/ 0 w 601050"/>
                  <a:gd name="T9" fmla="*/ 0 h 8285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1050"/>
                  <a:gd name="T16" fmla="*/ 0 h 828599"/>
                  <a:gd name="T17" fmla="*/ 601050 w 601050"/>
                  <a:gd name="T18" fmla="*/ 828599 h 8285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1050" h="828599">
                    <a:moveTo>
                      <a:pt x="0" y="0"/>
                    </a:moveTo>
                    <a:lnTo>
                      <a:pt x="0" y="504092"/>
                    </a:lnTo>
                    <a:lnTo>
                      <a:pt x="601050" y="828599"/>
                    </a:lnTo>
                    <a:lnTo>
                      <a:pt x="601050" y="3254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F9F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0" name="Freeform 709"/>
              <p:cNvSpPr>
                <a:spLocks/>
              </p:cNvSpPr>
              <p:nvPr/>
            </p:nvSpPr>
            <p:spPr bwMode="auto">
              <a:xfrm flipH="1">
                <a:off x="10204155" y="2291717"/>
                <a:ext cx="369570" cy="419100"/>
              </a:xfrm>
              <a:custGeom>
                <a:avLst/>
                <a:gdLst>
                  <a:gd name="T0" fmla="*/ 0 w 369570"/>
                  <a:gd name="T1" fmla="*/ 0 h 419100"/>
                  <a:gd name="T2" fmla="*/ 0 w 369570"/>
                  <a:gd name="T3" fmla="*/ 295275 h 419100"/>
                  <a:gd name="T4" fmla="*/ 365760 w 369570"/>
                  <a:gd name="T5" fmla="*/ 419100 h 419100"/>
                  <a:gd name="T6" fmla="*/ 369570 w 369570"/>
                  <a:gd name="T7" fmla="*/ 116205 h 419100"/>
                  <a:gd name="T8" fmla="*/ 0 w 369570"/>
                  <a:gd name="T9" fmla="*/ 0 h 419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9570"/>
                  <a:gd name="T16" fmla="*/ 0 h 419100"/>
                  <a:gd name="T17" fmla="*/ 369570 w 369570"/>
                  <a:gd name="T18" fmla="*/ 419100 h 419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9570" h="419100">
                    <a:moveTo>
                      <a:pt x="0" y="0"/>
                    </a:moveTo>
                    <a:lnTo>
                      <a:pt x="0" y="295275"/>
                    </a:lnTo>
                    <a:lnTo>
                      <a:pt x="365760" y="419100"/>
                    </a:lnTo>
                    <a:lnTo>
                      <a:pt x="369570" y="116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C5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638" name="Group 389"/>
              <p:cNvGrpSpPr>
                <a:grpSpLocks/>
              </p:cNvGrpSpPr>
              <p:nvPr/>
            </p:nvGrpSpPr>
            <p:grpSpPr bwMode="auto">
              <a:xfrm>
                <a:off x="9601200" y="2089786"/>
                <a:ext cx="980145" cy="622934"/>
                <a:chOff x="1524000" y="7010400"/>
                <a:chExt cx="980145" cy="622934"/>
              </a:xfrm>
            </p:grpSpPr>
            <p:cxnSp>
              <p:nvCxnSpPr>
                <p:cNvPr id="712" name="Straight Connector 711"/>
                <p:cNvCxnSpPr/>
                <p:nvPr/>
              </p:nvCxnSpPr>
              <p:spPr bwMode="auto">
                <a:xfrm rot="5400000">
                  <a:off x="1370543" y="7284118"/>
                  <a:ext cx="306391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713" name="Straight Connector 712"/>
                <p:cNvCxnSpPr/>
                <p:nvPr/>
              </p:nvCxnSpPr>
              <p:spPr bwMode="auto">
                <a:xfrm rot="5400000">
                  <a:off x="1972025" y="7479187"/>
                  <a:ext cx="308434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714" name="Straight Connector 713"/>
                <p:cNvCxnSpPr/>
                <p:nvPr/>
              </p:nvCxnSpPr>
              <p:spPr bwMode="auto">
                <a:xfrm>
                  <a:off x="1523738" y="7132964"/>
                  <a:ext cx="602504" cy="194048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715" name="Straight Connector 714"/>
                <p:cNvCxnSpPr/>
                <p:nvPr/>
              </p:nvCxnSpPr>
              <p:spPr bwMode="auto">
                <a:xfrm>
                  <a:off x="1523738" y="7437313"/>
                  <a:ext cx="602504" cy="19609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716" name="Straight Connector 715"/>
                <p:cNvCxnSpPr/>
                <p:nvPr/>
              </p:nvCxnSpPr>
              <p:spPr bwMode="auto">
                <a:xfrm rot="5400000" flipH="1" flipV="1">
                  <a:off x="2345781" y="7360716"/>
                  <a:ext cx="300264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717" name="Straight Connector 716"/>
                <p:cNvCxnSpPr/>
                <p:nvPr/>
              </p:nvCxnSpPr>
              <p:spPr bwMode="auto">
                <a:xfrm flipV="1">
                  <a:off x="2130326" y="7206498"/>
                  <a:ext cx="373756" cy="12051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718" name="Straight Connector 717"/>
                <p:cNvCxnSpPr/>
                <p:nvPr/>
              </p:nvCxnSpPr>
              <p:spPr bwMode="auto">
                <a:xfrm flipV="1">
                  <a:off x="2126242" y="7510847"/>
                  <a:ext cx="373756" cy="122556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719" name="Straight Connector 718"/>
                <p:cNvCxnSpPr/>
                <p:nvPr/>
              </p:nvCxnSpPr>
              <p:spPr bwMode="auto">
                <a:xfrm>
                  <a:off x="1897494" y="7012451"/>
                  <a:ext cx="600461" cy="194047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720" name="Straight Connector 719"/>
                <p:cNvCxnSpPr/>
                <p:nvPr/>
              </p:nvCxnSpPr>
              <p:spPr bwMode="auto">
                <a:xfrm flipV="1">
                  <a:off x="1525781" y="7010408"/>
                  <a:ext cx="373756" cy="12051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sp>
          <p:nvSpPr>
            <p:cNvPr id="207" name="Text Box 23"/>
            <p:cNvSpPr txBox="1">
              <a:spLocks noChangeArrowheads="1"/>
            </p:cNvSpPr>
            <p:nvPr/>
          </p:nvSpPr>
          <p:spPr bwMode="auto">
            <a:xfrm>
              <a:off x="7010010" y="4129237"/>
              <a:ext cx="762155" cy="122249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Red Prairie</a:t>
              </a:r>
            </a:p>
          </p:txBody>
        </p:sp>
        <p:grpSp>
          <p:nvGrpSpPr>
            <p:cNvPr id="8639" name="Group 720"/>
            <p:cNvGrpSpPr>
              <a:grpSpLocks/>
            </p:cNvGrpSpPr>
            <p:nvPr/>
          </p:nvGrpSpPr>
          <p:grpSpPr bwMode="auto">
            <a:xfrm>
              <a:off x="7543800" y="4267200"/>
              <a:ext cx="758825" cy="550863"/>
              <a:chOff x="13095945" y="2394586"/>
              <a:chExt cx="758190" cy="550545"/>
            </a:xfrm>
          </p:grpSpPr>
          <p:sp>
            <p:nvSpPr>
              <p:cNvPr id="8525" name="Diamond 721"/>
              <p:cNvSpPr>
                <a:spLocks noChangeArrowheads="1"/>
              </p:cNvSpPr>
              <p:nvPr/>
            </p:nvSpPr>
            <p:spPr bwMode="auto">
              <a:xfrm>
                <a:off x="13099755" y="2394586"/>
                <a:ext cx="746760" cy="249555"/>
              </a:xfrm>
              <a:prstGeom prst="diamond">
                <a:avLst/>
              </a:prstGeom>
              <a:solidFill>
                <a:srgbClr val="FFE5E5"/>
              </a:solidFill>
              <a:ln w="19050" algn="ctr">
                <a:noFill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6" name="Freeform 722"/>
              <p:cNvSpPr>
                <a:spLocks/>
              </p:cNvSpPr>
              <p:nvPr/>
            </p:nvSpPr>
            <p:spPr bwMode="auto">
              <a:xfrm>
                <a:off x="13095945" y="2520317"/>
                <a:ext cx="379095" cy="422910"/>
              </a:xfrm>
              <a:custGeom>
                <a:avLst/>
                <a:gdLst>
                  <a:gd name="T0" fmla="*/ 0 w 379095"/>
                  <a:gd name="T1" fmla="*/ 0 h 699426"/>
                  <a:gd name="T2" fmla="*/ 7620 w 379095"/>
                  <a:gd name="T3" fmla="*/ 3 h 699426"/>
                  <a:gd name="T4" fmla="*/ 379095 w 379095"/>
                  <a:gd name="T5" fmla="*/ 4 h 699426"/>
                  <a:gd name="T6" fmla="*/ 379095 w 379095"/>
                  <a:gd name="T7" fmla="*/ 1 h 699426"/>
                  <a:gd name="T8" fmla="*/ 0 w 379095"/>
                  <a:gd name="T9" fmla="*/ 0 h 6994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9095"/>
                  <a:gd name="T16" fmla="*/ 0 h 699426"/>
                  <a:gd name="T17" fmla="*/ 379095 w 379095"/>
                  <a:gd name="T18" fmla="*/ 699426 h 6994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9095" h="699426">
                    <a:moveTo>
                      <a:pt x="0" y="0"/>
                    </a:moveTo>
                    <a:lnTo>
                      <a:pt x="7620" y="499988"/>
                    </a:lnTo>
                    <a:lnTo>
                      <a:pt x="379095" y="699426"/>
                    </a:lnTo>
                    <a:lnTo>
                      <a:pt x="379095" y="1962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C5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7" name="Freeform 723"/>
              <p:cNvSpPr>
                <a:spLocks/>
              </p:cNvSpPr>
              <p:nvPr/>
            </p:nvSpPr>
            <p:spPr bwMode="auto">
              <a:xfrm flipH="1">
                <a:off x="13476945" y="2524128"/>
                <a:ext cx="369570" cy="419100"/>
              </a:xfrm>
              <a:custGeom>
                <a:avLst/>
                <a:gdLst>
                  <a:gd name="T0" fmla="*/ 0 w 369570"/>
                  <a:gd name="T1" fmla="*/ 0 h 419100"/>
                  <a:gd name="T2" fmla="*/ 0 w 369570"/>
                  <a:gd name="T3" fmla="*/ 295275 h 419100"/>
                  <a:gd name="T4" fmla="*/ 365760 w 369570"/>
                  <a:gd name="T5" fmla="*/ 419100 h 419100"/>
                  <a:gd name="T6" fmla="*/ 369570 w 369570"/>
                  <a:gd name="T7" fmla="*/ 116205 h 419100"/>
                  <a:gd name="T8" fmla="*/ 0 w 369570"/>
                  <a:gd name="T9" fmla="*/ 0 h 419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9570"/>
                  <a:gd name="T16" fmla="*/ 0 h 419100"/>
                  <a:gd name="T17" fmla="*/ 369570 w 369570"/>
                  <a:gd name="T18" fmla="*/ 419100 h 419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9570" h="419100">
                    <a:moveTo>
                      <a:pt x="0" y="0"/>
                    </a:moveTo>
                    <a:lnTo>
                      <a:pt x="0" y="295275"/>
                    </a:lnTo>
                    <a:lnTo>
                      <a:pt x="365760" y="419100"/>
                    </a:lnTo>
                    <a:lnTo>
                      <a:pt x="369570" y="116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F9F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640" name="Group 337"/>
              <p:cNvGrpSpPr>
                <a:grpSpLocks/>
              </p:cNvGrpSpPr>
              <p:nvPr/>
            </p:nvGrpSpPr>
            <p:grpSpPr bwMode="auto">
              <a:xfrm>
                <a:off x="13099755" y="2394587"/>
                <a:ext cx="754380" cy="550544"/>
                <a:chOff x="3356610" y="6858001"/>
                <a:chExt cx="754380" cy="550544"/>
              </a:xfrm>
            </p:grpSpPr>
            <p:cxnSp>
              <p:nvCxnSpPr>
                <p:cNvPr id="726" name="Straight Connector 725"/>
                <p:cNvCxnSpPr/>
                <p:nvPr/>
              </p:nvCxnSpPr>
              <p:spPr bwMode="auto">
                <a:xfrm rot="5400000">
                  <a:off x="3180360" y="7133463"/>
                  <a:ext cx="306240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727" name="Straight Connector 726"/>
                <p:cNvCxnSpPr/>
                <p:nvPr/>
              </p:nvCxnSpPr>
              <p:spPr bwMode="auto">
                <a:xfrm rot="5400000">
                  <a:off x="3578569" y="7254055"/>
                  <a:ext cx="309415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728" name="Straight Connector 727"/>
                <p:cNvCxnSpPr/>
                <p:nvPr/>
              </p:nvCxnSpPr>
              <p:spPr bwMode="auto">
                <a:xfrm>
                  <a:off x="3336654" y="6981929"/>
                  <a:ext cx="396623" cy="120592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729" name="Straight Connector 728"/>
                <p:cNvCxnSpPr/>
                <p:nvPr/>
              </p:nvCxnSpPr>
              <p:spPr bwMode="auto">
                <a:xfrm>
                  <a:off x="3336654" y="7286582"/>
                  <a:ext cx="396623" cy="122179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730" name="Straight Connector 729"/>
                <p:cNvCxnSpPr/>
                <p:nvPr/>
              </p:nvCxnSpPr>
              <p:spPr bwMode="auto">
                <a:xfrm rot="5400000" flipH="1" flipV="1">
                  <a:off x="3952189" y="7135843"/>
                  <a:ext cx="301480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731" name="Straight Connector 730"/>
                <p:cNvCxnSpPr/>
                <p:nvPr/>
              </p:nvCxnSpPr>
              <p:spPr bwMode="auto">
                <a:xfrm flipV="1">
                  <a:off x="3736450" y="6981929"/>
                  <a:ext cx="374412" cy="120592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732" name="Straight Connector 731"/>
                <p:cNvCxnSpPr/>
                <p:nvPr/>
              </p:nvCxnSpPr>
              <p:spPr bwMode="auto">
                <a:xfrm flipV="1">
                  <a:off x="3731691" y="7286582"/>
                  <a:ext cx="375998" cy="122179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733" name="Straight Connector 732"/>
                <p:cNvCxnSpPr/>
                <p:nvPr/>
              </p:nvCxnSpPr>
              <p:spPr bwMode="auto">
                <a:xfrm>
                  <a:off x="3730104" y="6859750"/>
                  <a:ext cx="374412" cy="122178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734" name="Straight Connector 733"/>
                <p:cNvCxnSpPr/>
                <p:nvPr/>
              </p:nvCxnSpPr>
              <p:spPr bwMode="auto">
                <a:xfrm flipV="1">
                  <a:off x="3333481" y="6858163"/>
                  <a:ext cx="396623" cy="120592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sp>
          <p:nvSpPr>
            <p:cNvPr id="209" name="Text Box 23"/>
            <p:cNvSpPr txBox="1">
              <a:spLocks noChangeArrowheads="1"/>
            </p:cNvSpPr>
            <p:nvPr/>
          </p:nvSpPr>
          <p:spPr bwMode="auto">
            <a:xfrm>
              <a:off x="7543518" y="4343571"/>
              <a:ext cx="762155" cy="12225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Generac</a:t>
              </a: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endParaRPr>
            </a:p>
          </p:txBody>
        </p:sp>
        <p:grpSp>
          <p:nvGrpSpPr>
            <p:cNvPr id="8641" name="Group 734"/>
            <p:cNvGrpSpPr>
              <a:grpSpLocks/>
            </p:cNvGrpSpPr>
            <p:nvPr/>
          </p:nvGrpSpPr>
          <p:grpSpPr bwMode="auto">
            <a:xfrm>
              <a:off x="7086600" y="4495800"/>
              <a:ext cx="838200" cy="533400"/>
              <a:chOff x="9601200" y="2089786"/>
              <a:chExt cx="980145" cy="622934"/>
            </a:xfrm>
          </p:grpSpPr>
          <p:sp>
            <p:nvSpPr>
              <p:cNvPr id="8512" name="Freeform 735"/>
              <p:cNvSpPr>
                <a:spLocks/>
              </p:cNvSpPr>
              <p:nvPr/>
            </p:nvSpPr>
            <p:spPr bwMode="auto">
              <a:xfrm>
                <a:off x="9601200" y="2093596"/>
                <a:ext cx="971550" cy="312420"/>
              </a:xfrm>
              <a:custGeom>
                <a:avLst/>
                <a:gdLst>
                  <a:gd name="T0" fmla="*/ 603885 w 971550"/>
                  <a:gd name="T1" fmla="*/ 312420 h 312420"/>
                  <a:gd name="T2" fmla="*/ 0 w 971550"/>
                  <a:gd name="T3" fmla="*/ 120015 h 312420"/>
                  <a:gd name="T4" fmla="*/ 371475 w 971550"/>
                  <a:gd name="T5" fmla="*/ 0 h 312420"/>
                  <a:gd name="T6" fmla="*/ 971550 w 971550"/>
                  <a:gd name="T7" fmla="*/ 194310 h 312420"/>
                  <a:gd name="T8" fmla="*/ 603885 w 971550"/>
                  <a:gd name="T9" fmla="*/ 312420 h 3124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1550"/>
                  <a:gd name="T16" fmla="*/ 0 h 312420"/>
                  <a:gd name="T17" fmla="*/ 971550 w 971550"/>
                  <a:gd name="T18" fmla="*/ 312420 h 3124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1550" h="312420">
                    <a:moveTo>
                      <a:pt x="603885" y="312420"/>
                    </a:moveTo>
                    <a:lnTo>
                      <a:pt x="0" y="120015"/>
                    </a:lnTo>
                    <a:lnTo>
                      <a:pt x="371475" y="0"/>
                    </a:lnTo>
                    <a:lnTo>
                      <a:pt x="971550" y="194310"/>
                    </a:lnTo>
                    <a:lnTo>
                      <a:pt x="603885" y="312420"/>
                    </a:lnTo>
                    <a:close/>
                  </a:path>
                </a:pathLst>
              </a:custGeom>
              <a:solidFill>
                <a:srgbClr val="FFE5E5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3" name="Freeform 736"/>
              <p:cNvSpPr>
                <a:spLocks/>
              </p:cNvSpPr>
              <p:nvPr/>
            </p:nvSpPr>
            <p:spPr bwMode="auto">
              <a:xfrm>
                <a:off x="9601200" y="2209800"/>
                <a:ext cx="601050" cy="501015"/>
              </a:xfrm>
              <a:custGeom>
                <a:avLst/>
                <a:gdLst>
                  <a:gd name="T0" fmla="*/ 0 w 601050"/>
                  <a:gd name="T1" fmla="*/ 0 h 828599"/>
                  <a:gd name="T2" fmla="*/ 0 w 601050"/>
                  <a:gd name="T3" fmla="*/ 3 h 828599"/>
                  <a:gd name="T4" fmla="*/ 601050 w 601050"/>
                  <a:gd name="T5" fmla="*/ 5 h 828599"/>
                  <a:gd name="T6" fmla="*/ 601050 w 601050"/>
                  <a:gd name="T7" fmla="*/ 2 h 828599"/>
                  <a:gd name="T8" fmla="*/ 0 w 601050"/>
                  <a:gd name="T9" fmla="*/ 0 h 8285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1050"/>
                  <a:gd name="T16" fmla="*/ 0 h 828599"/>
                  <a:gd name="T17" fmla="*/ 601050 w 601050"/>
                  <a:gd name="T18" fmla="*/ 828599 h 8285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1050" h="828599">
                    <a:moveTo>
                      <a:pt x="0" y="0"/>
                    </a:moveTo>
                    <a:lnTo>
                      <a:pt x="0" y="504092"/>
                    </a:lnTo>
                    <a:lnTo>
                      <a:pt x="601050" y="828599"/>
                    </a:lnTo>
                    <a:lnTo>
                      <a:pt x="601050" y="3254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C5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4" name="Freeform 737"/>
              <p:cNvSpPr>
                <a:spLocks/>
              </p:cNvSpPr>
              <p:nvPr/>
            </p:nvSpPr>
            <p:spPr bwMode="auto">
              <a:xfrm flipH="1">
                <a:off x="10204155" y="2291717"/>
                <a:ext cx="369570" cy="419100"/>
              </a:xfrm>
              <a:custGeom>
                <a:avLst/>
                <a:gdLst>
                  <a:gd name="T0" fmla="*/ 0 w 369570"/>
                  <a:gd name="T1" fmla="*/ 0 h 419100"/>
                  <a:gd name="T2" fmla="*/ 0 w 369570"/>
                  <a:gd name="T3" fmla="*/ 295275 h 419100"/>
                  <a:gd name="T4" fmla="*/ 365760 w 369570"/>
                  <a:gd name="T5" fmla="*/ 419100 h 419100"/>
                  <a:gd name="T6" fmla="*/ 369570 w 369570"/>
                  <a:gd name="T7" fmla="*/ 116205 h 419100"/>
                  <a:gd name="T8" fmla="*/ 0 w 369570"/>
                  <a:gd name="T9" fmla="*/ 0 h 419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9570"/>
                  <a:gd name="T16" fmla="*/ 0 h 419100"/>
                  <a:gd name="T17" fmla="*/ 369570 w 369570"/>
                  <a:gd name="T18" fmla="*/ 419100 h 419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9570" h="419100">
                    <a:moveTo>
                      <a:pt x="0" y="0"/>
                    </a:moveTo>
                    <a:lnTo>
                      <a:pt x="0" y="295275"/>
                    </a:lnTo>
                    <a:lnTo>
                      <a:pt x="365760" y="419100"/>
                    </a:lnTo>
                    <a:lnTo>
                      <a:pt x="369570" y="116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F9F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642" name="Group 389"/>
              <p:cNvGrpSpPr>
                <a:grpSpLocks/>
              </p:cNvGrpSpPr>
              <p:nvPr/>
            </p:nvGrpSpPr>
            <p:grpSpPr bwMode="auto">
              <a:xfrm>
                <a:off x="9601200" y="2089786"/>
                <a:ext cx="980145" cy="622934"/>
                <a:chOff x="1524000" y="7010400"/>
                <a:chExt cx="980145" cy="622934"/>
              </a:xfrm>
            </p:grpSpPr>
            <p:cxnSp>
              <p:nvCxnSpPr>
                <p:cNvPr id="740" name="Straight Connector 739"/>
                <p:cNvCxnSpPr/>
                <p:nvPr/>
              </p:nvCxnSpPr>
              <p:spPr bwMode="auto">
                <a:xfrm rot="5400000">
                  <a:off x="1370594" y="7284104"/>
                  <a:ext cx="305934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741" name="Straight Connector 740"/>
                <p:cNvCxnSpPr/>
                <p:nvPr/>
              </p:nvCxnSpPr>
              <p:spPr bwMode="auto">
                <a:xfrm rot="5400000">
                  <a:off x="1973098" y="7479717"/>
                  <a:ext cx="307789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742" name="Straight Connector 741"/>
                <p:cNvCxnSpPr/>
                <p:nvPr/>
              </p:nvCxnSpPr>
              <p:spPr bwMode="auto">
                <a:xfrm>
                  <a:off x="1523561" y="7132990"/>
                  <a:ext cx="603432" cy="194686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743" name="Straight Connector 742"/>
                <p:cNvCxnSpPr/>
                <p:nvPr/>
              </p:nvCxnSpPr>
              <p:spPr bwMode="auto">
                <a:xfrm>
                  <a:off x="1523561" y="7437071"/>
                  <a:ext cx="603432" cy="19654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744" name="Straight Connector 743"/>
                <p:cNvCxnSpPr/>
                <p:nvPr/>
              </p:nvCxnSpPr>
              <p:spPr bwMode="auto">
                <a:xfrm rot="5400000" flipH="1" flipV="1">
                  <a:off x="2346292" y="7361051"/>
                  <a:ext cx="300372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745" name="Straight Connector 744"/>
                <p:cNvCxnSpPr/>
                <p:nvPr/>
              </p:nvCxnSpPr>
              <p:spPr bwMode="auto">
                <a:xfrm flipV="1">
                  <a:off x="2128849" y="7207156"/>
                  <a:ext cx="375056" cy="12052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746" name="Straight Connector 745"/>
                <p:cNvCxnSpPr/>
                <p:nvPr/>
              </p:nvCxnSpPr>
              <p:spPr bwMode="auto">
                <a:xfrm flipV="1">
                  <a:off x="2125136" y="7511237"/>
                  <a:ext cx="375056" cy="12237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747" name="Straight Connector 746"/>
                <p:cNvCxnSpPr/>
                <p:nvPr/>
              </p:nvCxnSpPr>
              <p:spPr bwMode="auto">
                <a:xfrm>
                  <a:off x="1896761" y="7012471"/>
                  <a:ext cx="599717" cy="192832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748" name="Straight Connector 747"/>
                <p:cNvCxnSpPr/>
                <p:nvPr/>
              </p:nvCxnSpPr>
              <p:spPr bwMode="auto">
                <a:xfrm flipV="1">
                  <a:off x="1525419" y="7010616"/>
                  <a:ext cx="375056" cy="12052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sp>
          <p:nvSpPr>
            <p:cNvPr id="208" name="Text Box 23"/>
            <p:cNvSpPr txBox="1">
              <a:spLocks noChangeArrowheads="1"/>
            </p:cNvSpPr>
            <p:nvPr/>
          </p:nvSpPr>
          <p:spPr bwMode="auto">
            <a:xfrm>
              <a:off x="7086225" y="4572193"/>
              <a:ext cx="762155" cy="12225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ReGENco</a:t>
              </a: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endParaRPr>
            </a:p>
          </p:txBody>
        </p:sp>
        <p:grpSp>
          <p:nvGrpSpPr>
            <p:cNvPr id="8643" name="Group 660"/>
            <p:cNvGrpSpPr>
              <a:grpSpLocks/>
            </p:cNvGrpSpPr>
            <p:nvPr/>
          </p:nvGrpSpPr>
          <p:grpSpPr bwMode="auto">
            <a:xfrm flipH="1">
              <a:off x="7924800" y="3733800"/>
              <a:ext cx="979488" cy="622300"/>
              <a:chOff x="9601200" y="2089786"/>
              <a:chExt cx="980145" cy="622934"/>
            </a:xfrm>
          </p:grpSpPr>
          <p:sp>
            <p:nvSpPr>
              <p:cNvPr id="8499" name="Freeform 661"/>
              <p:cNvSpPr>
                <a:spLocks/>
              </p:cNvSpPr>
              <p:nvPr/>
            </p:nvSpPr>
            <p:spPr bwMode="auto">
              <a:xfrm>
                <a:off x="9601200" y="2093596"/>
                <a:ext cx="971550" cy="312420"/>
              </a:xfrm>
              <a:custGeom>
                <a:avLst/>
                <a:gdLst>
                  <a:gd name="T0" fmla="*/ 603885 w 971550"/>
                  <a:gd name="T1" fmla="*/ 312420 h 312420"/>
                  <a:gd name="T2" fmla="*/ 0 w 971550"/>
                  <a:gd name="T3" fmla="*/ 120015 h 312420"/>
                  <a:gd name="T4" fmla="*/ 371475 w 971550"/>
                  <a:gd name="T5" fmla="*/ 0 h 312420"/>
                  <a:gd name="T6" fmla="*/ 971550 w 971550"/>
                  <a:gd name="T7" fmla="*/ 194310 h 312420"/>
                  <a:gd name="T8" fmla="*/ 603885 w 971550"/>
                  <a:gd name="T9" fmla="*/ 312420 h 3124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1550"/>
                  <a:gd name="T16" fmla="*/ 0 h 312420"/>
                  <a:gd name="T17" fmla="*/ 971550 w 971550"/>
                  <a:gd name="T18" fmla="*/ 312420 h 3124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1550" h="312420">
                    <a:moveTo>
                      <a:pt x="603885" y="312420"/>
                    </a:moveTo>
                    <a:lnTo>
                      <a:pt x="0" y="120015"/>
                    </a:lnTo>
                    <a:lnTo>
                      <a:pt x="371475" y="0"/>
                    </a:lnTo>
                    <a:lnTo>
                      <a:pt x="971550" y="194310"/>
                    </a:lnTo>
                    <a:lnTo>
                      <a:pt x="603885" y="312420"/>
                    </a:lnTo>
                    <a:close/>
                  </a:path>
                </a:pathLst>
              </a:custGeom>
              <a:solidFill>
                <a:srgbClr val="FFE5E5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0" name="Freeform 662"/>
              <p:cNvSpPr>
                <a:spLocks/>
              </p:cNvSpPr>
              <p:nvPr/>
            </p:nvSpPr>
            <p:spPr bwMode="auto">
              <a:xfrm>
                <a:off x="9601200" y="2209800"/>
                <a:ext cx="601050" cy="501015"/>
              </a:xfrm>
              <a:custGeom>
                <a:avLst/>
                <a:gdLst>
                  <a:gd name="T0" fmla="*/ 0 w 601050"/>
                  <a:gd name="T1" fmla="*/ 0 h 828599"/>
                  <a:gd name="T2" fmla="*/ 0 w 601050"/>
                  <a:gd name="T3" fmla="*/ 3 h 828599"/>
                  <a:gd name="T4" fmla="*/ 601050 w 601050"/>
                  <a:gd name="T5" fmla="*/ 5 h 828599"/>
                  <a:gd name="T6" fmla="*/ 601050 w 601050"/>
                  <a:gd name="T7" fmla="*/ 2 h 828599"/>
                  <a:gd name="T8" fmla="*/ 0 w 601050"/>
                  <a:gd name="T9" fmla="*/ 0 h 8285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1050"/>
                  <a:gd name="T16" fmla="*/ 0 h 828599"/>
                  <a:gd name="T17" fmla="*/ 601050 w 601050"/>
                  <a:gd name="T18" fmla="*/ 828599 h 8285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1050" h="828599">
                    <a:moveTo>
                      <a:pt x="0" y="0"/>
                    </a:moveTo>
                    <a:lnTo>
                      <a:pt x="0" y="504092"/>
                    </a:lnTo>
                    <a:lnTo>
                      <a:pt x="601050" y="828599"/>
                    </a:lnTo>
                    <a:lnTo>
                      <a:pt x="601050" y="3254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F9F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" name="Freeform 663"/>
              <p:cNvSpPr>
                <a:spLocks/>
              </p:cNvSpPr>
              <p:nvPr/>
            </p:nvSpPr>
            <p:spPr bwMode="auto">
              <a:xfrm flipH="1">
                <a:off x="10204155" y="2291717"/>
                <a:ext cx="369570" cy="419100"/>
              </a:xfrm>
              <a:custGeom>
                <a:avLst/>
                <a:gdLst>
                  <a:gd name="T0" fmla="*/ 0 w 369570"/>
                  <a:gd name="T1" fmla="*/ 0 h 419100"/>
                  <a:gd name="T2" fmla="*/ 0 w 369570"/>
                  <a:gd name="T3" fmla="*/ 295275 h 419100"/>
                  <a:gd name="T4" fmla="*/ 365760 w 369570"/>
                  <a:gd name="T5" fmla="*/ 419100 h 419100"/>
                  <a:gd name="T6" fmla="*/ 369570 w 369570"/>
                  <a:gd name="T7" fmla="*/ 116205 h 419100"/>
                  <a:gd name="T8" fmla="*/ 0 w 369570"/>
                  <a:gd name="T9" fmla="*/ 0 h 419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9570"/>
                  <a:gd name="T16" fmla="*/ 0 h 419100"/>
                  <a:gd name="T17" fmla="*/ 369570 w 369570"/>
                  <a:gd name="T18" fmla="*/ 419100 h 419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9570" h="419100">
                    <a:moveTo>
                      <a:pt x="0" y="0"/>
                    </a:moveTo>
                    <a:lnTo>
                      <a:pt x="0" y="295275"/>
                    </a:lnTo>
                    <a:lnTo>
                      <a:pt x="365760" y="419100"/>
                    </a:lnTo>
                    <a:lnTo>
                      <a:pt x="369570" y="116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C5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644" name="Group 389"/>
              <p:cNvGrpSpPr>
                <a:grpSpLocks/>
              </p:cNvGrpSpPr>
              <p:nvPr/>
            </p:nvGrpSpPr>
            <p:grpSpPr bwMode="auto">
              <a:xfrm>
                <a:off x="9601200" y="2089786"/>
                <a:ext cx="980145" cy="622934"/>
                <a:chOff x="1524000" y="7010400"/>
                <a:chExt cx="980145" cy="622934"/>
              </a:xfrm>
            </p:grpSpPr>
            <p:cxnSp>
              <p:nvCxnSpPr>
                <p:cNvPr id="666" name="Straight Connector 665"/>
                <p:cNvCxnSpPr/>
                <p:nvPr/>
              </p:nvCxnSpPr>
              <p:spPr bwMode="auto">
                <a:xfrm rot="5400000">
                  <a:off x="1370641" y="7284661"/>
                  <a:ext cx="306730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667" name="Straight Connector 666"/>
                <p:cNvCxnSpPr/>
                <p:nvPr/>
              </p:nvCxnSpPr>
              <p:spPr bwMode="auto">
                <a:xfrm rot="5400000">
                  <a:off x="1973624" y="7479347"/>
                  <a:ext cx="308319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668" name="Straight Connector 667"/>
                <p:cNvCxnSpPr/>
                <p:nvPr/>
              </p:nvCxnSpPr>
              <p:spPr bwMode="auto">
                <a:xfrm>
                  <a:off x="1524006" y="7132886"/>
                  <a:ext cx="603777" cy="19548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669" name="Straight Connector 668"/>
                <p:cNvCxnSpPr/>
                <p:nvPr/>
              </p:nvCxnSpPr>
              <p:spPr bwMode="auto">
                <a:xfrm>
                  <a:off x="1524006" y="7438026"/>
                  <a:ext cx="603777" cy="19548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670" name="Straight Connector 669"/>
                <p:cNvCxnSpPr/>
                <p:nvPr/>
              </p:nvCxnSpPr>
              <p:spPr bwMode="auto">
                <a:xfrm rot="5400000" flipH="1" flipV="1">
                  <a:off x="2346219" y="7360946"/>
                  <a:ext cx="300373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671" name="Straight Connector 670"/>
                <p:cNvCxnSpPr/>
                <p:nvPr/>
              </p:nvCxnSpPr>
              <p:spPr bwMode="auto">
                <a:xfrm flipV="1">
                  <a:off x="2129373" y="7205992"/>
                  <a:ext cx="374977" cy="12237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672" name="Straight Connector 671"/>
                <p:cNvCxnSpPr/>
                <p:nvPr/>
              </p:nvCxnSpPr>
              <p:spPr bwMode="auto">
                <a:xfrm flipV="1">
                  <a:off x="2126195" y="7511133"/>
                  <a:ext cx="374977" cy="12237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673" name="Straight Connector 672"/>
                <p:cNvCxnSpPr/>
                <p:nvPr/>
              </p:nvCxnSpPr>
              <p:spPr bwMode="auto">
                <a:xfrm>
                  <a:off x="1897395" y="7012101"/>
                  <a:ext cx="600600" cy="193891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674" name="Straight Connector 673"/>
                <p:cNvCxnSpPr/>
                <p:nvPr/>
              </p:nvCxnSpPr>
              <p:spPr bwMode="auto">
                <a:xfrm flipV="1">
                  <a:off x="1525595" y="7010511"/>
                  <a:ext cx="374977" cy="120785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sp>
          <p:nvSpPr>
            <p:cNvPr id="675" name="Text Box 23"/>
            <p:cNvSpPr txBox="1">
              <a:spLocks noChangeArrowheads="1"/>
            </p:cNvSpPr>
            <p:nvPr/>
          </p:nvSpPr>
          <p:spPr bwMode="auto">
            <a:xfrm>
              <a:off x="8000811" y="3810118"/>
              <a:ext cx="762155" cy="25878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Quad Graphics</a:t>
              </a:r>
            </a:p>
          </p:txBody>
        </p:sp>
        <p:grpSp>
          <p:nvGrpSpPr>
            <p:cNvPr id="8648" name="Group 586"/>
            <p:cNvGrpSpPr>
              <a:grpSpLocks/>
            </p:cNvGrpSpPr>
            <p:nvPr/>
          </p:nvGrpSpPr>
          <p:grpSpPr bwMode="auto">
            <a:xfrm>
              <a:off x="6053328" y="4505769"/>
              <a:ext cx="549052" cy="398463"/>
              <a:chOff x="13095945" y="2394586"/>
              <a:chExt cx="758190" cy="550545"/>
            </a:xfrm>
          </p:grpSpPr>
          <p:sp>
            <p:nvSpPr>
              <p:cNvPr id="8486" name="Diamond 457"/>
              <p:cNvSpPr>
                <a:spLocks noChangeArrowheads="1"/>
              </p:cNvSpPr>
              <p:nvPr/>
            </p:nvSpPr>
            <p:spPr bwMode="auto">
              <a:xfrm>
                <a:off x="13099755" y="2394586"/>
                <a:ext cx="746760" cy="249555"/>
              </a:xfrm>
              <a:prstGeom prst="diamond">
                <a:avLst/>
              </a:prstGeom>
              <a:solidFill>
                <a:srgbClr val="FFE5E5"/>
              </a:solidFill>
              <a:ln w="19050" algn="ctr">
                <a:noFill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7" name="Freeform 458"/>
              <p:cNvSpPr>
                <a:spLocks/>
              </p:cNvSpPr>
              <p:nvPr/>
            </p:nvSpPr>
            <p:spPr bwMode="auto">
              <a:xfrm>
                <a:off x="13095945" y="2520317"/>
                <a:ext cx="379095" cy="422910"/>
              </a:xfrm>
              <a:custGeom>
                <a:avLst/>
                <a:gdLst>
                  <a:gd name="T0" fmla="*/ 0 w 379095"/>
                  <a:gd name="T1" fmla="*/ 0 h 699426"/>
                  <a:gd name="T2" fmla="*/ 7620 w 379095"/>
                  <a:gd name="T3" fmla="*/ 3 h 699426"/>
                  <a:gd name="T4" fmla="*/ 379095 w 379095"/>
                  <a:gd name="T5" fmla="*/ 4 h 699426"/>
                  <a:gd name="T6" fmla="*/ 379095 w 379095"/>
                  <a:gd name="T7" fmla="*/ 1 h 699426"/>
                  <a:gd name="T8" fmla="*/ 0 w 379095"/>
                  <a:gd name="T9" fmla="*/ 0 h 6994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9095"/>
                  <a:gd name="T16" fmla="*/ 0 h 699426"/>
                  <a:gd name="T17" fmla="*/ 379095 w 379095"/>
                  <a:gd name="T18" fmla="*/ 699426 h 6994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9095" h="699426">
                    <a:moveTo>
                      <a:pt x="0" y="0"/>
                    </a:moveTo>
                    <a:lnTo>
                      <a:pt x="7620" y="499988"/>
                    </a:lnTo>
                    <a:lnTo>
                      <a:pt x="379095" y="699426"/>
                    </a:lnTo>
                    <a:lnTo>
                      <a:pt x="379095" y="1962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C5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8" name="Freeform 459"/>
              <p:cNvSpPr>
                <a:spLocks/>
              </p:cNvSpPr>
              <p:nvPr/>
            </p:nvSpPr>
            <p:spPr bwMode="auto">
              <a:xfrm flipH="1">
                <a:off x="13476945" y="2524128"/>
                <a:ext cx="369570" cy="419100"/>
              </a:xfrm>
              <a:custGeom>
                <a:avLst/>
                <a:gdLst>
                  <a:gd name="T0" fmla="*/ 0 w 369570"/>
                  <a:gd name="T1" fmla="*/ 0 h 419100"/>
                  <a:gd name="T2" fmla="*/ 0 w 369570"/>
                  <a:gd name="T3" fmla="*/ 295275 h 419100"/>
                  <a:gd name="T4" fmla="*/ 365760 w 369570"/>
                  <a:gd name="T5" fmla="*/ 419100 h 419100"/>
                  <a:gd name="T6" fmla="*/ 369570 w 369570"/>
                  <a:gd name="T7" fmla="*/ 116205 h 419100"/>
                  <a:gd name="T8" fmla="*/ 0 w 369570"/>
                  <a:gd name="T9" fmla="*/ 0 h 419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9570"/>
                  <a:gd name="T16" fmla="*/ 0 h 419100"/>
                  <a:gd name="T17" fmla="*/ 369570 w 369570"/>
                  <a:gd name="T18" fmla="*/ 419100 h 419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9570" h="419100">
                    <a:moveTo>
                      <a:pt x="0" y="0"/>
                    </a:moveTo>
                    <a:lnTo>
                      <a:pt x="0" y="295275"/>
                    </a:lnTo>
                    <a:lnTo>
                      <a:pt x="365760" y="419100"/>
                    </a:lnTo>
                    <a:lnTo>
                      <a:pt x="369570" y="116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F9F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649" name="Group 337"/>
              <p:cNvGrpSpPr>
                <a:grpSpLocks/>
              </p:cNvGrpSpPr>
              <p:nvPr/>
            </p:nvGrpSpPr>
            <p:grpSpPr bwMode="auto">
              <a:xfrm>
                <a:off x="13099117" y="2394586"/>
                <a:ext cx="755018" cy="550545"/>
                <a:chOff x="3355972" y="6858000"/>
                <a:chExt cx="755018" cy="550545"/>
              </a:xfrm>
            </p:grpSpPr>
            <p:cxnSp>
              <p:nvCxnSpPr>
                <p:cNvPr id="1739" name="Straight Connector 1738"/>
                <p:cNvCxnSpPr/>
                <p:nvPr/>
              </p:nvCxnSpPr>
              <p:spPr bwMode="auto">
                <a:xfrm rot="5400000">
                  <a:off x="3168574" y="7132944"/>
                  <a:ext cx="309299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740" name="Straight Connector 1739"/>
                <p:cNvCxnSpPr/>
                <p:nvPr/>
              </p:nvCxnSpPr>
              <p:spPr bwMode="auto">
                <a:xfrm rot="5400000">
                  <a:off x="3547901" y="7253592"/>
                  <a:ext cx="309301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741" name="Straight Connector 1740"/>
                <p:cNvCxnSpPr/>
                <p:nvPr/>
              </p:nvCxnSpPr>
              <p:spPr bwMode="auto">
                <a:xfrm>
                  <a:off x="3327609" y="6980486"/>
                  <a:ext cx="374942" cy="122843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742" name="Straight Connector 1741"/>
                <p:cNvCxnSpPr/>
                <p:nvPr/>
              </p:nvCxnSpPr>
              <p:spPr bwMode="auto">
                <a:xfrm>
                  <a:off x="3327609" y="7287593"/>
                  <a:ext cx="374942" cy="12065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743" name="Straight Connector 1742"/>
                <p:cNvCxnSpPr/>
                <p:nvPr/>
              </p:nvCxnSpPr>
              <p:spPr bwMode="auto">
                <a:xfrm rot="5400000" flipH="1" flipV="1">
                  <a:off x="3952443" y="7136234"/>
                  <a:ext cx="302719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744" name="Straight Connector 1743"/>
                <p:cNvCxnSpPr/>
                <p:nvPr/>
              </p:nvCxnSpPr>
              <p:spPr bwMode="auto">
                <a:xfrm flipV="1">
                  <a:off x="3704743" y="6980486"/>
                  <a:ext cx="405639" cy="122843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745" name="Straight Connector 1744"/>
                <p:cNvCxnSpPr/>
                <p:nvPr/>
              </p:nvCxnSpPr>
              <p:spPr bwMode="auto">
                <a:xfrm flipV="1">
                  <a:off x="3700358" y="7287593"/>
                  <a:ext cx="405639" cy="12065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746" name="Straight Connector 1745"/>
                <p:cNvCxnSpPr/>
                <p:nvPr/>
              </p:nvCxnSpPr>
              <p:spPr bwMode="auto">
                <a:xfrm>
                  <a:off x="3698166" y="6859838"/>
                  <a:ext cx="405638" cy="120648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747" name="Straight Connector 1746"/>
                <p:cNvCxnSpPr/>
                <p:nvPr/>
              </p:nvCxnSpPr>
              <p:spPr bwMode="auto">
                <a:xfrm flipV="1">
                  <a:off x="3323224" y="6857643"/>
                  <a:ext cx="374942" cy="12065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grpSp>
          <p:nvGrpSpPr>
            <p:cNvPr id="8650" name="Group 675"/>
            <p:cNvGrpSpPr>
              <a:grpSpLocks/>
            </p:cNvGrpSpPr>
            <p:nvPr/>
          </p:nvGrpSpPr>
          <p:grpSpPr bwMode="auto">
            <a:xfrm>
              <a:off x="6440424" y="4413504"/>
              <a:ext cx="755650" cy="779463"/>
              <a:chOff x="12029145" y="2013586"/>
              <a:chExt cx="756285" cy="779146"/>
            </a:xfrm>
          </p:grpSpPr>
          <p:sp>
            <p:nvSpPr>
              <p:cNvPr id="8473" name="Diamond 676"/>
              <p:cNvSpPr>
                <a:spLocks noChangeArrowheads="1"/>
              </p:cNvSpPr>
              <p:nvPr/>
            </p:nvSpPr>
            <p:spPr bwMode="auto">
              <a:xfrm>
                <a:off x="12029145" y="2013586"/>
                <a:ext cx="746760" cy="249555"/>
              </a:xfrm>
              <a:prstGeom prst="diamond">
                <a:avLst/>
              </a:prstGeom>
              <a:solidFill>
                <a:srgbClr val="FFE5E5"/>
              </a:solidFill>
              <a:ln w="19050" algn="ctr">
                <a:noFill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4" name="Freeform 677"/>
              <p:cNvSpPr>
                <a:spLocks/>
              </p:cNvSpPr>
              <p:nvPr/>
            </p:nvSpPr>
            <p:spPr bwMode="auto">
              <a:xfrm>
                <a:off x="12029145" y="2135507"/>
                <a:ext cx="375285" cy="655320"/>
              </a:xfrm>
              <a:custGeom>
                <a:avLst/>
                <a:gdLst>
                  <a:gd name="T0" fmla="*/ 0 w 375285"/>
                  <a:gd name="T1" fmla="*/ 0 h 655320"/>
                  <a:gd name="T2" fmla="*/ 0 w 375285"/>
                  <a:gd name="T3" fmla="*/ 531495 h 655320"/>
                  <a:gd name="T4" fmla="*/ 375285 w 375285"/>
                  <a:gd name="T5" fmla="*/ 655320 h 655320"/>
                  <a:gd name="T6" fmla="*/ 375285 w 375285"/>
                  <a:gd name="T7" fmla="*/ 123825 h 655320"/>
                  <a:gd name="T8" fmla="*/ 0 w 375285"/>
                  <a:gd name="T9" fmla="*/ 0 h 655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5285"/>
                  <a:gd name="T16" fmla="*/ 0 h 655320"/>
                  <a:gd name="T17" fmla="*/ 375285 w 375285"/>
                  <a:gd name="T18" fmla="*/ 655320 h 6553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5285" h="655320">
                    <a:moveTo>
                      <a:pt x="0" y="0"/>
                    </a:moveTo>
                    <a:lnTo>
                      <a:pt x="0" y="531495"/>
                    </a:lnTo>
                    <a:lnTo>
                      <a:pt x="375285" y="655320"/>
                    </a:lnTo>
                    <a:lnTo>
                      <a:pt x="375285" y="1238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C5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5" name="Freeform 678"/>
              <p:cNvSpPr>
                <a:spLocks/>
              </p:cNvSpPr>
              <p:nvPr/>
            </p:nvSpPr>
            <p:spPr bwMode="auto">
              <a:xfrm flipH="1">
                <a:off x="12410145" y="2135507"/>
                <a:ext cx="375285" cy="655320"/>
              </a:xfrm>
              <a:custGeom>
                <a:avLst/>
                <a:gdLst>
                  <a:gd name="T0" fmla="*/ 0 w 375285"/>
                  <a:gd name="T1" fmla="*/ 0 h 655320"/>
                  <a:gd name="T2" fmla="*/ 0 w 375285"/>
                  <a:gd name="T3" fmla="*/ 531495 h 655320"/>
                  <a:gd name="T4" fmla="*/ 375285 w 375285"/>
                  <a:gd name="T5" fmla="*/ 655320 h 655320"/>
                  <a:gd name="T6" fmla="*/ 375285 w 375285"/>
                  <a:gd name="T7" fmla="*/ 123825 h 655320"/>
                  <a:gd name="T8" fmla="*/ 0 w 375285"/>
                  <a:gd name="T9" fmla="*/ 0 h 655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5285"/>
                  <a:gd name="T16" fmla="*/ 0 h 655320"/>
                  <a:gd name="T17" fmla="*/ 375285 w 375285"/>
                  <a:gd name="T18" fmla="*/ 655320 h 6553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5285" h="655320">
                    <a:moveTo>
                      <a:pt x="0" y="0"/>
                    </a:moveTo>
                    <a:lnTo>
                      <a:pt x="0" y="531495"/>
                    </a:lnTo>
                    <a:lnTo>
                      <a:pt x="375285" y="655320"/>
                    </a:lnTo>
                    <a:lnTo>
                      <a:pt x="375285" y="1238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F9F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651" name="Group 361"/>
              <p:cNvGrpSpPr>
                <a:grpSpLocks/>
              </p:cNvGrpSpPr>
              <p:nvPr/>
            </p:nvGrpSpPr>
            <p:grpSpPr bwMode="auto">
              <a:xfrm>
                <a:off x="12029145" y="2013587"/>
                <a:ext cx="754380" cy="779145"/>
                <a:chOff x="914400" y="5514975"/>
                <a:chExt cx="754380" cy="779145"/>
              </a:xfrm>
            </p:grpSpPr>
            <p:cxnSp>
              <p:nvCxnSpPr>
                <p:cNvPr id="681" name="Straight Connector 680"/>
                <p:cNvCxnSpPr/>
                <p:nvPr/>
              </p:nvCxnSpPr>
              <p:spPr bwMode="auto">
                <a:xfrm rot="5400000">
                  <a:off x="647340" y="5905302"/>
                  <a:ext cx="533236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682" name="Straight Connector 681"/>
                <p:cNvCxnSpPr/>
                <p:nvPr/>
              </p:nvCxnSpPr>
              <p:spPr bwMode="auto">
                <a:xfrm rot="5400000">
                  <a:off x="1025559" y="6027502"/>
                  <a:ext cx="533236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683" name="Straight Connector 682"/>
                <p:cNvCxnSpPr/>
                <p:nvPr/>
              </p:nvCxnSpPr>
              <p:spPr bwMode="auto">
                <a:xfrm>
                  <a:off x="917136" y="5638684"/>
                  <a:ext cx="375041" cy="120613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684" name="Straight Connector 683"/>
                <p:cNvCxnSpPr/>
                <p:nvPr/>
              </p:nvCxnSpPr>
              <p:spPr bwMode="auto">
                <a:xfrm>
                  <a:off x="917136" y="6171920"/>
                  <a:ext cx="375041" cy="12220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685" name="Straight Connector 684"/>
                <p:cNvCxnSpPr/>
                <p:nvPr/>
              </p:nvCxnSpPr>
              <p:spPr bwMode="auto">
                <a:xfrm rot="16200000" flipV="1">
                  <a:off x="1394244" y="5905302"/>
                  <a:ext cx="533236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686" name="Straight Connector 685"/>
                <p:cNvCxnSpPr/>
                <p:nvPr/>
              </p:nvCxnSpPr>
              <p:spPr bwMode="auto">
                <a:xfrm flipV="1">
                  <a:off x="1293766" y="5638684"/>
                  <a:ext cx="375041" cy="120613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687" name="Straight Connector 686"/>
                <p:cNvCxnSpPr/>
                <p:nvPr/>
              </p:nvCxnSpPr>
              <p:spPr bwMode="auto">
                <a:xfrm flipV="1">
                  <a:off x="1290587" y="6171920"/>
                  <a:ext cx="375041" cy="12220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688" name="Straight Connector 687"/>
                <p:cNvCxnSpPr/>
                <p:nvPr/>
              </p:nvCxnSpPr>
              <p:spPr bwMode="auto">
                <a:xfrm>
                  <a:off x="1287409" y="5516485"/>
                  <a:ext cx="375041" cy="122199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689" name="Straight Connector 688"/>
                <p:cNvCxnSpPr/>
                <p:nvPr/>
              </p:nvCxnSpPr>
              <p:spPr bwMode="auto">
                <a:xfrm flipV="1">
                  <a:off x="913958" y="5514897"/>
                  <a:ext cx="375041" cy="120613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sp>
          <p:nvSpPr>
            <p:cNvPr id="1788" name="Text Box 23"/>
            <p:cNvSpPr txBox="1">
              <a:spLocks noChangeArrowheads="1"/>
            </p:cNvSpPr>
            <p:nvPr/>
          </p:nvSpPr>
          <p:spPr bwMode="auto">
            <a:xfrm>
              <a:off x="6400286" y="4495985"/>
              <a:ext cx="838370" cy="295304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We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Energies</a:t>
              </a:r>
            </a:p>
          </p:txBody>
        </p:sp>
        <p:grpSp>
          <p:nvGrpSpPr>
            <p:cNvPr id="8652" name="Group 586"/>
            <p:cNvGrpSpPr>
              <a:grpSpLocks/>
            </p:cNvGrpSpPr>
            <p:nvPr/>
          </p:nvGrpSpPr>
          <p:grpSpPr bwMode="auto">
            <a:xfrm>
              <a:off x="8382000" y="4267200"/>
              <a:ext cx="549275" cy="398463"/>
              <a:chOff x="13095945" y="2394586"/>
              <a:chExt cx="758190" cy="550545"/>
            </a:xfrm>
          </p:grpSpPr>
          <p:sp>
            <p:nvSpPr>
              <p:cNvPr id="8460" name="Diamond 457"/>
              <p:cNvSpPr>
                <a:spLocks noChangeArrowheads="1"/>
              </p:cNvSpPr>
              <p:nvPr/>
            </p:nvSpPr>
            <p:spPr bwMode="auto">
              <a:xfrm>
                <a:off x="13099755" y="2394586"/>
                <a:ext cx="746760" cy="249555"/>
              </a:xfrm>
              <a:prstGeom prst="diamond">
                <a:avLst/>
              </a:prstGeom>
              <a:solidFill>
                <a:srgbClr val="FFE5E5"/>
              </a:solidFill>
              <a:ln w="19050" algn="ctr">
                <a:noFill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1" name="Freeform 458"/>
              <p:cNvSpPr>
                <a:spLocks/>
              </p:cNvSpPr>
              <p:nvPr/>
            </p:nvSpPr>
            <p:spPr bwMode="auto">
              <a:xfrm>
                <a:off x="13095945" y="2520317"/>
                <a:ext cx="379095" cy="422910"/>
              </a:xfrm>
              <a:custGeom>
                <a:avLst/>
                <a:gdLst>
                  <a:gd name="T0" fmla="*/ 0 w 379095"/>
                  <a:gd name="T1" fmla="*/ 0 h 699426"/>
                  <a:gd name="T2" fmla="*/ 7620 w 379095"/>
                  <a:gd name="T3" fmla="*/ 3 h 699426"/>
                  <a:gd name="T4" fmla="*/ 379095 w 379095"/>
                  <a:gd name="T5" fmla="*/ 4 h 699426"/>
                  <a:gd name="T6" fmla="*/ 379095 w 379095"/>
                  <a:gd name="T7" fmla="*/ 1 h 699426"/>
                  <a:gd name="T8" fmla="*/ 0 w 379095"/>
                  <a:gd name="T9" fmla="*/ 0 h 6994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9095"/>
                  <a:gd name="T16" fmla="*/ 0 h 699426"/>
                  <a:gd name="T17" fmla="*/ 379095 w 379095"/>
                  <a:gd name="T18" fmla="*/ 699426 h 6994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9095" h="699426">
                    <a:moveTo>
                      <a:pt x="0" y="0"/>
                    </a:moveTo>
                    <a:lnTo>
                      <a:pt x="7620" y="499988"/>
                    </a:lnTo>
                    <a:lnTo>
                      <a:pt x="379095" y="699426"/>
                    </a:lnTo>
                    <a:lnTo>
                      <a:pt x="379095" y="1962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C5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2" name="Freeform 459"/>
              <p:cNvSpPr>
                <a:spLocks/>
              </p:cNvSpPr>
              <p:nvPr/>
            </p:nvSpPr>
            <p:spPr bwMode="auto">
              <a:xfrm flipH="1">
                <a:off x="13476945" y="2524128"/>
                <a:ext cx="369570" cy="419100"/>
              </a:xfrm>
              <a:custGeom>
                <a:avLst/>
                <a:gdLst>
                  <a:gd name="T0" fmla="*/ 0 w 369570"/>
                  <a:gd name="T1" fmla="*/ 0 h 419100"/>
                  <a:gd name="T2" fmla="*/ 0 w 369570"/>
                  <a:gd name="T3" fmla="*/ 295275 h 419100"/>
                  <a:gd name="T4" fmla="*/ 365760 w 369570"/>
                  <a:gd name="T5" fmla="*/ 419100 h 419100"/>
                  <a:gd name="T6" fmla="*/ 369570 w 369570"/>
                  <a:gd name="T7" fmla="*/ 116205 h 419100"/>
                  <a:gd name="T8" fmla="*/ 0 w 369570"/>
                  <a:gd name="T9" fmla="*/ 0 h 419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9570"/>
                  <a:gd name="T16" fmla="*/ 0 h 419100"/>
                  <a:gd name="T17" fmla="*/ 369570 w 369570"/>
                  <a:gd name="T18" fmla="*/ 419100 h 419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9570" h="419100">
                    <a:moveTo>
                      <a:pt x="0" y="0"/>
                    </a:moveTo>
                    <a:lnTo>
                      <a:pt x="0" y="295275"/>
                    </a:lnTo>
                    <a:lnTo>
                      <a:pt x="365760" y="419100"/>
                    </a:lnTo>
                    <a:lnTo>
                      <a:pt x="369570" y="116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F9F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653" name="Group 337"/>
              <p:cNvGrpSpPr>
                <a:grpSpLocks/>
              </p:cNvGrpSpPr>
              <p:nvPr/>
            </p:nvGrpSpPr>
            <p:grpSpPr bwMode="auto">
              <a:xfrm>
                <a:off x="13099117" y="2394586"/>
                <a:ext cx="755018" cy="550545"/>
                <a:chOff x="3355972" y="6858000"/>
                <a:chExt cx="755018" cy="550545"/>
              </a:xfrm>
            </p:grpSpPr>
            <p:cxnSp>
              <p:nvCxnSpPr>
                <p:cNvPr id="1697" name="Straight Connector 1696"/>
                <p:cNvCxnSpPr/>
                <p:nvPr/>
              </p:nvCxnSpPr>
              <p:spPr bwMode="auto">
                <a:xfrm rot="5400000">
                  <a:off x="3171695" y="7133525"/>
                  <a:ext cx="304914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698" name="Straight Connector 1697"/>
                <p:cNvCxnSpPr/>
                <p:nvPr/>
              </p:nvCxnSpPr>
              <p:spPr bwMode="auto">
                <a:xfrm rot="5400000">
                  <a:off x="3579359" y="7254174"/>
                  <a:ext cx="309301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699" name="Straight Connector 1698"/>
                <p:cNvCxnSpPr/>
                <p:nvPr/>
              </p:nvCxnSpPr>
              <p:spPr bwMode="auto">
                <a:xfrm>
                  <a:off x="3326344" y="6981068"/>
                  <a:ext cx="407665" cy="12065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700" name="Straight Connector 1699"/>
                <p:cNvCxnSpPr/>
                <p:nvPr/>
              </p:nvCxnSpPr>
              <p:spPr bwMode="auto">
                <a:xfrm>
                  <a:off x="3326344" y="7285981"/>
                  <a:ext cx="407665" cy="122843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701" name="Straight Connector 1700"/>
                <p:cNvCxnSpPr/>
                <p:nvPr/>
              </p:nvCxnSpPr>
              <p:spPr bwMode="auto">
                <a:xfrm rot="5400000" flipH="1" flipV="1">
                  <a:off x="3951960" y="7135718"/>
                  <a:ext cx="300526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702" name="Straight Connector 1701"/>
                <p:cNvCxnSpPr/>
                <p:nvPr/>
              </p:nvCxnSpPr>
              <p:spPr bwMode="auto">
                <a:xfrm flipV="1">
                  <a:off x="3736202" y="6981068"/>
                  <a:ext cx="374788" cy="12065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703" name="Straight Connector 1702"/>
                <p:cNvCxnSpPr/>
                <p:nvPr/>
              </p:nvCxnSpPr>
              <p:spPr bwMode="auto">
                <a:xfrm flipV="1">
                  <a:off x="3731818" y="7285981"/>
                  <a:ext cx="376981" cy="122843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704" name="Straight Connector 1703"/>
                <p:cNvCxnSpPr/>
                <p:nvPr/>
              </p:nvCxnSpPr>
              <p:spPr bwMode="auto">
                <a:xfrm>
                  <a:off x="3729626" y="6860420"/>
                  <a:ext cx="374790" cy="120648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705" name="Straight Connector 1704"/>
                <p:cNvCxnSpPr/>
                <p:nvPr/>
              </p:nvCxnSpPr>
              <p:spPr bwMode="auto">
                <a:xfrm flipV="1">
                  <a:off x="3324153" y="6858225"/>
                  <a:ext cx="405473" cy="12065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</p:grpSp>
      <p:grpSp>
        <p:nvGrpSpPr>
          <p:cNvPr id="8654" name="Group 1296"/>
          <p:cNvGrpSpPr>
            <a:grpSpLocks/>
          </p:cNvGrpSpPr>
          <p:nvPr/>
        </p:nvGrpSpPr>
        <p:grpSpPr bwMode="auto">
          <a:xfrm>
            <a:off x="114300" y="2057400"/>
            <a:ext cx="3052763" cy="2619375"/>
            <a:chOff x="136525" y="1981200"/>
            <a:chExt cx="3052763" cy="2620010"/>
          </a:xfrm>
        </p:grpSpPr>
        <p:grpSp>
          <p:nvGrpSpPr>
            <p:cNvPr id="8655" name="Group 1250"/>
            <p:cNvGrpSpPr>
              <a:grpSpLocks/>
            </p:cNvGrpSpPr>
            <p:nvPr/>
          </p:nvGrpSpPr>
          <p:grpSpPr bwMode="auto">
            <a:xfrm>
              <a:off x="152400" y="3048000"/>
              <a:ext cx="494684" cy="667649"/>
              <a:chOff x="-2362200" y="685800"/>
              <a:chExt cx="682320" cy="918397"/>
            </a:xfrm>
          </p:grpSpPr>
          <p:sp>
            <p:nvSpPr>
              <p:cNvPr id="8423" name="Diamond 1251"/>
              <p:cNvSpPr>
                <a:spLocks noChangeArrowheads="1"/>
              </p:cNvSpPr>
              <p:nvPr/>
            </p:nvSpPr>
            <p:spPr bwMode="auto">
              <a:xfrm>
                <a:off x="-2362200" y="685800"/>
                <a:ext cx="673728" cy="225149"/>
              </a:xfrm>
              <a:prstGeom prst="diamond">
                <a:avLst/>
              </a:prstGeom>
              <a:gradFill rotWithShape="1">
                <a:gsLst>
                  <a:gs pos="0">
                    <a:srgbClr val="FFE07D"/>
                  </a:gs>
                  <a:gs pos="100000">
                    <a:srgbClr val="FFFFFF"/>
                  </a:gs>
                </a:gsLst>
                <a:lin ang="10800000"/>
              </a:gradFill>
              <a:ln w="19050" algn="ctr">
                <a:noFill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4" name="Freeform 1252"/>
              <p:cNvSpPr>
                <a:spLocks/>
              </p:cNvSpPr>
              <p:nvPr/>
            </p:nvSpPr>
            <p:spPr bwMode="auto">
              <a:xfrm>
                <a:off x="-2362200" y="795797"/>
                <a:ext cx="342392" cy="804590"/>
              </a:xfrm>
              <a:custGeom>
                <a:avLst/>
                <a:gdLst>
                  <a:gd name="T0" fmla="*/ 0 w 379508"/>
                  <a:gd name="T1" fmla="*/ 0 h 891808"/>
                  <a:gd name="T2" fmla="*/ 179 w 379508"/>
                  <a:gd name="T3" fmla="*/ 65136 h 891808"/>
                  <a:gd name="T4" fmla="*/ 32098 w 379508"/>
                  <a:gd name="T5" fmla="*/ 75430 h 891808"/>
                  <a:gd name="T6" fmla="*/ 31742 w 379508"/>
                  <a:gd name="T7" fmla="*/ 10474 h 891808"/>
                  <a:gd name="T8" fmla="*/ 0 w 379508"/>
                  <a:gd name="T9" fmla="*/ 0 h 8918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9508"/>
                  <a:gd name="T16" fmla="*/ 0 h 891808"/>
                  <a:gd name="T17" fmla="*/ 379508 w 379508"/>
                  <a:gd name="T18" fmla="*/ 891808 h 8918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9508" h="891808">
                    <a:moveTo>
                      <a:pt x="0" y="0"/>
                    </a:moveTo>
                    <a:lnTo>
                      <a:pt x="2112" y="770096"/>
                    </a:lnTo>
                    <a:lnTo>
                      <a:pt x="379508" y="891808"/>
                    </a:lnTo>
                    <a:cubicBezTo>
                      <a:pt x="378100" y="635814"/>
                      <a:pt x="376693" y="379819"/>
                      <a:pt x="375285" y="12382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07D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5" name="Freeform 1253"/>
              <p:cNvSpPr>
                <a:spLocks/>
              </p:cNvSpPr>
              <p:nvPr/>
            </p:nvSpPr>
            <p:spPr bwMode="auto">
              <a:xfrm flipH="1">
                <a:off x="-2020367" y="795797"/>
                <a:ext cx="340487" cy="808400"/>
              </a:xfrm>
              <a:custGeom>
                <a:avLst/>
                <a:gdLst>
                  <a:gd name="T0" fmla="*/ 0 w 377397"/>
                  <a:gd name="T1" fmla="*/ 0 h 896031"/>
                  <a:gd name="T2" fmla="*/ 893 w 377397"/>
                  <a:gd name="T3" fmla="*/ 65314 h 896031"/>
                  <a:gd name="T4" fmla="*/ 31918 w 377397"/>
                  <a:gd name="T5" fmla="*/ 75788 h 896031"/>
                  <a:gd name="T6" fmla="*/ 31741 w 377397"/>
                  <a:gd name="T7" fmla="*/ 10474 h 896031"/>
                  <a:gd name="T8" fmla="*/ 0 w 377397"/>
                  <a:gd name="T9" fmla="*/ 0 h 8960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7397"/>
                  <a:gd name="T16" fmla="*/ 0 h 896031"/>
                  <a:gd name="T17" fmla="*/ 377397 w 377397"/>
                  <a:gd name="T18" fmla="*/ 896031 h 8960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7397" h="896031">
                    <a:moveTo>
                      <a:pt x="0" y="0"/>
                    </a:moveTo>
                    <a:lnTo>
                      <a:pt x="10558" y="772207"/>
                    </a:lnTo>
                    <a:lnTo>
                      <a:pt x="377397" y="896031"/>
                    </a:lnTo>
                    <a:lnTo>
                      <a:pt x="375285" y="1238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347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656" name="Group 422"/>
              <p:cNvGrpSpPr>
                <a:grpSpLocks/>
              </p:cNvGrpSpPr>
              <p:nvPr/>
            </p:nvGrpSpPr>
            <p:grpSpPr bwMode="auto">
              <a:xfrm>
                <a:off x="-2362201" y="685800"/>
                <a:ext cx="680730" cy="913638"/>
                <a:chOff x="1371599" y="5562600"/>
                <a:chExt cx="680730" cy="913638"/>
              </a:xfrm>
            </p:grpSpPr>
            <p:cxnSp>
              <p:nvCxnSpPr>
                <p:cNvPr id="1133" name="Straight Connector 1132"/>
                <p:cNvCxnSpPr/>
                <p:nvPr/>
              </p:nvCxnSpPr>
              <p:spPr bwMode="auto">
                <a:xfrm rot="5400000">
                  <a:off x="1024305" y="6021649"/>
                  <a:ext cx="694590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34" name="Straight Connector 1133"/>
                <p:cNvCxnSpPr/>
                <p:nvPr/>
              </p:nvCxnSpPr>
              <p:spPr bwMode="auto">
                <a:xfrm rot="5400000">
                  <a:off x="1368075" y="6130860"/>
                  <a:ext cx="690222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35" name="Straight Connector 1134"/>
                <p:cNvCxnSpPr/>
                <p:nvPr/>
              </p:nvCxnSpPr>
              <p:spPr bwMode="auto">
                <a:xfrm>
                  <a:off x="1373791" y="5674354"/>
                  <a:ext cx="339395" cy="109212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36" name="Straight Connector 1135"/>
                <p:cNvCxnSpPr/>
                <p:nvPr/>
              </p:nvCxnSpPr>
              <p:spPr bwMode="auto">
                <a:xfrm>
                  <a:off x="1373791" y="6366759"/>
                  <a:ext cx="339395" cy="109212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37" name="Straight Connector 1136"/>
                <p:cNvCxnSpPr/>
                <p:nvPr/>
              </p:nvCxnSpPr>
              <p:spPr bwMode="auto">
                <a:xfrm rot="5400000" flipH="1" flipV="1">
                  <a:off x="1698716" y="6021649"/>
                  <a:ext cx="694590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38" name="Straight Connector 1137"/>
                <p:cNvCxnSpPr/>
                <p:nvPr/>
              </p:nvCxnSpPr>
              <p:spPr bwMode="auto">
                <a:xfrm flipV="1">
                  <a:off x="1715376" y="5674354"/>
                  <a:ext cx="337206" cy="109212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39" name="Straight Connector 1138"/>
                <p:cNvCxnSpPr/>
                <p:nvPr/>
              </p:nvCxnSpPr>
              <p:spPr bwMode="auto">
                <a:xfrm flipV="1">
                  <a:off x="1710996" y="6366759"/>
                  <a:ext cx="339395" cy="109212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40" name="Straight Connector 1139"/>
                <p:cNvCxnSpPr/>
                <p:nvPr/>
              </p:nvCxnSpPr>
              <p:spPr bwMode="auto">
                <a:xfrm>
                  <a:off x="1708806" y="5565141"/>
                  <a:ext cx="337206" cy="109212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41" name="Straight Connector 1140"/>
                <p:cNvCxnSpPr/>
                <p:nvPr/>
              </p:nvCxnSpPr>
              <p:spPr bwMode="auto">
                <a:xfrm flipV="1">
                  <a:off x="1371600" y="5562956"/>
                  <a:ext cx="337206" cy="109212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sp>
          <p:nvSpPr>
            <p:cNvPr id="8247" name="Text Box 37"/>
            <p:cNvSpPr txBox="1">
              <a:spLocks noChangeArrowheads="1"/>
            </p:cNvSpPr>
            <p:nvPr/>
          </p:nvSpPr>
          <p:spPr bwMode="auto">
            <a:xfrm>
              <a:off x="136525" y="2468998"/>
              <a:ext cx="1295400" cy="270843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200">
                  <a:solidFill>
                    <a:srgbClr val="000066"/>
                  </a:solidFill>
                  <a:latin typeface="Franklin Gothic Demi Cond" pitchFamily="34" charset="0"/>
                </a:rPr>
                <a:t>Healthcare</a:t>
              </a:r>
            </a:p>
          </p:txBody>
        </p:sp>
        <p:grpSp>
          <p:nvGrpSpPr>
            <p:cNvPr id="8657" name="Group 1250"/>
            <p:cNvGrpSpPr>
              <a:grpSpLocks/>
            </p:cNvGrpSpPr>
            <p:nvPr/>
          </p:nvGrpSpPr>
          <p:grpSpPr bwMode="auto">
            <a:xfrm>
              <a:off x="2057400" y="1981200"/>
              <a:ext cx="681038" cy="919163"/>
              <a:chOff x="-2362200" y="685800"/>
              <a:chExt cx="682320" cy="918397"/>
            </a:xfrm>
          </p:grpSpPr>
          <p:sp>
            <p:nvSpPr>
              <p:cNvPr id="8410" name="Diamond 1251"/>
              <p:cNvSpPr>
                <a:spLocks noChangeArrowheads="1"/>
              </p:cNvSpPr>
              <p:nvPr/>
            </p:nvSpPr>
            <p:spPr bwMode="auto">
              <a:xfrm>
                <a:off x="-2362200" y="685800"/>
                <a:ext cx="673728" cy="225149"/>
              </a:xfrm>
              <a:prstGeom prst="diamond">
                <a:avLst/>
              </a:prstGeom>
              <a:gradFill rotWithShape="1">
                <a:gsLst>
                  <a:gs pos="0">
                    <a:srgbClr val="FFE07D"/>
                  </a:gs>
                  <a:gs pos="100000">
                    <a:srgbClr val="FFFFFF"/>
                  </a:gs>
                </a:gsLst>
                <a:lin ang="10800000"/>
              </a:gradFill>
              <a:ln w="19050" algn="ctr">
                <a:noFill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1" name="Freeform 1252"/>
              <p:cNvSpPr>
                <a:spLocks/>
              </p:cNvSpPr>
              <p:nvPr/>
            </p:nvSpPr>
            <p:spPr bwMode="auto">
              <a:xfrm>
                <a:off x="-2362200" y="795797"/>
                <a:ext cx="342392" cy="804590"/>
              </a:xfrm>
              <a:custGeom>
                <a:avLst/>
                <a:gdLst>
                  <a:gd name="T0" fmla="*/ 0 w 379508"/>
                  <a:gd name="T1" fmla="*/ 0 h 891808"/>
                  <a:gd name="T2" fmla="*/ 179 w 379508"/>
                  <a:gd name="T3" fmla="*/ 65136 h 891808"/>
                  <a:gd name="T4" fmla="*/ 32098 w 379508"/>
                  <a:gd name="T5" fmla="*/ 75430 h 891808"/>
                  <a:gd name="T6" fmla="*/ 31742 w 379508"/>
                  <a:gd name="T7" fmla="*/ 10474 h 891808"/>
                  <a:gd name="T8" fmla="*/ 0 w 379508"/>
                  <a:gd name="T9" fmla="*/ 0 h 8918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9508"/>
                  <a:gd name="T16" fmla="*/ 0 h 891808"/>
                  <a:gd name="T17" fmla="*/ 379508 w 379508"/>
                  <a:gd name="T18" fmla="*/ 891808 h 8918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9508" h="891808">
                    <a:moveTo>
                      <a:pt x="0" y="0"/>
                    </a:moveTo>
                    <a:lnTo>
                      <a:pt x="2112" y="770096"/>
                    </a:lnTo>
                    <a:lnTo>
                      <a:pt x="379508" y="891808"/>
                    </a:lnTo>
                    <a:cubicBezTo>
                      <a:pt x="378100" y="635814"/>
                      <a:pt x="376693" y="379819"/>
                      <a:pt x="375285" y="12382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07D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2" name="Freeform 1253"/>
              <p:cNvSpPr>
                <a:spLocks/>
              </p:cNvSpPr>
              <p:nvPr/>
            </p:nvSpPr>
            <p:spPr bwMode="auto">
              <a:xfrm flipH="1">
                <a:off x="-2020367" y="795797"/>
                <a:ext cx="340487" cy="808400"/>
              </a:xfrm>
              <a:custGeom>
                <a:avLst/>
                <a:gdLst>
                  <a:gd name="T0" fmla="*/ 0 w 377397"/>
                  <a:gd name="T1" fmla="*/ 0 h 896031"/>
                  <a:gd name="T2" fmla="*/ 893 w 377397"/>
                  <a:gd name="T3" fmla="*/ 65314 h 896031"/>
                  <a:gd name="T4" fmla="*/ 31918 w 377397"/>
                  <a:gd name="T5" fmla="*/ 75788 h 896031"/>
                  <a:gd name="T6" fmla="*/ 31741 w 377397"/>
                  <a:gd name="T7" fmla="*/ 10474 h 896031"/>
                  <a:gd name="T8" fmla="*/ 0 w 377397"/>
                  <a:gd name="T9" fmla="*/ 0 h 8960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7397"/>
                  <a:gd name="T16" fmla="*/ 0 h 896031"/>
                  <a:gd name="T17" fmla="*/ 377397 w 377397"/>
                  <a:gd name="T18" fmla="*/ 896031 h 8960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7397" h="896031">
                    <a:moveTo>
                      <a:pt x="0" y="0"/>
                    </a:moveTo>
                    <a:lnTo>
                      <a:pt x="10558" y="772207"/>
                    </a:lnTo>
                    <a:lnTo>
                      <a:pt x="377397" y="896031"/>
                    </a:lnTo>
                    <a:lnTo>
                      <a:pt x="375285" y="1238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347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658" name="Group 422"/>
              <p:cNvGrpSpPr>
                <a:grpSpLocks/>
              </p:cNvGrpSpPr>
              <p:nvPr/>
            </p:nvGrpSpPr>
            <p:grpSpPr bwMode="auto">
              <a:xfrm>
                <a:off x="-2362200" y="685800"/>
                <a:ext cx="680730" cy="913639"/>
                <a:chOff x="1371600" y="5562600"/>
                <a:chExt cx="680730" cy="913639"/>
              </a:xfrm>
            </p:grpSpPr>
            <p:cxnSp>
              <p:nvCxnSpPr>
                <p:cNvPr id="1232" name="Straight Connector 1231"/>
                <p:cNvCxnSpPr/>
                <p:nvPr/>
              </p:nvCxnSpPr>
              <p:spPr bwMode="auto">
                <a:xfrm rot="5400000">
                  <a:off x="1023349" y="6021911"/>
                  <a:ext cx="696501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233" name="Straight Connector 1232"/>
                <p:cNvCxnSpPr/>
                <p:nvPr/>
              </p:nvCxnSpPr>
              <p:spPr bwMode="auto">
                <a:xfrm rot="5400000">
                  <a:off x="1366094" y="6130589"/>
                  <a:ext cx="691741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234" name="Straight Connector 1233"/>
                <p:cNvCxnSpPr/>
                <p:nvPr/>
              </p:nvCxnSpPr>
              <p:spPr bwMode="auto">
                <a:xfrm>
                  <a:off x="1374781" y="5673659"/>
                  <a:ext cx="337184" cy="109473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268" name="Straight Connector 1267"/>
                <p:cNvCxnSpPr/>
                <p:nvPr/>
              </p:nvCxnSpPr>
              <p:spPr bwMode="auto">
                <a:xfrm>
                  <a:off x="1374781" y="6366988"/>
                  <a:ext cx="337184" cy="109472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278" name="Straight Connector 1277"/>
                <p:cNvCxnSpPr/>
                <p:nvPr/>
              </p:nvCxnSpPr>
              <p:spPr bwMode="auto">
                <a:xfrm rot="5400000" flipH="1" flipV="1">
                  <a:off x="1698509" y="6021117"/>
                  <a:ext cx="694914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279" name="Straight Connector 1278"/>
                <p:cNvCxnSpPr/>
                <p:nvPr/>
              </p:nvCxnSpPr>
              <p:spPr bwMode="auto">
                <a:xfrm flipV="1">
                  <a:off x="1715145" y="5673659"/>
                  <a:ext cx="337184" cy="109473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309" name="Straight Connector 1308"/>
                <p:cNvCxnSpPr/>
                <p:nvPr/>
              </p:nvCxnSpPr>
              <p:spPr bwMode="auto">
                <a:xfrm flipV="1">
                  <a:off x="1710375" y="6366988"/>
                  <a:ext cx="338774" cy="109472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320" name="Straight Connector 1319"/>
                <p:cNvCxnSpPr/>
                <p:nvPr/>
              </p:nvCxnSpPr>
              <p:spPr bwMode="auto">
                <a:xfrm>
                  <a:off x="1708784" y="5564187"/>
                  <a:ext cx="337184" cy="109472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321" name="Straight Connector 1320"/>
                <p:cNvCxnSpPr/>
                <p:nvPr/>
              </p:nvCxnSpPr>
              <p:spPr bwMode="auto">
                <a:xfrm flipV="1">
                  <a:off x="1371600" y="5562600"/>
                  <a:ext cx="337184" cy="109473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grpSp>
          <p:nvGrpSpPr>
            <p:cNvPr id="8659" name="Group 1250"/>
            <p:cNvGrpSpPr>
              <a:grpSpLocks/>
            </p:cNvGrpSpPr>
            <p:nvPr/>
          </p:nvGrpSpPr>
          <p:grpSpPr bwMode="auto">
            <a:xfrm>
              <a:off x="1574800" y="2133600"/>
              <a:ext cx="681038" cy="919163"/>
              <a:chOff x="-2362200" y="685800"/>
              <a:chExt cx="682320" cy="918397"/>
            </a:xfrm>
          </p:grpSpPr>
          <p:sp>
            <p:nvSpPr>
              <p:cNvPr id="8397" name="Diamond 1251"/>
              <p:cNvSpPr>
                <a:spLocks noChangeArrowheads="1"/>
              </p:cNvSpPr>
              <p:nvPr/>
            </p:nvSpPr>
            <p:spPr bwMode="auto">
              <a:xfrm>
                <a:off x="-2362200" y="685800"/>
                <a:ext cx="673728" cy="225149"/>
              </a:xfrm>
              <a:prstGeom prst="diamond">
                <a:avLst/>
              </a:prstGeom>
              <a:solidFill>
                <a:srgbClr val="FFF7DD"/>
              </a:solidFill>
              <a:ln w="19050" algn="ctr">
                <a:noFill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8" name="Freeform 1252"/>
              <p:cNvSpPr>
                <a:spLocks/>
              </p:cNvSpPr>
              <p:nvPr/>
            </p:nvSpPr>
            <p:spPr bwMode="auto">
              <a:xfrm>
                <a:off x="-2362200" y="795797"/>
                <a:ext cx="342392" cy="804590"/>
              </a:xfrm>
              <a:custGeom>
                <a:avLst/>
                <a:gdLst>
                  <a:gd name="T0" fmla="*/ 0 w 379508"/>
                  <a:gd name="T1" fmla="*/ 0 h 891808"/>
                  <a:gd name="T2" fmla="*/ 179 w 379508"/>
                  <a:gd name="T3" fmla="*/ 65136 h 891808"/>
                  <a:gd name="T4" fmla="*/ 32098 w 379508"/>
                  <a:gd name="T5" fmla="*/ 75430 h 891808"/>
                  <a:gd name="T6" fmla="*/ 31742 w 379508"/>
                  <a:gd name="T7" fmla="*/ 10474 h 891808"/>
                  <a:gd name="T8" fmla="*/ 0 w 379508"/>
                  <a:gd name="T9" fmla="*/ 0 h 8918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9508"/>
                  <a:gd name="T16" fmla="*/ 0 h 891808"/>
                  <a:gd name="T17" fmla="*/ 379508 w 379508"/>
                  <a:gd name="T18" fmla="*/ 891808 h 8918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9508" h="891808">
                    <a:moveTo>
                      <a:pt x="0" y="0"/>
                    </a:moveTo>
                    <a:lnTo>
                      <a:pt x="2112" y="770096"/>
                    </a:lnTo>
                    <a:lnTo>
                      <a:pt x="379508" y="891808"/>
                    </a:lnTo>
                    <a:cubicBezTo>
                      <a:pt x="378100" y="635814"/>
                      <a:pt x="376693" y="379819"/>
                      <a:pt x="375285" y="12382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07D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9" name="Freeform 1253"/>
              <p:cNvSpPr>
                <a:spLocks/>
              </p:cNvSpPr>
              <p:nvPr/>
            </p:nvSpPr>
            <p:spPr bwMode="auto">
              <a:xfrm flipH="1">
                <a:off x="-2020367" y="795797"/>
                <a:ext cx="340487" cy="808400"/>
              </a:xfrm>
              <a:custGeom>
                <a:avLst/>
                <a:gdLst>
                  <a:gd name="T0" fmla="*/ 0 w 377397"/>
                  <a:gd name="T1" fmla="*/ 0 h 896031"/>
                  <a:gd name="T2" fmla="*/ 893 w 377397"/>
                  <a:gd name="T3" fmla="*/ 65314 h 896031"/>
                  <a:gd name="T4" fmla="*/ 31918 w 377397"/>
                  <a:gd name="T5" fmla="*/ 75788 h 896031"/>
                  <a:gd name="T6" fmla="*/ 31741 w 377397"/>
                  <a:gd name="T7" fmla="*/ 10474 h 896031"/>
                  <a:gd name="T8" fmla="*/ 0 w 377397"/>
                  <a:gd name="T9" fmla="*/ 0 h 8960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7397"/>
                  <a:gd name="T16" fmla="*/ 0 h 896031"/>
                  <a:gd name="T17" fmla="*/ 377397 w 377397"/>
                  <a:gd name="T18" fmla="*/ 896031 h 8960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7397" h="896031">
                    <a:moveTo>
                      <a:pt x="0" y="0"/>
                    </a:moveTo>
                    <a:lnTo>
                      <a:pt x="10558" y="772207"/>
                    </a:lnTo>
                    <a:lnTo>
                      <a:pt x="377397" y="896031"/>
                    </a:lnTo>
                    <a:lnTo>
                      <a:pt x="375285" y="1238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347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660" name="Group 422"/>
              <p:cNvGrpSpPr>
                <a:grpSpLocks/>
              </p:cNvGrpSpPr>
              <p:nvPr/>
            </p:nvGrpSpPr>
            <p:grpSpPr bwMode="auto">
              <a:xfrm>
                <a:off x="-2362200" y="685800"/>
                <a:ext cx="680730" cy="913639"/>
                <a:chOff x="1371600" y="5562600"/>
                <a:chExt cx="680730" cy="913639"/>
              </a:xfrm>
            </p:grpSpPr>
            <p:cxnSp>
              <p:nvCxnSpPr>
                <p:cNvPr id="1336" name="Straight Connector 1335"/>
                <p:cNvCxnSpPr/>
                <p:nvPr/>
              </p:nvCxnSpPr>
              <p:spPr bwMode="auto">
                <a:xfrm rot="5400000">
                  <a:off x="1023349" y="6021948"/>
                  <a:ext cx="696501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337" name="Straight Connector 1336"/>
                <p:cNvCxnSpPr/>
                <p:nvPr/>
              </p:nvCxnSpPr>
              <p:spPr bwMode="auto">
                <a:xfrm rot="5400000">
                  <a:off x="1366094" y="6130626"/>
                  <a:ext cx="691741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338" name="Straight Connector 1337"/>
                <p:cNvCxnSpPr/>
                <p:nvPr/>
              </p:nvCxnSpPr>
              <p:spPr bwMode="auto">
                <a:xfrm>
                  <a:off x="1374781" y="5673696"/>
                  <a:ext cx="337184" cy="109473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339" name="Straight Connector 1338"/>
                <p:cNvCxnSpPr/>
                <p:nvPr/>
              </p:nvCxnSpPr>
              <p:spPr bwMode="auto">
                <a:xfrm>
                  <a:off x="1374781" y="6367025"/>
                  <a:ext cx="337184" cy="109472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340" name="Straight Connector 1339"/>
                <p:cNvCxnSpPr/>
                <p:nvPr/>
              </p:nvCxnSpPr>
              <p:spPr bwMode="auto">
                <a:xfrm rot="5400000" flipH="1" flipV="1">
                  <a:off x="1698509" y="6021154"/>
                  <a:ext cx="694914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341" name="Straight Connector 1340"/>
                <p:cNvCxnSpPr/>
                <p:nvPr/>
              </p:nvCxnSpPr>
              <p:spPr bwMode="auto">
                <a:xfrm flipV="1">
                  <a:off x="1715145" y="5673696"/>
                  <a:ext cx="337184" cy="109473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342" name="Straight Connector 1341"/>
                <p:cNvCxnSpPr/>
                <p:nvPr/>
              </p:nvCxnSpPr>
              <p:spPr bwMode="auto">
                <a:xfrm flipV="1">
                  <a:off x="1710375" y="6367025"/>
                  <a:ext cx="338774" cy="109472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343" name="Straight Connector 1342"/>
                <p:cNvCxnSpPr/>
                <p:nvPr/>
              </p:nvCxnSpPr>
              <p:spPr bwMode="auto">
                <a:xfrm>
                  <a:off x="1708784" y="5564224"/>
                  <a:ext cx="337184" cy="109472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344" name="Straight Connector 1343"/>
                <p:cNvCxnSpPr/>
                <p:nvPr/>
              </p:nvCxnSpPr>
              <p:spPr bwMode="auto">
                <a:xfrm flipV="1">
                  <a:off x="1371600" y="5562637"/>
                  <a:ext cx="337184" cy="109473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sp>
          <p:nvSpPr>
            <p:cNvPr id="1345" name="Text Box 23"/>
            <p:cNvSpPr txBox="1">
              <a:spLocks noChangeArrowheads="1"/>
            </p:cNvSpPr>
            <p:nvPr/>
          </p:nvSpPr>
          <p:spPr bwMode="auto">
            <a:xfrm>
              <a:off x="1524000" y="2371820"/>
              <a:ext cx="762000" cy="29534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Children’s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Hospital</a:t>
              </a:r>
            </a:p>
          </p:txBody>
        </p:sp>
        <p:sp>
          <p:nvSpPr>
            <p:cNvPr id="1346" name="Text Box 23"/>
            <p:cNvSpPr txBox="1">
              <a:spLocks noChangeArrowheads="1"/>
            </p:cNvSpPr>
            <p:nvPr/>
          </p:nvSpPr>
          <p:spPr bwMode="auto">
            <a:xfrm>
              <a:off x="2101850" y="2057418"/>
              <a:ext cx="650875" cy="147674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Froedtert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endParaRPr>
            </a:p>
          </p:txBody>
        </p:sp>
        <p:grpSp>
          <p:nvGrpSpPr>
            <p:cNvPr id="8661" name="Group 1227"/>
            <p:cNvGrpSpPr>
              <a:grpSpLocks/>
            </p:cNvGrpSpPr>
            <p:nvPr/>
          </p:nvGrpSpPr>
          <p:grpSpPr bwMode="auto">
            <a:xfrm>
              <a:off x="2209800" y="2590800"/>
              <a:ext cx="979488" cy="628650"/>
              <a:chOff x="-6999945" y="685800"/>
              <a:chExt cx="980145" cy="628648"/>
            </a:xfrm>
          </p:grpSpPr>
          <p:sp>
            <p:nvSpPr>
              <p:cNvPr id="8384" name="Freeform 1032"/>
              <p:cNvSpPr>
                <a:spLocks/>
              </p:cNvSpPr>
              <p:nvPr/>
            </p:nvSpPr>
            <p:spPr bwMode="auto">
              <a:xfrm>
                <a:off x="-6999945" y="689610"/>
                <a:ext cx="971550" cy="312420"/>
              </a:xfrm>
              <a:custGeom>
                <a:avLst/>
                <a:gdLst>
                  <a:gd name="T0" fmla="*/ 603885 w 971550"/>
                  <a:gd name="T1" fmla="*/ 312420 h 312420"/>
                  <a:gd name="T2" fmla="*/ 0 w 971550"/>
                  <a:gd name="T3" fmla="*/ 120015 h 312420"/>
                  <a:gd name="T4" fmla="*/ 371475 w 971550"/>
                  <a:gd name="T5" fmla="*/ 0 h 312420"/>
                  <a:gd name="T6" fmla="*/ 971550 w 971550"/>
                  <a:gd name="T7" fmla="*/ 194310 h 312420"/>
                  <a:gd name="T8" fmla="*/ 603885 w 971550"/>
                  <a:gd name="T9" fmla="*/ 312420 h 3124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1550"/>
                  <a:gd name="T16" fmla="*/ 0 h 312420"/>
                  <a:gd name="T17" fmla="*/ 971550 w 971550"/>
                  <a:gd name="T18" fmla="*/ 312420 h 3124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1550" h="312420">
                    <a:moveTo>
                      <a:pt x="603885" y="312420"/>
                    </a:moveTo>
                    <a:lnTo>
                      <a:pt x="0" y="120015"/>
                    </a:lnTo>
                    <a:lnTo>
                      <a:pt x="371475" y="0"/>
                    </a:lnTo>
                    <a:lnTo>
                      <a:pt x="971550" y="194310"/>
                    </a:lnTo>
                    <a:lnTo>
                      <a:pt x="603885" y="312420"/>
                    </a:lnTo>
                    <a:close/>
                  </a:path>
                </a:pathLst>
              </a:custGeom>
              <a:solidFill>
                <a:srgbClr val="FFF7DD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5" name="Freeform 1033"/>
              <p:cNvSpPr>
                <a:spLocks/>
              </p:cNvSpPr>
              <p:nvPr/>
            </p:nvSpPr>
            <p:spPr bwMode="auto">
              <a:xfrm>
                <a:off x="-6999945" y="805814"/>
                <a:ext cx="601050" cy="501015"/>
              </a:xfrm>
              <a:custGeom>
                <a:avLst/>
                <a:gdLst>
                  <a:gd name="T0" fmla="*/ 0 w 601050"/>
                  <a:gd name="T1" fmla="*/ 0 h 828599"/>
                  <a:gd name="T2" fmla="*/ 0 w 601050"/>
                  <a:gd name="T3" fmla="*/ 3 h 828599"/>
                  <a:gd name="T4" fmla="*/ 601050 w 601050"/>
                  <a:gd name="T5" fmla="*/ 5 h 828599"/>
                  <a:gd name="T6" fmla="*/ 601050 w 601050"/>
                  <a:gd name="T7" fmla="*/ 2 h 828599"/>
                  <a:gd name="T8" fmla="*/ 0 w 601050"/>
                  <a:gd name="T9" fmla="*/ 0 h 8285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1050"/>
                  <a:gd name="T16" fmla="*/ 0 h 828599"/>
                  <a:gd name="T17" fmla="*/ 601050 w 601050"/>
                  <a:gd name="T18" fmla="*/ 828599 h 8285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1050" h="828599">
                    <a:moveTo>
                      <a:pt x="0" y="0"/>
                    </a:moveTo>
                    <a:lnTo>
                      <a:pt x="0" y="504092"/>
                    </a:lnTo>
                    <a:lnTo>
                      <a:pt x="601050" y="828599"/>
                    </a:lnTo>
                    <a:lnTo>
                      <a:pt x="601050" y="3254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07D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6" name="Freeform 1034"/>
              <p:cNvSpPr>
                <a:spLocks/>
              </p:cNvSpPr>
              <p:nvPr/>
            </p:nvSpPr>
            <p:spPr bwMode="auto">
              <a:xfrm flipH="1">
                <a:off x="-6400800" y="895348"/>
                <a:ext cx="369570" cy="419100"/>
              </a:xfrm>
              <a:custGeom>
                <a:avLst/>
                <a:gdLst>
                  <a:gd name="T0" fmla="*/ 0 w 369570"/>
                  <a:gd name="T1" fmla="*/ 0 h 419100"/>
                  <a:gd name="T2" fmla="*/ 0 w 369570"/>
                  <a:gd name="T3" fmla="*/ 295275 h 419100"/>
                  <a:gd name="T4" fmla="*/ 365760 w 369570"/>
                  <a:gd name="T5" fmla="*/ 419100 h 419100"/>
                  <a:gd name="T6" fmla="*/ 369570 w 369570"/>
                  <a:gd name="T7" fmla="*/ 116205 h 419100"/>
                  <a:gd name="T8" fmla="*/ 0 w 369570"/>
                  <a:gd name="T9" fmla="*/ 0 h 419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9570"/>
                  <a:gd name="T16" fmla="*/ 0 h 419100"/>
                  <a:gd name="T17" fmla="*/ 369570 w 369570"/>
                  <a:gd name="T18" fmla="*/ 419100 h 419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9570" h="419100">
                    <a:moveTo>
                      <a:pt x="0" y="0"/>
                    </a:moveTo>
                    <a:lnTo>
                      <a:pt x="0" y="295275"/>
                    </a:lnTo>
                    <a:lnTo>
                      <a:pt x="365760" y="419100"/>
                    </a:lnTo>
                    <a:lnTo>
                      <a:pt x="369570" y="116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347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662" name="Group 389"/>
              <p:cNvGrpSpPr>
                <a:grpSpLocks/>
              </p:cNvGrpSpPr>
              <p:nvPr/>
            </p:nvGrpSpPr>
            <p:grpSpPr bwMode="auto">
              <a:xfrm>
                <a:off x="-6999945" y="685800"/>
                <a:ext cx="980145" cy="622298"/>
                <a:chOff x="1524000" y="7010400"/>
                <a:chExt cx="980145" cy="622298"/>
              </a:xfrm>
            </p:grpSpPr>
            <p:cxnSp>
              <p:nvCxnSpPr>
                <p:cNvPr id="1352" name="Straight Connector 1351"/>
                <p:cNvCxnSpPr/>
                <p:nvPr/>
              </p:nvCxnSpPr>
              <p:spPr bwMode="auto">
                <a:xfrm rot="5400000">
                  <a:off x="1370770" y="7284457"/>
                  <a:ext cx="306461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353" name="Straight Connector 1352"/>
                <p:cNvCxnSpPr/>
                <p:nvPr/>
              </p:nvCxnSpPr>
              <p:spPr bwMode="auto">
                <a:xfrm rot="5400000">
                  <a:off x="1973630" y="7478972"/>
                  <a:ext cx="308048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354" name="Straight Connector 1353"/>
                <p:cNvCxnSpPr/>
                <p:nvPr/>
              </p:nvCxnSpPr>
              <p:spPr bwMode="auto">
                <a:xfrm>
                  <a:off x="1524000" y="7132815"/>
                  <a:ext cx="603655" cy="195308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355" name="Straight Connector 1354"/>
                <p:cNvCxnSpPr/>
                <p:nvPr/>
              </p:nvCxnSpPr>
              <p:spPr bwMode="auto">
                <a:xfrm>
                  <a:off x="1524000" y="7437688"/>
                  <a:ext cx="603655" cy="195308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365" name="Straight Connector 1364"/>
                <p:cNvCxnSpPr/>
                <p:nvPr/>
              </p:nvCxnSpPr>
              <p:spPr bwMode="auto">
                <a:xfrm rot="5400000" flipH="1" flipV="1">
                  <a:off x="2346147" y="7360675"/>
                  <a:ext cx="300109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366" name="Straight Connector 1365"/>
                <p:cNvCxnSpPr/>
                <p:nvPr/>
              </p:nvCxnSpPr>
              <p:spPr bwMode="auto">
                <a:xfrm flipV="1">
                  <a:off x="2129244" y="7205857"/>
                  <a:ext cx="374901" cy="122266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367" name="Straight Connector 1366"/>
                <p:cNvCxnSpPr/>
                <p:nvPr/>
              </p:nvCxnSpPr>
              <p:spPr bwMode="auto">
                <a:xfrm flipV="1">
                  <a:off x="2126067" y="7510730"/>
                  <a:ext cx="374901" cy="122266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368" name="Straight Connector 1367"/>
                <p:cNvCxnSpPr/>
                <p:nvPr/>
              </p:nvCxnSpPr>
              <p:spPr bwMode="auto">
                <a:xfrm>
                  <a:off x="1897313" y="7012136"/>
                  <a:ext cx="600478" cy="193721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369" name="Straight Connector 1368"/>
                <p:cNvCxnSpPr/>
                <p:nvPr/>
              </p:nvCxnSpPr>
              <p:spPr bwMode="auto">
                <a:xfrm flipV="1">
                  <a:off x="1525589" y="7010548"/>
                  <a:ext cx="374901" cy="120679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grpSp>
          <p:nvGrpSpPr>
            <p:cNvPr id="8663" name="Group 1233"/>
            <p:cNvGrpSpPr>
              <a:grpSpLocks/>
            </p:cNvGrpSpPr>
            <p:nvPr/>
          </p:nvGrpSpPr>
          <p:grpSpPr bwMode="auto">
            <a:xfrm>
              <a:off x="1905000" y="2971800"/>
              <a:ext cx="762000" cy="484123"/>
              <a:chOff x="-6172200" y="1371600"/>
              <a:chExt cx="980145" cy="622934"/>
            </a:xfrm>
          </p:grpSpPr>
          <p:sp>
            <p:nvSpPr>
              <p:cNvPr id="8371" name="Freeform 1102"/>
              <p:cNvSpPr>
                <a:spLocks/>
              </p:cNvSpPr>
              <p:nvPr/>
            </p:nvSpPr>
            <p:spPr bwMode="auto">
              <a:xfrm flipH="1">
                <a:off x="-6163605" y="1375410"/>
                <a:ext cx="971550" cy="312420"/>
              </a:xfrm>
              <a:custGeom>
                <a:avLst/>
                <a:gdLst>
                  <a:gd name="T0" fmla="*/ 603885 w 971550"/>
                  <a:gd name="T1" fmla="*/ 312420 h 312420"/>
                  <a:gd name="T2" fmla="*/ 0 w 971550"/>
                  <a:gd name="T3" fmla="*/ 120015 h 312420"/>
                  <a:gd name="T4" fmla="*/ 371475 w 971550"/>
                  <a:gd name="T5" fmla="*/ 0 h 312420"/>
                  <a:gd name="T6" fmla="*/ 971550 w 971550"/>
                  <a:gd name="T7" fmla="*/ 194310 h 312420"/>
                  <a:gd name="T8" fmla="*/ 603885 w 971550"/>
                  <a:gd name="T9" fmla="*/ 312420 h 3124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1550"/>
                  <a:gd name="T16" fmla="*/ 0 h 312420"/>
                  <a:gd name="T17" fmla="*/ 971550 w 971550"/>
                  <a:gd name="T18" fmla="*/ 312420 h 3124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1550" h="312420">
                    <a:moveTo>
                      <a:pt x="603885" y="312420"/>
                    </a:moveTo>
                    <a:lnTo>
                      <a:pt x="0" y="120015"/>
                    </a:lnTo>
                    <a:lnTo>
                      <a:pt x="371475" y="0"/>
                    </a:lnTo>
                    <a:lnTo>
                      <a:pt x="971550" y="194310"/>
                    </a:lnTo>
                    <a:lnTo>
                      <a:pt x="603885" y="312420"/>
                    </a:lnTo>
                    <a:close/>
                  </a:path>
                </a:pathLst>
              </a:custGeom>
              <a:solidFill>
                <a:srgbClr val="FFF7DD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2" name="Freeform 1103"/>
              <p:cNvSpPr>
                <a:spLocks/>
              </p:cNvSpPr>
              <p:nvPr/>
            </p:nvSpPr>
            <p:spPr bwMode="auto">
              <a:xfrm flipH="1">
                <a:off x="-5793105" y="1491614"/>
                <a:ext cx="601050" cy="501015"/>
              </a:xfrm>
              <a:custGeom>
                <a:avLst/>
                <a:gdLst>
                  <a:gd name="T0" fmla="*/ 0 w 601050"/>
                  <a:gd name="T1" fmla="*/ 0 h 828599"/>
                  <a:gd name="T2" fmla="*/ 0 w 601050"/>
                  <a:gd name="T3" fmla="*/ 3 h 828599"/>
                  <a:gd name="T4" fmla="*/ 601050 w 601050"/>
                  <a:gd name="T5" fmla="*/ 5 h 828599"/>
                  <a:gd name="T6" fmla="*/ 601050 w 601050"/>
                  <a:gd name="T7" fmla="*/ 2 h 828599"/>
                  <a:gd name="T8" fmla="*/ 0 w 601050"/>
                  <a:gd name="T9" fmla="*/ 0 h 8285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1050"/>
                  <a:gd name="T16" fmla="*/ 0 h 828599"/>
                  <a:gd name="T17" fmla="*/ 601050 w 601050"/>
                  <a:gd name="T18" fmla="*/ 828599 h 8285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1050" h="828599">
                    <a:moveTo>
                      <a:pt x="0" y="0"/>
                    </a:moveTo>
                    <a:lnTo>
                      <a:pt x="0" y="504092"/>
                    </a:lnTo>
                    <a:lnTo>
                      <a:pt x="601050" y="828599"/>
                    </a:lnTo>
                    <a:lnTo>
                      <a:pt x="601050" y="3254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347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3" name="Freeform 1104"/>
              <p:cNvSpPr>
                <a:spLocks/>
              </p:cNvSpPr>
              <p:nvPr/>
            </p:nvSpPr>
            <p:spPr bwMode="auto">
              <a:xfrm>
                <a:off x="-6164580" y="1573531"/>
                <a:ext cx="369570" cy="419100"/>
              </a:xfrm>
              <a:custGeom>
                <a:avLst/>
                <a:gdLst>
                  <a:gd name="T0" fmla="*/ 0 w 369570"/>
                  <a:gd name="T1" fmla="*/ 0 h 419100"/>
                  <a:gd name="T2" fmla="*/ 0 w 369570"/>
                  <a:gd name="T3" fmla="*/ 295275 h 419100"/>
                  <a:gd name="T4" fmla="*/ 365760 w 369570"/>
                  <a:gd name="T5" fmla="*/ 419100 h 419100"/>
                  <a:gd name="T6" fmla="*/ 369570 w 369570"/>
                  <a:gd name="T7" fmla="*/ 116205 h 419100"/>
                  <a:gd name="T8" fmla="*/ 0 w 369570"/>
                  <a:gd name="T9" fmla="*/ 0 h 419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9570"/>
                  <a:gd name="T16" fmla="*/ 0 h 419100"/>
                  <a:gd name="T17" fmla="*/ 369570 w 369570"/>
                  <a:gd name="T18" fmla="*/ 419100 h 419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9570" h="419100">
                    <a:moveTo>
                      <a:pt x="0" y="0"/>
                    </a:moveTo>
                    <a:lnTo>
                      <a:pt x="0" y="295275"/>
                    </a:lnTo>
                    <a:lnTo>
                      <a:pt x="365760" y="419100"/>
                    </a:lnTo>
                    <a:lnTo>
                      <a:pt x="369570" y="116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07D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664" name="Group 389"/>
              <p:cNvGrpSpPr>
                <a:grpSpLocks/>
              </p:cNvGrpSpPr>
              <p:nvPr/>
            </p:nvGrpSpPr>
            <p:grpSpPr bwMode="auto">
              <a:xfrm flipH="1">
                <a:off x="-6172200" y="1371600"/>
                <a:ext cx="980145" cy="622934"/>
                <a:chOff x="1524000" y="7010400"/>
                <a:chExt cx="980145" cy="622934"/>
              </a:xfrm>
            </p:grpSpPr>
            <p:cxnSp>
              <p:nvCxnSpPr>
                <p:cNvPr id="1107" name="Straight Connector 1106"/>
                <p:cNvCxnSpPr/>
                <p:nvPr/>
              </p:nvCxnSpPr>
              <p:spPr bwMode="auto">
                <a:xfrm rot="5400000">
                  <a:off x="1370763" y="7284495"/>
                  <a:ext cx="306476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08" name="Straight Connector 1107"/>
                <p:cNvCxnSpPr/>
                <p:nvPr/>
              </p:nvCxnSpPr>
              <p:spPr bwMode="auto">
                <a:xfrm rot="5400000">
                  <a:off x="1974164" y="7479618"/>
                  <a:ext cx="308520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09" name="Straight Connector 1108"/>
                <p:cNvCxnSpPr/>
                <p:nvPr/>
              </p:nvCxnSpPr>
              <p:spPr bwMode="auto">
                <a:xfrm>
                  <a:off x="1524000" y="7133299"/>
                  <a:ext cx="604423" cy="196145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10" name="Straight Connector 1109"/>
                <p:cNvCxnSpPr/>
                <p:nvPr/>
              </p:nvCxnSpPr>
              <p:spPr bwMode="auto">
                <a:xfrm>
                  <a:off x="1524000" y="7437733"/>
                  <a:ext cx="604423" cy="196145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11" name="Straight Connector 1110"/>
                <p:cNvCxnSpPr/>
                <p:nvPr/>
              </p:nvCxnSpPr>
              <p:spPr bwMode="auto">
                <a:xfrm rot="5400000" flipH="1" flipV="1">
                  <a:off x="2345804" y="7361114"/>
                  <a:ext cx="300347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12" name="Straight Connector 1111"/>
                <p:cNvCxnSpPr/>
                <p:nvPr/>
              </p:nvCxnSpPr>
              <p:spPr bwMode="auto">
                <a:xfrm flipV="1">
                  <a:off x="2128423" y="7206853"/>
                  <a:ext cx="375722" cy="12259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13" name="Straight Connector 1112"/>
                <p:cNvCxnSpPr/>
                <p:nvPr/>
              </p:nvCxnSpPr>
              <p:spPr bwMode="auto">
                <a:xfrm flipV="1">
                  <a:off x="2126380" y="7511287"/>
                  <a:ext cx="373681" cy="12259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14" name="Straight Connector 1113"/>
                <p:cNvCxnSpPr/>
                <p:nvPr/>
              </p:nvCxnSpPr>
              <p:spPr bwMode="auto">
                <a:xfrm>
                  <a:off x="1897680" y="7012753"/>
                  <a:ext cx="600339" cy="194101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15" name="Straight Connector 1114"/>
                <p:cNvCxnSpPr/>
                <p:nvPr/>
              </p:nvCxnSpPr>
              <p:spPr bwMode="auto">
                <a:xfrm flipV="1">
                  <a:off x="1526041" y="7010709"/>
                  <a:ext cx="373681" cy="120548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sp>
          <p:nvSpPr>
            <p:cNvPr id="1235" name="Text Box 23"/>
            <p:cNvSpPr txBox="1">
              <a:spLocks noChangeArrowheads="1"/>
            </p:cNvSpPr>
            <p:nvPr/>
          </p:nvSpPr>
          <p:spPr bwMode="auto">
            <a:xfrm>
              <a:off x="1878013" y="3124477"/>
              <a:ext cx="925512" cy="147674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BloodCenter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endParaRPr>
            </a:p>
          </p:txBody>
        </p:sp>
        <p:grpSp>
          <p:nvGrpSpPr>
            <p:cNvPr id="8665" name="Group 1233"/>
            <p:cNvGrpSpPr>
              <a:grpSpLocks/>
            </p:cNvGrpSpPr>
            <p:nvPr/>
          </p:nvGrpSpPr>
          <p:grpSpPr bwMode="auto">
            <a:xfrm>
              <a:off x="762000" y="3048000"/>
              <a:ext cx="979488" cy="622300"/>
              <a:chOff x="-6172200" y="1371600"/>
              <a:chExt cx="980145" cy="622934"/>
            </a:xfrm>
          </p:grpSpPr>
          <p:sp>
            <p:nvSpPr>
              <p:cNvPr id="8358" name="Freeform 1102"/>
              <p:cNvSpPr>
                <a:spLocks/>
              </p:cNvSpPr>
              <p:nvPr/>
            </p:nvSpPr>
            <p:spPr bwMode="auto">
              <a:xfrm flipH="1">
                <a:off x="-6163605" y="1375410"/>
                <a:ext cx="971550" cy="312420"/>
              </a:xfrm>
              <a:custGeom>
                <a:avLst/>
                <a:gdLst>
                  <a:gd name="T0" fmla="*/ 603885 w 971550"/>
                  <a:gd name="T1" fmla="*/ 312420 h 312420"/>
                  <a:gd name="T2" fmla="*/ 0 w 971550"/>
                  <a:gd name="T3" fmla="*/ 120015 h 312420"/>
                  <a:gd name="T4" fmla="*/ 371475 w 971550"/>
                  <a:gd name="T5" fmla="*/ 0 h 312420"/>
                  <a:gd name="T6" fmla="*/ 971550 w 971550"/>
                  <a:gd name="T7" fmla="*/ 194310 h 312420"/>
                  <a:gd name="T8" fmla="*/ 603885 w 971550"/>
                  <a:gd name="T9" fmla="*/ 312420 h 3124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1550"/>
                  <a:gd name="T16" fmla="*/ 0 h 312420"/>
                  <a:gd name="T17" fmla="*/ 971550 w 971550"/>
                  <a:gd name="T18" fmla="*/ 312420 h 3124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1550" h="312420">
                    <a:moveTo>
                      <a:pt x="603885" y="312420"/>
                    </a:moveTo>
                    <a:lnTo>
                      <a:pt x="0" y="120015"/>
                    </a:lnTo>
                    <a:lnTo>
                      <a:pt x="371475" y="0"/>
                    </a:lnTo>
                    <a:lnTo>
                      <a:pt x="971550" y="194310"/>
                    </a:lnTo>
                    <a:lnTo>
                      <a:pt x="603885" y="312420"/>
                    </a:lnTo>
                    <a:close/>
                  </a:path>
                </a:pathLst>
              </a:custGeom>
              <a:solidFill>
                <a:srgbClr val="FFF7DD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9" name="Freeform 1103"/>
              <p:cNvSpPr>
                <a:spLocks/>
              </p:cNvSpPr>
              <p:nvPr/>
            </p:nvSpPr>
            <p:spPr bwMode="auto">
              <a:xfrm flipH="1">
                <a:off x="-5793105" y="1491614"/>
                <a:ext cx="601050" cy="501015"/>
              </a:xfrm>
              <a:custGeom>
                <a:avLst/>
                <a:gdLst>
                  <a:gd name="T0" fmla="*/ 0 w 601050"/>
                  <a:gd name="T1" fmla="*/ 0 h 828599"/>
                  <a:gd name="T2" fmla="*/ 0 w 601050"/>
                  <a:gd name="T3" fmla="*/ 3 h 828599"/>
                  <a:gd name="T4" fmla="*/ 601050 w 601050"/>
                  <a:gd name="T5" fmla="*/ 5 h 828599"/>
                  <a:gd name="T6" fmla="*/ 601050 w 601050"/>
                  <a:gd name="T7" fmla="*/ 2 h 828599"/>
                  <a:gd name="T8" fmla="*/ 0 w 601050"/>
                  <a:gd name="T9" fmla="*/ 0 h 8285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1050"/>
                  <a:gd name="T16" fmla="*/ 0 h 828599"/>
                  <a:gd name="T17" fmla="*/ 601050 w 601050"/>
                  <a:gd name="T18" fmla="*/ 828599 h 8285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1050" h="828599">
                    <a:moveTo>
                      <a:pt x="0" y="0"/>
                    </a:moveTo>
                    <a:lnTo>
                      <a:pt x="0" y="504092"/>
                    </a:lnTo>
                    <a:lnTo>
                      <a:pt x="601050" y="828599"/>
                    </a:lnTo>
                    <a:lnTo>
                      <a:pt x="601050" y="3254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347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0" name="Freeform 1104"/>
              <p:cNvSpPr>
                <a:spLocks/>
              </p:cNvSpPr>
              <p:nvPr/>
            </p:nvSpPr>
            <p:spPr bwMode="auto">
              <a:xfrm>
                <a:off x="-6164580" y="1573531"/>
                <a:ext cx="369570" cy="419100"/>
              </a:xfrm>
              <a:custGeom>
                <a:avLst/>
                <a:gdLst>
                  <a:gd name="T0" fmla="*/ 0 w 369570"/>
                  <a:gd name="T1" fmla="*/ 0 h 419100"/>
                  <a:gd name="T2" fmla="*/ 0 w 369570"/>
                  <a:gd name="T3" fmla="*/ 295275 h 419100"/>
                  <a:gd name="T4" fmla="*/ 365760 w 369570"/>
                  <a:gd name="T5" fmla="*/ 419100 h 419100"/>
                  <a:gd name="T6" fmla="*/ 369570 w 369570"/>
                  <a:gd name="T7" fmla="*/ 116205 h 419100"/>
                  <a:gd name="T8" fmla="*/ 0 w 369570"/>
                  <a:gd name="T9" fmla="*/ 0 h 419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9570"/>
                  <a:gd name="T16" fmla="*/ 0 h 419100"/>
                  <a:gd name="T17" fmla="*/ 369570 w 369570"/>
                  <a:gd name="T18" fmla="*/ 419100 h 419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9570" h="419100">
                    <a:moveTo>
                      <a:pt x="0" y="0"/>
                    </a:moveTo>
                    <a:lnTo>
                      <a:pt x="0" y="295275"/>
                    </a:lnTo>
                    <a:lnTo>
                      <a:pt x="365760" y="419100"/>
                    </a:lnTo>
                    <a:lnTo>
                      <a:pt x="369570" y="116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07D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666" name="Group 389"/>
              <p:cNvGrpSpPr>
                <a:grpSpLocks/>
              </p:cNvGrpSpPr>
              <p:nvPr/>
            </p:nvGrpSpPr>
            <p:grpSpPr bwMode="auto">
              <a:xfrm flipH="1">
                <a:off x="-6172200" y="1371600"/>
                <a:ext cx="980145" cy="622934"/>
                <a:chOff x="1524000" y="7010400"/>
                <a:chExt cx="980145" cy="622934"/>
              </a:xfrm>
            </p:grpSpPr>
            <p:cxnSp>
              <p:nvCxnSpPr>
                <p:cNvPr id="1081" name="Straight Connector 1080"/>
                <p:cNvCxnSpPr/>
                <p:nvPr/>
              </p:nvCxnSpPr>
              <p:spPr bwMode="auto">
                <a:xfrm rot="5400000">
                  <a:off x="1370613" y="7284849"/>
                  <a:ext cx="306775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082" name="Straight Connector 1081"/>
                <p:cNvCxnSpPr/>
                <p:nvPr/>
              </p:nvCxnSpPr>
              <p:spPr bwMode="auto">
                <a:xfrm rot="5400000">
                  <a:off x="1973473" y="7479563"/>
                  <a:ext cx="308364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083" name="Straight Connector 1082"/>
                <p:cNvCxnSpPr/>
                <p:nvPr/>
              </p:nvCxnSpPr>
              <p:spPr bwMode="auto">
                <a:xfrm>
                  <a:off x="1524000" y="7133052"/>
                  <a:ext cx="603655" cy="195508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084" name="Straight Connector 1083"/>
                <p:cNvCxnSpPr/>
                <p:nvPr/>
              </p:nvCxnSpPr>
              <p:spPr bwMode="auto">
                <a:xfrm>
                  <a:off x="1524000" y="7438236"/>
                  <a:ext cx="603655" cy="195508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085" name="Straight Connector 1084"/>
                <p:cNvCxnSpPr/>
                <p:nvPr/>
              </p:nvCxnSpPr>
              <p:spPr bwMode="auto">
                <a:xfrm rot="5400000" flipH="1" flipV="1">
                  <a:off x="2345993" y="7361145"/>
                  <a:ext cx="300417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086" name="Straight Connector 1085"/>
                <p:cNvCxnSpPr/>
                <p:nvPr/>
              </p:nvCxnSpPr>
              <p:spPr bwMode="auto">
                <a:xfrm flipV="1">
                  <a:off x="2129244" y="7206169"/>
                  <a:ext cx="374901" cy="122391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087" name="Straight Connector 1086"/>
                <p:cNvCxnSpPr/>
                <p:nvPr/>
              </p:nvCxnSpPr>
              <p:spPr bwMode="auto">
                <a:xfrm flipV="1">
                  <a:off x="2126067" y="7511353"/>
                  <a:ext cx="374901" cy="122391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088" name="Straight Connector 1087"/>
                <p:cNvCxnSpPr/>
                <p:nvPr/>
              </p:nvCxnSpPr>
              <p:spPr bwMode="auto">
                <a:xfrm>
                  <a:off x="1897313" y="7012249"/>
                  <a:ext cx="600478" cy="193919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089" name="Straight Connector 1088"/>
                <p:cNvCxnSpPr/>
                <p:nvPr/>
              </p:nvCxnSpPr>
              <p:spPr bwMode="auto">
                <a:xfrm flipV="1">
                  <a:off x="1525589" y="7010659"/>
                  <a:ext cx="374901" cy="120802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sp>
          <p:nvSpPr>
            <p:cNvPr id="1090" name="Text Box 23"/>
            <p:cNvSpPr txBox="1">
              <a:spLocks noChangeArrowheads="1"/>
            </p:cNvSpPr>
            <p:nvPr/>
          </p:nvSpPr>
          <p:spPr bwMode="auto">
            <a:xfrm>
              <a:off x="914400" y="3124477"/>
              <a:ext cx="685800" cy="171492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Cerner</a:t>
              </a:r>
            </a:p>
          </p:txBody>
        </p:sp>
        <p:grpSp>
          <p:nvGrpSpPr>
            <p:cNvPr id="8667" name="Group 1235"/>
            <p:cNvGrpSpPr>
              <a:grpSpLocks/>
            </p:cNvGrpSpPr>
            <p:nvPr/>
          </p:nvGrpSpPr>
          <p:grpSpPr bwMode="auto">
            <a:xfrm>
              <a:off x="177165" y="3327083"/>
              <a:ext cx="1219200" cy="884237"/>
              <a:chOff x="-5628345" y="805814"/>
              <a:chExt cx="980145" cy="711809"/>
            </a:xfrm>
          </p:grpSpPr>
          <p:sp>
            <p:nvSpPr>
              <p:cNvPr id="8345" name="Freeform 1236"/>
              <p:cNvSpPr>
                <a:spLocks/>
              </p:cNvSpPr>
              <p:nvPr/>
            </p:nvSpPr>
            <p:spPr bwMode="auto">
              <a:xfrm>
                <a:off x="-5628345" y="809624"/>
                <a:ext cx="971550" cy="312420"/>
              </a:xfrm>
              <a:custGeom>
                <a:avLst/>
                <a:gdLst>
                  <a:gd name="T0" fmla="*/ 603885 w 971550"/>
                  <a:gd name="T1" fmla="*/ 312420 h 312420"/>
                  <a:gd name="T2" fmla="*/ 0 w 971550"/>
                  <a:gd name="T3" fmla="*/ 120015 h 312420"/>
                  <a:gd name="T4" fmla="*/ 371475 w 971550"/>
                  <a:gd name="T5" fmla="*/ 0 h 312420"/>
                  <a:gd name="T6" fmla="*/ 971550 w 971550"/>
                  <a:gd name="T7" fmla="*/ 194310 h 312420"/>
                  <a:gd name="T8" fmla="*/ 603885 w 971550"/>
                  <a:gd name="T9" fmla="*/ 312420 h 3124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1550"/>
                  <a:gd name="T16" fmla="*/ 0 h 312420"/>
                  <a:gd name="T17" fmla="*/ 971550 w 971550"/>
                  <a:gd name="T18" fmla="*/ 312420 h 3124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1550" h="312420">
                    <a:moveTo>
                      <a:pt x="603885" y="312420"/>
                    </a:moveTo>
                    <a:lnTo>
                      <a:pt x="0" y="120015"/>
                    </a:lnTo>
                    <a:lnTo>
                      <a:pt x="371475" y="0"/>
                    </a:lnTo>
                    <a:lnTo>
                      <a:pt x="971550" y="194310"/>
                    </a:lnTo>
                    <a:lnTo>
                      <a:pt x="603885" y="312420"/>
                    </a:lnTo>
                    <a:close/>
                  </a:path>
                </a:pathLst>
              </a:custGeom>
              <a:solidFill>
                <a:srgbClr val="FFF7DD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6" name="Freeform 1237"/>
              <p:cNvSpPr>
                <a:spLocks/>
              </p:cNvSpPr>
              <p:nvPr/>
            </p:nvSpPr>
            <p:spPr bwMode="auto">
              <a:xfrm>
                <a:off x="-5628345" y="930883"/>
                <a:ext cx="601050" cy="584835"/>
              </a:xfrm>
              <a:custGeom>
                <a:avLst/>
                <a:gdLst>
                  <a:gd name="T0" fmla="*/ 7620 w 601050"/>
                  <a:gd name="T1" fmla="*/ 0 h 967224"/>
                  <a:gd name="T2" fmla="*/ 0 w 601050"/>
                  <a:gd name="T3" fmla="*/ 4 h 967224"/>
                  <a:gd name="T4" fmla="*/ 601050 w 601050"/>
                  <a:gd name="T5" fmla="*/ 5 h 967224"/>
                  <a:gd name="T6" fmla="*/ 601050 w 601050"/>
                  <a:gd name="T7" fmla="*/ 2 h 967224"/>
                  <a:gd name="T8" fmla="*/ 7620 w 601050"/>
                  <a:gd name="T9" fmla="*/ 0 h 967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1050"/>
                  <a:gd name="T16" fmla="*/ 0 h 967224"/>
                  <a:gd name="T17" fmla="*/ 601050 w 601050"/>
                  <a:gd name="T18" fmla="*/ 967224 h 967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1050" h="967224">
                    <a:moveTo>
                      <a:pt x="7620" y="0"/>
                    </a:moveTo>
                    <a:lnTo>
                      <a:pt x="0" y="642717"/>
                    </a:lnTo>
                    <a:lnTo>
                      <a:pt x="601050" y="967224"/>
                    </a:lnTo>
                    <a:lnTo>
                      <a:pt x="601050" y="322309"/>
                    </a:lnTo>
                    <a:lnTo>
                      <a:pt x="7620" y="0"/>
                    </a:lnTo>
                    <a:close/>
                  </a:path>
                </a:pathLst>
              </a:custGeom>
              <a:solidFill>
                <a:srgbClr val="FFE07D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7" name="Freeform 1238"/>
              <p:cNvSpPr>
                <a:spLocks/>
              </p:cNvSpPr>
              <p:nvPr/>
            </p:nvSpPr>
            <p:spPr bwMode="auto">
              <a:xfrm flipH="1">
                <a:off x="-5023484" y="1005180"/>
                <a:ext cx="369570" cy="510540"/>
              </a:xfrm>
              <a:custGeom>
                <a:avLst/>
                <a:gdLst>
                  <a:gd name="T0" fmla="*/ 0 w 369570"/>
                  <a:gd name="T1" fmla="*/ 0 h 510540"/>
                  <a:gd name="T2" fmla="*/ 1905 w 369570"/>
                  <a:gd name="T3" fmla="*/ 386715 h 510540"/>
                  <a:gd name="T4" fmla="*/ 367665 w 369570"/>
                  <a:gd name="T5" fmla="*/ 510540 h 510540"/>
                  <a:gd name="T6" fmla="*/ 369570 w 369570"/>
                  <a:gd name="T7" fmla="*/ 123825 h 510540"/>
                  <a:gd name="T8" fmla="*/ 0 w 369570"/>
                  <a:gd name="T9" fmla="*/ 0 h 5105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9570"/>
                  <a:gd name="T16" fmla="*/ 0 h 510540"/>
                  <a:gd name="T17" fmla="*/ 369570 w 369570"/>
                  <a:gd name="T18" fmla="*/ 510540 h 5105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9570" h="510540">
                    <a:moveTo>
                      <a:pt x="0" y="0"/>
                    </a:moveTo>
                    <a:lnTo>
                      <a:pt x="1905" y="386715"/>
                    </a:lnTo>
                    <a:lnTo>
                      <a:pt x="367665" y="510540"/>
                    </a:lnTo>
                    <a:lnTo>
                      <a:pt x="369570" y="1238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347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669" name="Group 375"/>
              <p:cNvGrpSpPr>
                <a:grpSpLocks/>
              </p:cNvGrpSpPr>
              <p:nvPr/>
            </p:nvGrpSpPr>
            <p:grpSpPr bwMode="auto">
              <a:xfrm>
                <a:off x="-5628345" y="805814"/>
                <a:ext cx="980145" cy="711809"/>
                <a:chOff x="1447800" y="5589931"/>
                <a:chExt cx="980145" cy="711809"/>
              </a:xfrm>
            </p:grpSpPr>
            <p:cxnSp>
              <p:nvCxnSpPr>
                <p:cNvPr id="1241" name="Straight Connector 1240"/>
                <p:cNvCxnSpPr>
                  <a:stCxn id="8345" idx="1"/>
                </p:cNvCxnSpPr>
                <p:nvPr/>
              </p:nvCxnSpPr>
              <p:spPr bwMode="auto">
                <a:xfrm>
                  <a:off x="1448310" y="5714439"/>
                  <a:ext cx="0" cy="38986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242" name="Straight Connector 1241"/>
                <p:cNvCxnSpPr/>
                <p:nvPr/>
              </p:nvCxnSpPr>
              <p:spPr bwMode="auto">
                <a:xfrm rot="5400000">
                  <a:off x="1853842" y="6104303"/>
                  <a:ext cx="393699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243" name="Straight Connector 1242"/>
                <p:cNvCxnSpPr/>
                <p:nvPr/>
              </p:nvCxnSpPr>
              <p:spPr bwMode="auto">
                <a:xfrm>
                  <a:off x="1448310" y="5713160"/>
                  <a:ext cx="602381" cy="194293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244" name="Straight Connector 1243"/>
                <p:cNvCxnSpPr/>
                <p:nvPr/>
              </p:nvCxnSpPr>
              <p:spPr bwMode="auto">
                <a:xfrm>
                  <a:off x="1448310" y="6105581"/>
                  <a:ext cx="602381" cy="194293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245" name="Straight Connector 1244"/>
                <p:cNvCxnSpPr/>
                <p:nvPr/>
              </p:nvCxnSpPr>
              <p:spPr bwMode="auto">
                <a:xfrm rot="5400000" flipH="1" flipV="1">
                  <a:off x="2223309" y="5982231"/>
                  <a:ext cx="394978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246" name="Straight Connector 1245"/>
                <p:cNvCxnSpPr/>
                <p:nvPr/>
              </p:nvCxnSpPr>
              <p:spPr bwMode="auto">
                <a:xfrm flipV="1">
                  <a:off x="2054520" y="5787298"/>
                  <a:ext cx="373935" cy="120155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247" name="Straight Connector 1246"/>
                <p:cNvCxnSpPr/>
                <p:nvPr/>
              </p:nvCxnSpPr>
              <p:spPr bwMode="auto">
                <a:xfrm flipV="1">
                  <a:off x="2050691" y="6179719"/>
                  <a:ext cx="373936" cy="120155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248" name="Straight Connector 1247"/>
                <p:cNvCxnSpPr/>
                <p:nvPr/>
              </p:nvCxnSpPr>
              <p:spPr bwMode="auto">
                <a:xfrm>
                  <a:off x="1822246" y="5591727"/>
                  <a:ext cx="599828" cy="194293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249" name="Straight Connector 1248"/>
                <p:cNvCxnSpPr/>
                <p:nvPr/>
              </p:nvCxnSpPr>
              <p:spPr bwMode="auto">
                <a:xfrm flipV="1">
                  <a:off x="1449587" y="5590449"/>
                  <a:ext cx="375212" cy="12143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sp>
          <p:nvSpPr>
            <p:cNvPr id="1250" name="Text Box 23"/>
            <p:cNvSpPr txBox="1">
              <a:spLocks noChangeArrowheads="1"/>
            </p:cNvSpPr>
            <p:nvPr/>
          </p:nvSpPr>
          <p:spPr bwMode="auto">
            <a:xfrm>
              <a:off x="381000" y="3418236"/>
              <a:ext cx="838200" cy="344571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Aurora Health Care</a:t>
              </a:r>
            </a:p>
          </p:txBody>
        </p:sp>
        <p:grpSp>
          <p:nvGrpSpPr>
            <p:cNvPr id="8670" name="Group 1229"/>
            <p:cNvGrpSpPr>
              <a:grpSpLocks/>
            </p:cNvGrpSpPr>
            <p:nvPr/>
          </p:nvGrpSpPr>
          <p:grpSpPr bwMode="auto">
            <a:xfrm>
              <a:off x="1066800" y="3962400"/>
              <a:ext cx="549275" cy="398463"/>
              <a:chOff x="-3505200" y="990600"/>
              <a:chExt cx="758190" cy="550545"/>
            </a:xfrm>
          </p:grpSpPr>
          <p:sp>
            <p:nvSpPr>
              <p:cNvPr id="8332" name="Diamond 1004"/>
              <p:cNvSpPr>
                <a:spLocks noChangeArrowheads="1"/>
              </p:cNvSpPr>
              <p:nvPr/>
            </p:nvSpPr>
            <p:spPr bwMode="auto">
              <a:xfrm>
                <a:off x="-3501390" y="990600"/>
                <a:ext cx="746760" cy="249555"/>
              </a:xfrm>
              <a:prstGeom prst="diamond">
                <a:avLst/>
              </a:prstGeom>
              <a:gradFill rotWithShape="1">
                <a:gsLst>
                  <a:gs pos="0">
                    <a:srgbClr val="FFE07D"/>
                  </a:gs>
                  <a:gs pos="100000">
                    <a:srgbClr val="FFFFFF"/>
                  </a:gs>
                </a:gsLst>
                <a:lin ang="10800000"/>
              </a:gradFill>
              <a:ln w="19050" algn="ctr">
                <a:noFill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3" name="Freeform 1005"/>
              <p:cNvSpPr>
                <a:spLocks/>
              </p:cNvSpPr>
              <p:nvPr/>
            </p:nvSpPr>
            <p:spPr bwMode="auto">
              <a:xfrm>
                <a:off x="-3505200" y="1116331"/>
                <a:ext cx="379095" cy="422910"/>
              </a:xfrm>
              <a:custGeom>
                <a:avLst/>
                <a:gdLst>
                  <a:gd name="T0" fmla="*/ 0 w 379095"/>
                  <a:gd name="T1" fmla="*/ 0 h 699426"/>
                  <a:gd name="T2" fmla="*/ 7620 w 379095"/>
                  <a:gd name="T3" fmla="*/ 3 h 699426"/>
                  <a:gd name="T4" fmla="*/ 379095 w 379095"/>
                  <a:gd name="T5" fmla="*/ 4 h 699426"/>
                  <a:gd name="T6" fmla="*/ 379095 w 379095"/>
                  <a:gd name="T7" fmla="*/ 1 h 699426"/>
                  <a:gd name="T8" fmla="*/ 0 w 379095"/>
                  <a:gd name="T9" fmla="*/ 0 h 6994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9095"/>
                  <a:gd name="T16" fmla="*/ 0 h 699426"/>
                  <a:gd name="T17" fmla="*/ 379095 w 379095"/>
                  <a:gd name="T18" fmla="*/ 699426 h 6994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9095" h="699426">
                    <a:moveTo>
                      <a:pt x="0" y="0"/>
                    </a:moveTo>
                    <a:lnTo>
                      <a:pt x="7620" y="499988"/>
                    </a:lnTo>
                    <a:lnTo>
                      <a:pt x="379095" y="699426"/>
                    </a:lnTo>
                    <a:lnTo>
                      <a:pt x="379095" y="1962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07D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4" name="Freeform 1006"/>
              <p:cNvSpPr>
                <a:spLocks/>
              </p:cNvSpPr>
              <p:nvPr/>
            </p:nvSpPr>
            <p:spPr bwMode="auto">
              <a:xfrm flipH="1">
                <a:off x="-3124200" y="1120142"/>
                <a:ext cx="369570" cy="419100"/>
              </a:xfrm>
              <a:custGeom>
                <a:avLst/>
                <a:gdLst>
                  <a:gd name="T0" fmla="*/ 0 w 369570"/>
                  <a:gd name="T1" fmla="*/ 0 h 419100"/>
                  <a:gd name="T2" fmla="*/ 0 w 369570"/>
                  <a:gd name="T3" fmla="*/ 295275 h 419100"/>
                  <a:gd name="T4" fmla="*/ 365760 w 369570"/>
                  <a:gd name="T5" fmla="*/ 419100 h 419100"/>
                  <a:gd name="T6" fmla="*/ 369570 w 369570"/>
                  <a:gd name="T7" fmla="*/ 116205 h 419100"/>
                  <a:gd name="T8" fmla="*/ 0 w 369570"/>
                  <a:gd name="T9" fmla="*/ 0 h 419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9570"/>
                  <a:gd name="T16" fmla="*/ 0 h 419100"/>
                  <a:gd name="T17" fmla="*/ 369570 w 369570"/>
                  <a:gd name="T18" fmla="*/ 419100 h 419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9570" h="419100">
                    <a:moveTo>
                      <a:pt x="0" y="0"/>
                    </a:moveTo>
                    <a:lnTo>
                      <a:pt x="0" y="295275"/>
                    </a:lnTo>
                    <a:lnTo>
                      <a:pt x="365760" y="419100"/>
                    </a:lnTo>
                    <a:lnTo>
                      <a:pt x="369570" y="116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347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671" name="Group 337"/>
              <p:cNvGrpSpPr>
                <a:grpSpLocks/>
              </p:cNvGrpSpPr>
              <p:nvPr/>
            </p:nvGrpSpPr>
            <p:grpSpPr bwMode="auto">
              <a:xfrm>
                <a:off x="-3503009" y="990600"/>
                <a:ext cx="755999" cy="550545"/>
                <a:chOff x="3354991" y="6858000"/>
                <a:chExt cx="755999" cy="550545"/>
              </a:xfrm>
            </p:grpSpPr>
            <p:cxnSp>
              <p:nvCxnSpPr>
                <p:cNvPr id="1096" name="Straight Connector 1095"/>
                <p:cNvCxnSpPr/>
                <p:nvPr/>
              </p:nvCxnSpPr>
              <p:spPr bwMode="auto">
                <a:xfrm rot="5400000">
                  <a:off x="3202513" y="7134004"/>
                  <a:ext cx="304958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097" name="Straight Connector 1096"/>
                <p:cNvCxnSpPr/>
                <p:nvPr/>
              </p:nvCxnSpPr>
              <p:spPr bwMode="auto">
                <a:xfrm rot="5400000">
                  <a:off x="3579414" y="7254669"/>
                  <a:ext cx="309346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098" name="Straight Connector 1097"/>
                <p:cNvCxnSpPr/>
                <p:nvPr/>
              </p:nvCxnSpPr>
              <p:spPr bwMode="auto">
                <a:xfrm>
                  <a:off x="3357183" y="6981524"/>
                  <a:ext cx="376904" cy="120667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099" name="Straight Connector 1098"/>
                <p:cNvCxnSpPr/>
                <p:nvPr/>
              </p:nvCxnSpPr>
              <p:spPr bwMode="auto">
                <a:xfrm>
                  <a:off x="3357183" y="7286482"/>
                  <a:ext cx="376904" cy="122861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00" name="Straight Connector 1099"/>
                <p:cNvCxnSpPr/>
                <p:nvPr/>
              </p:nvCxnSpPr>
              <p:spPr bwMode="auto">
                <a:xfrm rot="5400000" flipH="1" flipV="1">
                  <a:off x="3951940" y="7136197"/>
                  <a:ext cx="300570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01" name="Straight Connector 1100"/>
                <p:cNvCxnSpPr/>
                <p:nvPr/>
              </p:nvCxnSpPr>
              <p:spPr bwMode="auto">
                <a:xfrm flipV="1">
                  <a:off x="3736278" y="6981524"/>
                  <a:ext cx="374712" cy="120667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02" name="Straight Connector 1101"/>
                <p:cNvCxnSpPr/>
                <p:nvPr/>
              </p:nvCxnSpPr>
              <p:spPr bwMode="auto">
                <a:xfrm flipV="1">
                  <a:off x="3731896" y="7286482"/>
                  <a:ext cx="376904" cy="122861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03" name="Straight Connector 1102"/>
                <p:cNvCxnSpPr/>
                <p:nvPr/>
              </p:nvCxnSpPr>
              <p:spPr bwMode="auto">
                <a:xfrm>
                  <a:off x="3729704" y="6860858"/>
                  <a:ext cx="374713" cy="120666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04" name="Straight Connector 1103"/>
                <p:cNvCxnSpPr/>
                <p:nvPr/>
              </p:nvCxnSpPr>
              <p:spPr bwMode="auto">
                <a:xfrm flipV="1">
                  <a:off x="3354992" y="6858663"/>
                  <a:ext cx="374712" cy="120667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grpSp>
          <p:nvGrpSpPr>
            <p:cNvPr id="8672" name="Group 1233"/>
            <p:cNvGrpSpPr>
              <a:grpSpLocks/>
            </p:cNvGrpSpPr>
            <p:nvPr/>
          </p:nvGrpSpPr>
          <p:grpSpPr bwMode="auto">
            <a:xfrm>
              <a:off x="2133600" y="3429000"/>
              <a:ext cx="457200" cy="290474"/>
              <a:chOff x="-6172200" y="1371600"/>
              <a:chExt cx="980145" cy="622934"/>
            </a:xfrm>
          </p:grpSpPr>
          <p:sp>
            <p:nvSpPr>
              <p:cNvPr id="8319" name="Freeform 1102"/>
              <p:cNvSpPr>
                <a:spLocks/>
              </p:cNvSpPr>
              <p:nvPr/>
            </p:nvSpPr>
            <p:spPr bwMode="auto">
              <a:xfrm flipH="1">
                <a:off x="-6163605" y="1375410"/>
                <a:ext cx="971550" cy="312420"/>
              </a:xfrm>
              <a:custGeom>
                <a:avLst/>
                <a:gdLst>
                  <a:gd name="T0" fmla="*/ 603885 w 971550"/>
                  <a:gd name="T1" fmla="*/ 312420 h 312420"/>
                  <a:gd name="T2" fmla="*/ 0 w 971550"/>
                  <a:gd name="T3" fmla="*/ 120015 h 312420"/>
                  <a:gd name="T4" fmla="*/ 371475 w 971550"/>
                  <a:gd name="T5" fmla="*/ 0 h 312420"/>
                  <a:gd name="T6" fmla="*/ 971550 w 971550"/>
                  <a:gd name="T7" fmla="*/ 194310 h 312420"/>
                  <a:gd name="T8" fmla="*/ 603885 w 971550"/>
                  <a:gd name="T9" fmla="*/ 312420 h 3124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1550"/>
                  <a:gd name="T16" fmla="*/ 0 h 312420"/>
                  <a:gd name="T17" fmla="*/ 971550 w 971550"/>
                  <a:gd name="T18" fmla="*/ 312420 h 3124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1550" h="312420">
                    <a:moveTo>
                      <a:pt x="603885" y="312420"/>
                    </a:moveTo>
                    <a:lnTo>
                      <a:pt x="0" y="120015"/>
                    </a:lnTo>
                    <a:lnTo>
                      <a:pt x="371475" y="0"/>
                    </a:lnTo>
                    <a:lnTo>
                      <a:pt x="971550" y="194310"/>
                    </a:lnTo>
                    <a:lnTo>
                      <a:pt x="603885" y="312420"/>
                    </a:lnTo>
                    <a:close/>
                  </a:path>
                </a:pathLst>
              </a:custGeom>
              <a:solidFill>
                <a:srgbClr val="FFF7DD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0" name="Freeform 1103"/>
              <p:cNvSpPr>
                <a:spLocks/>
              </p:cNvSpPr>
              <p:nvPr/>
            </p:nvSpPr>
            <p:spPr bwMode="auto">
              <a:xfrm flipH="1">
                <a:off x="-5793105" y="1491614"/>
                <a:ext cx="601050" cy="501015"/>
              </a:xfrm>
              <a:custGeom>
                <a:avLst/>
                <a:gdLst>
                  <a:gd name="T0" fmla="*/ 0 w 601050"/>
                  <a:gd name="T1" fmla="*/ 0 h 828599"/>
                  <a:gd name="T2" fmla="*/ 0 w 601050"/>
                  <a:gd name="T3" fmla="*/ 3 h 828599"/>
                  <a:gd name="T4" fmla="*/ 601050 w 601050"/>
                  <a:gd name="T5" fmla="*/ 5 h 828599"/>
                  <a:gd name="T6" fmla="*/ 601050 w 601050"/>
                  <a:gd name="T7" fmla="*/ 2 h 828599"/>
                  <a:gd name="T8" fmla="*/ 0 w 601050"/>
                  <a:gd name="T9" fmla="*/ 0 h 8285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1050"/>
                  <a:gd name="T16" fmla="*/ 0 h 828599"/>
                  <a:gd name="T17" fmla="*/ 601050 w 601050"/>
                  <a:gd name="T18" fmla="*/ 828599 h 8285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1050" h="828599">
                    <a:moveTo>
                      <a:pt x="0" y="0"/>
                    </a:moveTo>
                    <a:lnTo>
                      <a:pt x="0" y="504092"/>
                    </a:lnTo>
                    <a:lnTo>
                      <a:pt x="601050" y="828599"/>
                    </a:lnTo>
                    <a:lnTo>
                      <a:pt x="601050" y="3254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347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1" name="Freeform 1104"/>
              <p:cNvSpPr>
                <a:spLocks/>
              </p:cNvSpPr>
              <p:nvPr/>
            </p:nvSpPr>
            <p:spPr bwMode="auto">
              <a:xfrm>
                <a:off x="-6164580" y="1573531"/>
                <a:ext cx="369570" cy="419100"/>
              </a:xfrm>
              <a:custGeom>
                <a:avLst/>
                <a:gdLst>
                  <a:gd name="T0" fmla="*/ 0 w 369570"/>
                  <a:gd name="T1" fmla="*/ 0 h 419100"/>
                  <a:gd name="T2" fmla="*/ 0 w 369570"/>
                  <a:gd name="T3" fmla="*/ 295275 h 419100"/>
                  <a:gd name="T4" fmla="*/ 365760 w 369570"/>
                  <a:gd name="T5" fmla="*/ 419100 h 419100"/>
                  <a:gd name="T6" fmla="*/ 369570 w 369570"/>
                  <a:gd name="T7" fmla="*/ 116205 h 419100"/>
                  <a:gd name="T8" fmla="*/ 0 w 369570"/>
                  <a:gd name="T9" fmla="*/ 0 h 419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9570"/>
                  <a:gd name="T16" fmla="*/ 0 h 419100"/>
                  <a:gd name="T17" fmla="*/ 369570 w 369570"/>
                  <a:gd name="T18" fmla="*/ 419100 h 419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9570" h="419100">
                    <a:moveTo>
                      <a:pt x="0" y="0"/>
                    </a:moveTo>
                    <a:lnTo>
                      <a:pt x="0" y="295275"/>
                    </a:lnTo>
                    <a:lnTo>
                      <a:pt x="365760" y="419100"/>
                    </a:lnTo>
                    <a:lnTo>
                      <a:pt x="369570" y="116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07D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673" name="Group 389"/>
              <p:cNvGrpSpPr>
                <a:grpSpLocks/>
              </p:cNvGrpSpPr>
              <p:nvPr/>
            </p:nvGrpSpPr>
            <p:grpSpPr bwMode="auto">
              <a:xfrm flipH="1">
                <a:off x="-6172200" y="1371600"/>
                <a:ext cx="980145" cy="622934"/>
                <a:chOff x="1524000" y="7010400"/>
                <a:chExt cx="980145" cy="622934"/>
              </a:xfrm>
            </p:grpSpPr>
            <p:cxnSp>
              <p:nvCxnSpPr>
                <p:cNvPr id="1147" name="Straight Connector 1146"/>
                <p:cNvCxnSpPr/>
                <p:nvPr/>
              </p:nvCxnSpPr>
              <p:spPr bwMode="auto">
                <a:xfrm rot="5400000">
                  <a:off x="1369060" y="7285279"/>
                  <a:ext cx="309880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48" name="Straight Connector 1147"/>
                <p:cNvCxnSpPr/>
                <p:nvPr/>
              </p:nvCxnSpPr>
              <p:spPr bwMode="auto">
                <a:xfrm rot="5400000">
                  <a:off x="1971440" y="7479381"/>
                  <a:ext cx="309882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49" name="Straight Connector 1148"/>
                <p:cNvCxnSpPr/>
                <p:nvPr/>
              </p:nvCxnSpPr>
              <p:spPr bwMode="auto">
                <a:xfrm>
                  <a:off x="1524000" y="7133743"/>
                  <a:ext cx="602380" cy="194102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50" name="Straight Connector 1149"/>
                <p:cNvCxnSpPr/>
                <p:nvPr/>
              </p:nvCxnSpPr>
              <p:spPr bwMode="auto">
                <a:xfrm>
                  <a:off x="1524000" y="7440219"/>
                  <a:ext cx="602380" cy="194102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51" name="Straight Connector 1150"/>
                <p:cNvCxnSpPr/>
                <p:nvPr/>
              </p:nvCxnSpPr>
              <p:spPr bwMode="auto">
                <a:xfrm rot="5400000" flipH="1" flipV="1">
                  <a:off x="2347506" y="7361898"/>
                  <a:ext cx="299665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52" name="Straight Connector 1151"/>
                <p:cNvCxnSpPr/>
                <p:nvPr/>
              </p:nvCxnSpPr>
              <p:spPr bwMode="auto">
                <a:xfrm flipV="1">
                  <a:off x="2129784" y="7205255"/>
                  <a:ext cx="374361" cy="12259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53" name="Straight Connector 1152"/>
                <p:cNvCxnSpPr/>
                <p:nvPr/>
              </p:nvCxnSpPr>
              <p:spPr bwMode="auto">
                <a:xfrm flipV="1">
                  <a:off x="2126380" y="7511731"/>
                  <a:ext cx="374361" cy="12259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54" name="Straight Connector 1153"/>
                <p:cNvCxnSpPr/>
                <p:nvPr/>
              </p:nvCxnSpPr>
              <p:spPr bwMode="auto">
                <a:xfrm>
                  <a:off x="1898361" y="7011153"/>
                  <a:ext cx="598978" cy="194102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55" name="Straight Connector 1154"/>
                <p:cNvCxnSpPr/>
                <p:nvPr/>
              </p:nvCxnSpPr>
              <p:spPr bwMode="auto">
                <a:xfrm flipV="1">
                  <a:off x="1524000" y="7011153"/>
                  <a:ext cx="377763" cy="119186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grpSp>
          <p:nvGrpSpPr>
            <p:cNvPr id="8674" name="Group 1228"/>
            <p:cNvGrpSpPr>
              <a:grpSpLocks/>
            </p:cNvGrpSpPr>
            <p:nvPr/>
          </p:nvGrpSpPr>
          <p:grpSpPr bwMode="auto">
            <a:xfrm>
              <a:off x="1447800" y="3276600"/>
              <a:ext cx="665163" cy="685800"/>
              <a:chOff x="-4572000" y="609600"/>
              <a:chExt cx="756285" cy="779146"/>
            </a:xfrm>
          </p:grpSpPr>
          <p:sp>
            <p:nvSpPr>
              <p:cNvPr id="8306" name="Diamond 1018"/>
              <p:cNvSpPr>
                <a:spLocks noChangeArrowheads="1"/>
              </p:cNvSpPr>
              <p:nvPr/>
            </p:nvSpPr>
            <p:spPr bwMode="auto">
              <a:xfrm>
                <a:off x="-4572000" y="609600"/>
                <a:ext cx="746760" cy="249555"/>
              </a:xfrm>
              <a:prstGeom prst="diamond">
                <a:avLst/>
              </a:prstGeom>
              <a:solidFill>
                <a:srgbClr val="FFF7DD"/>
              </a:solidFill>
              <a:ln w="19050" algn="ctr">
                <a:noFill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7" name="Freeform 1019"/>
              <p:cNvSpPr>
                <a:spLocks/>
              </p:cNvSpPr>
              <p:nvPr/>
            </p:nvSpPr>
            <p:spPr bwMode="auto">
              <a:xfrm>
                <a:off x="-4572000" y="731521"/>
                <a:ext cx="375285" cy="655320"/>
              </a:xfrm>
              <a:custGeom>
                <a:avLst/>
                <a:gdLst>
                  <a:gd name="T0" fmla="*/ 0 w 375285"/>
                  <a:gd name="T1" fmla="*/ 0 h 655320"/>
                  <a:gd name="T2" fmla="*/ 0 w 375285"/>
                  <a:gd name="T3" fmla="*/ 531495 h 655320"/>
                  <a:gd name="T4" fmla="*/ 375285 w 375285"/>
                  <a:gd name="T5" fmla="*/ 655320 h 655320"/>
                  <a:gd name="T6" fmla="*/ 375285 w 375285"/>
                  <a:gd name="T7" fmla="*/ 123825 h 655320"/>
                  <a:gd name="T8" fmla="*/ 0 w 375285"/>
                  <a:gd name="T9" fmla="*/ 0 h 655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5285"/>
                  <a:gd name="T16" fmla="*/ 0 h 655320"/>
                  <a:gd name="T17" fmla="*/ 375285 w 375285"/>
                  <a:gd name="T18" fmla="*/ 655320 h 6553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5285" h="655320">
                    <a:moveTo>
                      <a:pt x="0" y="0"/>
                    </a:moveTo>
                    <a:lnTo>
                      <a:pt x="0" y="531495"/>
                    </a:lnTo>
                    <a:lnTo>
                      <a:pt x="375285" y="655320"/>
                    </a:lnTo>
                    <a:lnTo>
                      <a:pt x="375285" y="1238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07D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8" name="Freeform 1020"/>
              <p:cNvSpPr>
                <a:spLocks/>
              </p:cNvSpPr>
              <p:nvPr/>
            </p:nvSpPr>
            <p:spPr bwMode="auto">
              <a:xfrm flipH="1">
                <a:off x="-4191000" y="731521"/>
                <a:ext cx="375285" cy="655320"/>
              </a:xfrm>
              <a:custGeom>
                <a:avLst/>
                <a:gdLst>
                  <a:gd name="T0" fmla="*/ 0 w 375285"/>
                  <a:gd name="T1" fmla="*/ 0 h 655320"/>
                  <a:gd name="T2" fmla="*/ 0 w 375285"/>
                  <a:gd name="T3" fmla="*/ 531495 h 655320"/>
                  <a:gd name="T4" fmla="*/ 375285 w 375285"/>
                  <a:gd name="T5" fmla="*/ 655320 h 655320"/>
                  <a:gd name="T6" fmla="*/ 375285 w 375285"/>
                  <a:gd name="T7" fmla="*/ 123825 h 655320"/>
                  <a:gd name="T8" fmla="*/ 0 w 375285"/>
                  <a:gd name="T9" fmla="*/ 0 h 655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5285"/>
                  <a:gd name="T16" fmla="*/ 0 h 655320"/>
                  <a:gd name="T17" fmla="*/ 375285 w 375285"/>
                  <a:gd name="T18" fmla="*/ 655320 h 6553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5285" h="655320">
                    <a:moveTo>
                      <a:pt x="0" y="0"/>
                    </a:moveTo>
                    <a:lnTo>
                      <a:pt x="0" y="531495"/>
                    </a:lnTo>
                    <a:lnTo>
                      <a:pt x="375285" y="655320"/>
                    </a:lnTo>
                    <a:lnTo>
                      <a:pt x="375285" y="1238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347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675" name="Group 361"/>
              <p:cNvGrpSpPr>
                <a:grpSpLocks/>
              </p:cNvGrpSpPr>
              <p:nvPr/>
            </p:nvGrpSpPr>
            <p:grpSpPr bwMode="auto">
              <a:xfrm>
                <a:off x="-4572000" y="609600"/>
                <a:ext cx="754480" cy="779146"/>
                <a:chOff x="914400" y="5514974"/>
                <a:chExt cx="754480" cy="779146"/>
              </a:xfrm>
            </p:grpSpPr>
            <p:cxnSp>
              <p:nvCxnSpPr>
                <p:cNvPr id="1175" name="Straight Connector 1174"/>
                <p:cNvCxnSpPr/>
                <p:nvPr/>
              </p:nvCxnSpPr>
              <p:spPr bwMode="auto">
                <a:xfrm rot="5400000">
                  <a:off x="648308" y="5905900"/>
                  <a:ext cx="532184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76" name="Straight Connector 1175"/>
                <p:cNvCxnSpPr/>
                <p:nvPr/>
              </p:nvCxnSpPr>
              <p:spPr bwMode="auto">
                <a:xfrm rot="5400000">
                  <a:off x="1024646" y="6027671"/>
                  <a:ext cx="533989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77" name="Straight Connector 1176"/>
                <p:cNvCxnSpPr/>
                <p:nvPr/>
              </p:nvCxnSpPr>
              <p:spPr bwMode="auto">
                <a:xfrm>
                  <a:off x="918010" y="5639808"/>
                  <a:ext cx="373631" cy="119065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78" name="Straight Connector 1177"/>
                <p:cNvCxnSpPr/>
                <p:nvPr/>
              </p:nvCxnSpPr>
              <p:spPr bwMode="auto">
                <a:xfrm>
                  <a:off x="918010" y="6171992"/>
                  <a:ext cx="373631" cy="122673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79" name="Straight Connector 1178"/>
                <p:cNvCxnSpPr/>
                <p:nvPr/>
              </p:nvCxnSpPr>
              <p:spPr bwMode="auto">
                <a:xfrm rot="16200000" flipV="1">
                  <a:off x="1395568" y="5905900"/>
                  <a:ext cx="532184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80" name="Straight Connector 1179"/>
                <p:cNvCxnSpPr/>
                <p:nvPr/>
              </p:nvCxnSpPr>
              <p:spPr bwMode="auto">
                <a:xfrm flipV="1">
                  <a:off x="1293445" y="5639808"/>
                  <a:ext cx="375435" cy="119065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81" name="Straight Connector 1180"/>
                <p:cNvCxnSpPr/>
                <p:nvPr/>
              </p:nvCxnSpPr>
              <p:spPr bwMode="auto">
                <a:xfrm flipV="1">
                  <a:off x="1291641" y="6171992"/>
                  <a:ext cx="373629" cy="122673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82" name="Straight Connector 1181"/>
                <p:cNvCxnSpPr/>
                <p:nvPr/>
              </p:nvCxnSpPr>
              <p:spPr bwMode="auto">
                <a:xfrm>
                  <a:off x="1288031" y="5517135"/>
                  <a:ext cx="373629" cy="122673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83" name="Straight Connector 1182"/>
                <p:cNvCxnSpPr/>
                <p:nvPr/>
              </p:nvCxnSpPr>
              <p:spPr bwMode="auto">
                <a:xfrm flipV="1">
                  <a:off x="914400" y="5515331"/>
                  <a:ext cx="375435" cy="12087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grpSp>
          <p:nvGrpSpPr>
            <p:cNvPr id="8676" name="Group 1250"/>
            <p:cNvGrpSpPr>
              <a:grpSpLocks/>
            </p:cNvGrpSpPr>
            <p:nvPr/>
          </p:nvGrpSpPr>
          <p:grpSpPr bwMode="auto">
            <a:xfrm>
              <a:off x="1600200" y="3962400"/>
              <a:ext cx="398743" cy="538163"/>
              <a:chOff x="-2362200" y="685800"/>
              <a:chExt cx="682320" cy="918397"/>
            </a:xfrm>
          </p:grpSpPr>
          <p:sp>
            <p:nvSpPr>
              <p:cNvPr id="8293" name="Diamond 1251"/>
              <p:cNvSpPr>
                <a:spLocks noChangeArrowheads="1"/>
              </p:cNvSpPr>
              <p:nvPr/>
            </p:nvSpPr>
            <p:spPr bwMode="auto">
              <a:xfrm>
                <a:off x="-2362200" y="685800"/>
                <a:ext cx="673728" cy="225149"/>
              </a:xfrm>
              <a:prstGeom prst="diamond">
                <a:avLst/>
              </a:prstGeom>
              <a:solidFill>
                <a:srgbClr val="FFF7DD"/>
              </a:solidFill>
              <a:ln w="19050" algn="ctr">
                <a:noFill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4" name="Freeform 1252"/>
              <p:cNvSpPr>
                <a:spLocks/>
              </p:cNvSpPr>
              <p:nvPr/>
            </p:nvSpPr>
            <p:spPr bwMode="auto">
              <a:xfrm>
                <a:off x="-2362200" y="795797"/>
                <a:ext cx="342392" cy="804590"/>
              </a:xfrm>
              <a:custGeom>
                <a:avLst/>
                <a:gdLst>
                  <a:gd name="T0" fmla="*/ 0 w 379508"/>
                  <a:gd name="T1" fmla="*/ 0 h 891808"/>
                  <a:gd name="T2" fmla="*/ 179 w 379508"/>
                  <a:gd name="T3" fmla="*/ 65136 h 891808"/>
                  <a:gd name="T4" fmla="*/ 32098 w 379508"/>
                  <a:gd name="T5" fmla="*/ 75430 h 891808"/>
                  <a:gd name="T6" fmla="*/ 31742 w 379508"/>
                  <a:gd name="T7" fmla="*/ 10474 h 891808"/>
                  <a:gd name="T8" fmla="*/ 0 w 379508"/>
                  <a:gd name="T9" fmla="*/ 0 h 8918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9508"/>
                  <a:gd name="T16" fmla="*/ 0 h 891808"/>
                  <a:gd name="T17" fmla="*/ 379508 w 379508"/>
                  <a:gd name="T18" fmla="*/ 891808 h 8918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9508" h="891808">
                    <a:moveTo>
                      <a:pt x="0" y="0"/>
                    </a:moveTo>
                    <a:lnTo>
                      <a:pt x="2112" y="770096"/>
                    </a:lnTo>
                    <a:lnTo>
                      <a:pt x="379508" y="891808"/>
                    </a:lnTo>
                    <a:cubicBezTo>
                      <a:pt x="378100" y="635814"/>
                      <a:pt x="376693" y="379819"/>
                      <a:pt x="375285" y="12382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07D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5" name="Freeform 1253"/>
              <p:cNvSpPr>
                <a:spLocks/>
              </p:cNvSpPr>
              <p:nvPr/>
            </p:nvSpPr>
            <p:spPr bwMode="auto">
              <a:xfrm flipH="1">
                <a:off x="-2020367" y="795797"/>
                <a:ext cx="340487" cy="808400"/>
              </a:xfrm>
              <a:custGeom>
                <a:avLst/>
                <a:gdLst>
                  <a:gd name="T0" fmla="*/ 0 w 377397"/>
                  <a:gd name="T1" fmla="*/ 0 h 896031"/>
                  <a:gd name="T2" fmla="*/ 893 w 377397"/>
                  <a:gd name="T3" fmla="*/ 65314 h 896031"/>
                  <a:gd name="T4" fmla="*/ 31918 w 377397"/>
                  <a:gd name="T5" fmla="*/ 75788 h 896031"/>
                  <a:gd name="T6" fmla="*/ 31741 w 377397"/>
                  <a:gd name="T7" fmla="*/ 10474 h 896031"/>
                  <a:gd name="T8" fmla="*/ 0 w 377397"/>
                  <a:gd name="T9" fmla="*/ 0 h 8960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7397"/>
                  <a:gd name="T16" fmla="*/ 0 h 896031"/>
                  <a:gd name="T17" fmla="*/ 377397 w 377397"/>
                  <a:gd name="T18" fmla="*/ 896031 h 8960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7397" h="896031">
                    <a:moveTo>
                      <a:pt x="0" y="0"/>
                    </a:moveTo>
                    <a:lnTo>
                      <a:pt x="10558" y="772207"/>
                    </a:lnTo>
                    <a:lnTo>
                      <a:pt x="377397" y="896031"/>
                    </a:lnTo>
                    <a:lnTo>
                      <a:pt x="375285" y="1238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347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677" name="Group 422"/>
              <p:cNvGrpSpPr>
                <a:grpSpLocks/>
              </p:cNvGrpSpPr>
              <p:nvPr/>
            </p:nvGrpSpPr>
            <p:grpSpPr bwMode="auto">
              <a:xfrm>
                <a:off x="-2362201" y="685800"/>
                <a:ext cx="680730" cy="913638"/>
                <a:chOff x="1371599" y="5562600"/>
                <a:chExt cx="680730" cy="913638"/>
              </a:xfrm>
            </p:grpSpPr>
            <p:cxnSp>
              <p:nvCxnSpPr>
                <p:cNvPr id="1161" name="Straight Connector 1160"/>
                <p:cNvCxnSpPr/>
                <p:nvPr/>
              </p:nvCxnSpPr>
              <p:spPr bwMode="auto">
                <a:xfrm rot="5400000">
                  <a:off x="1023393" y="6022730"/>
                  <a:ext cx="696415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62" name="Straight Connector 1161"/>
                <p:cNvCxnSpPr/>
                <p:nvPr/>
              </p:nvCxnSpPr>
              <p:spPr bwMode="auto">
                <a:xfrm rot="5400000">
                  <a:off x="1365664" y="6131121"/>
                  <a:ext cx="690997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63" name="Straight Connector 1162"/>
                <p:cNvCxnSpPr/>
                <p:nvPr/>
              </p:nvCxnSpPr>
              <p:spPr bwMode="auto">
                <a:xfrm>
                  <a:off x="1374318" y="5674521"/>
                  <a:ext cx="336845" cy="108392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64" name="Straight Connector 1163"/>
                <p:cNvCxnSpPr/>
                <p:nvPr/>
              </p:nvCxnSpPr>
              <p:spPr bwMode="auto">
                <a:xfrm>
                  <a:off x="1374318" y="6368227"/>
                  <a:ext cx="336845" cy="108392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65" name="Straight Connector 1164"/>
                <p:cNvCxnSpPr/>
                <p:nvPr/>
              </p:nvCxnSpPr>
              <p:spPr bwMode="auto">
                <a:xfrm rot="5400000" flipH="1" flipV="1">
                  <a:off x="1660407" y="6021374"/>
                  <a:ext cx="693706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66" name="Straight Connector 1165"/>
                <p:cNvCxnSpPr/>
                <p:nvPr/>
              </p:nvCxnSpPr>
              <p:spPr bwMode="auto">
                <a:xfrm flipV="1">
                  <a:off x="1713879" y="5674521"/>
                  <a:ext cx="298814" cy="108392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67" name="Straight Connector 1166"/>
                <p:cNvCxnSpPr/>
                <p:nvPr/>
              </p:nvCxnSpPr>
              <p:spPr bwMode="auto">
                <a:xfrm flipV="1">
                  <a:off x="1708446" y="6368227"/>
                  <a:ext cx="301532" cy="108392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68" name="Straight Connector 1167"/>
                <p:cNvCxnSpPr/>
                <p:nvPr/>
              </p:nvCxnSpPr>
              <p:spPr bwMode="auto">
                <a:xfrm>
                  <a:off x="1708446" y="5566130"/>
                  <a:ext cx="298814" cy="108392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69" name="Straight Connector 1168"/>
                <p:cNvCxnSpPr/>
                <p:nvPr/>
              </p:nvCxnSpPr>
              <p:spPr bwMode="auto">
                <a:xfrm flipV="1">
                  <a:off x="1371601" y="5563419"/>
                  <a:ext cx="336845" cy="108392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grpSp>
          <p:nvGrpSpPr>
            <p:cNvPr id="8678" name="Group 1227"/>
            <p:cNvGrpSpPr>
              <a:grpSpLocks/>
            </p:cNvGrpSpPr>
            <p:nvPr/>
          </p:nvGrpSpPr>
          <p:grpSpPr bwMode="auto">
            <a:xfrm>
              <a:off x="1800860" y="4277360"/>
              <a:ext cx="504585" cy="323850"/>
              <a:chOff x="-6999945" y="685800"/>
              <a:chExt cx="980145" cy="628648"/>
            </a:xfrm>
          </p:grpSpPr>
          <p:sp>
            <p:nvSpPr>
              <p:cNvPr id="8280" name="Freeform 1032"/>
              <p:cNvSpPr>
                <a:spLocks/>
              </p:cNvSpPr>
              <p:nvPr/>
            </p:nvSpPr>
            <p:spPr bwMode="auto">
              <a:xfrm>
                <a:off x="-6999945" y="689610"/>
                <a:ext cx="971550" cy="312420"/>
              </a:xfrm>
              <a:custGeom>
                <a:avLst/>
                <a:gdLst>
                  <a:gd name="T0" fmla="*/ 603885 w 971550"/>
                  <a:gd name="T1" fmla="*/ 312420 h 312420"/>
                  <a:gd name="T2" fmla="*/ 0 w 971550"/>
                  <a:gd name="T3" fmla="*/ 120015 h 312420"/>
                  <a:gd name="T4" fmla="*/ 371475 w 971550"/>
                  <a:gd name="T5" fmla="*/ 0 h 312420"/>
                  <a:gd name="T6" fmla="*/ 971550 w 971550"/>
                  <a:gd name="T7" fmla="*/ 194310 h 312420"/>
                  <a:gd name="T8" fmla="*/ 603885 w 971550"/>
                  <a:gd name="T9" fmla="*/ 312420 h 3124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1550"/>
                  <a:gd name="T16" fmla="*/ 0 h 312420"/>
                  <a:gd name="T17" fmla="*/ 971550 w 971550"/>
                  <a:gd name="T18" fmla="*/ 312420 h 3124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1550" h="312420">
                    <a:moveTo>
                      <a:pt x="603885" y="312420"/>
                    </a:moveTo>
                    <a:lnTo>
                      <a:pt x="0" y="120015"/>
                    </a:lnTo>
                    <a:lnTo>
                      <a:pt x="371475" y="0"/>
                    </a:lnTo>
                    <a:lnTo>
                      <a:pt x="971550" y="194310"/>
                    </a:lnTo>
                    <a:lnTo>
                      <a:pt x="603885" y="312420"/>
                    </a:lnTo>
                    <a:close/>
                  </a:path>
                </a:pathLst>
              </a:custGeom>
              <a:solidFill>
                <a:srgbClr val="FFF7DD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1" name="Freeform 1033"/>
              <p:cNvSpPr>
                <a:spLocks/>
              </p:cNvSpPr>
              <p:nvPr/>
            </p:nvSpPr>
            <p:spPr bwMode="auto">
              <a:xfrm>
                <a:off x="-6999945" y="805814"/>
                <a:ext cx="601050" cy="501015"/>
              </a:xfrm>
              <a:custGeom>
                <a:avLst/>
                <a:gdLst>
                  <a:gd name="T0" fmla="*/ 0 w 601050"/>
                  <a:gd name="T1" fmla="*/ 0 h 828599"/>
                  <a:gd name="T2" fmla="*/ 0 w 601050"/>
                  <a:gd name="T3" fmla="*/ 3 h 828599"/>
                  <a:gd name="T4" fmla="*/ 601050 w 601050"/>
                  <a:gd name="T5" fmla="*/ 5 h 828599"/>
                  <a:gd name="T6" fmla="*/ 601050 w 601050"/>
                  <a:gd name="T7" fmla="*/ 2 h 828599"/>
                  <a:gd name="T8" fmla="*/ 0 w 601050"/>
                  <a:gd name="T9" fmla="*/ 0 h 8285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1050"/>
                  <a:gd name="T16" fmla="*/ 0 h 828599"/>
                  <a:gd name="T17" fmla="*/ 601050 w 601050"/>
                  <a:gd name="T18" fmla="*/ 828599 h 8285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1050" h="828599">
                    <a:moveTo>
                      <a:pt x="0" y="0"/>
                    </a:moveTo>
                    <a:lnTo>
                      <a:pt x="0" y="504092"/>
                    </a:lnTo>
                    <a:lnTo>
                      <a:pt x="601050" y="828599"/>
                    </a:lnTo>
                    <a:lnTo>
                      <a:pt x="601050" y="3254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07D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2" name="Freeform 1034"/>
              <p:cNvSpPr>
                <a:spLocks/>
              </p:cNvSpPr>
              <p:nvPr/>
            </p:nvSpPr>
            <p:spPr bwMode="auto">
              <a:xfrm flipH="1">
                <a:off x="-6400800" y="895348"/>
                <a:ext cx="369570" cy="419100"/>
              </a:xfrm>
              <a:custGeom>
                <a:avLst/>
                <a:gdLst>
                  <a:gd name="T0" fmla="*/ 0 w 369570"/>
                  <a:gd name="T1" fmla="*/ 0 h 419100"/>
                  <a:gd name="T2" fmla="*/ 0 w 369570"/>
                  <a:gd name="T3" fmla="*/ 295275 h 419100"/>
                  <a:gd name="T4" fmla="*/ 365760 w 369570"/>
                  <a:gd name="T5" fmla="*/ 419100 h 419100"/>
                  <a:gd name="T6" fmla="*/ 369570 w 369570"/>
                  <a:gd name="T7" fmla="*/ 116205 h 419100"/>
                  <a:gd name="T8" fmla="*/ 0 w 369570"/>
                  <a:gd name="T9" fmla="*/ 0 h 419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9570"/>
                  <a:gd name="T16" fmla="*/ 0 h 419100"/>
                  <a:gd name="T17" fmla="*/ 369570 w 369570"/>
                  <a:gd name="T18" fmla="*/ 419100 h 419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9570" h="419100">
                    <a:moveTo>
                      <a:pt x="0" y="0"/>
                    </a:moveTo>
                    <a:lnTo>
                      <a:pt x="0" y="295275"/>
                    </a:lnTo>
                    <a:lnTo>
                      <a:pt x="365760" y="419100"/>
                    </a:lnTo>
                    <a:lnTo>
                      <a:pt x="369570" y="116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347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679" name="Group 389"/>
              <p:cNvGrpSpPr>
                <a:grpSpLocks/>
              </p:cNvGrpSpPr>
              <p:nvPr/>
            </p:nvGrpSpPr>
            <p:grpSpPr bwMode="auto">
              <a:xfrm>
                <a:off x="-6999945" y="685800"/>
                <a:ext cx="980145" cy="622298"/>
                <a:chOff x="1524000" y="7010400"/>
                <a:chExt cx="980145" cy="622298"/>
              </a:xfrm>
            </p:grpSpPr>
            <p:cxnSp>
              <p:nvCxnSpPr>
                <p:cNvPr id="1211" name="Straight Connector 1210"/>
                <p:cNvCxnSpPr/>
                <p:nvPr/>
              </p:nvCxnSpPr>
              <p:spPr bwMode="auto">
                <a:xfrm rot="5400000">
                  <a:off x="1368649" y="7284578"/>
                  <a:ext cx="308235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212" name="Straight Connector 1211"/>
                <p:cNvCxnSpPr/>
                <p:nvPr/>
              </p:nvCxnSpPr>
              <p:spPr bwMode="auto">
                <a:xfrm rot="5400000">
                  <a:off x="1973051" y="7478765"/>
                  <a:ext cx="308235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213" name="Straight Connector 1212"/>
                <p:cNvCxnSpPr/>
                <p:nvPr/>
              </p:nvCxnSpPr>
              <p:spPr bwMode="auto">
                <a:xfrm>
                  <a:off x="1522767" y="7133542"/>
                  <a:ext cx="604402" cy="194189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216" name="Straight Connector 1215"/>
                <p:cNvCxnSpPr/>
                <p:nvPr/>
              </p:nvCxnSpPr>
              <p:spPr bwMode="auto">
                <a:xfrm>
                  <a:off x="1522767" y="7438696"/>
                  <a:ext cx="604402" cy="194187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217" name="Straight Connector 1216"/>
                <p:cNvCxnSpPr/>
                <p:nvPr/>
              </p:nvCxnSpPr>
              <p:spPr bwMode="auto">
                <a:xfrm rot="5400000" flipH="1" flipV="1">
                  <a:off x="2344633" y="7360096"/>
                  <a:ext cx="298987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218" name="Straight Connector 1217"/>
                <p:cNvCxnSpPr/>
                <p:nvPr/>
              </p:nvCxnSpPr>
              <p:spPr bwMode="auto">
                <a:xfrm flipV="1">
                  <a:off x="2127168" y="7204437"/>
                  <a:ext cx="376209" cy="12329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219" name="Straight Connector 1218"/>
                <p:cNvCxnSpPr/>
                <p:nvPr/>
              </p:nvCxnSpPr>
              <p:spPr bwMode="auto">
                <a:xfrm flipV="1">
                  <a:off x="2124086" y="7509589"/>
                  <a:ext cx="376209" cy="12329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220" name="Straight Connector 1219"/>
                <p:cNvCxnSpPr/>
                <p:nvPr/>
              </p:nvCxnSpPr>
              <p:spPr bwMode="auto">
                <a:xfrm>
                  <a:off x="1895893" y="7013332"/>
                  <a:ext cx="601317" cy="191105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221" name="Straight Connector 1220"/>
                <p:cNvCxnSpPr/>
                <p:nvPr/>
              </p:nvCxnSpPr>
              <p:spPr bwMode="auto">
                <a:xfrm flipV="1">
                  <a:off x="1525851" y="7010249"/>
                  <a:ext cx="373125" cy="120212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sp>
          <p:nvSpPr>
            <p:cNvPr id="1184" name="Text Box 23"/>
            <p:cNvSpPr txBox="1">
              <a:spLocks noChangeArrowheads="1"/>
            </p:cNvSpPr>
            <p:nvPr/>
          </p:nvSpPr>
          <p:spPr bwMode="auto">
            <a:xfrm>
              <a:off x="1524000" y="4039099"/>
              <a:ext cx="762000" cy="387444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City of Milwaukee Health Dept.</a:t>
              </a:r>
            </a:p>
          </p:txBody>
        </p:sp>
        <p:grpSp>
          <p:nvGrpSpPr>
            <p:cNvPr id="8680" name="Group 1229"/>
            <p:cNvGrpSpPr>
              <a:grpSpLocks/>
            </p:cNvGrpSpPr>
            <p:nvPr/>
          </p:nvGrpSpPr>
          <p:grpSpPr bwMode="auto">
            <a:xfrm>
              <a:off x="1981200" y="3733800"/>
              <a:ext cx="444234" cy="322263"/>
              <a:chOff x="-3505200" y="990600"/>
              <a:chExt cx="758190" cy="550545"/>
            </a:xfrm>
          </p:grpSpPr>
          <p:sp>
            <p:nvSpPr>
              <p:cNvPr id="8267" name="Diamond 1004"/>
              <p:cNvSpPr>
                <a:spLocks noChangeArrowheads="1"/>
              </p:cNvSpPr>
              <p:nvPr/>
            </p:nvSpPr>
            <p:spPr bwMode="auto">
              <a:xfrm>
                <a:off x="-3501390" y="990600"/>
                <a:ext cx="746760" cy="249555"/>
              </a:xfrm>
              <a:prstGeom prst="diamond">
                <a:avLst/>
              </a:prstGeom>
              <a:solidFill>
                <a:srgbClr val="FFF7DD"/>
              </a:solidFill>
              <a:ln w="19050" algn="ctr">
                <a:noFill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8" name="Freeform 1005"/>
              <p:cNvSpPr>
                <a:spLocks/>
              </p:cNvSpPr>
              <p:nvPr/>
            </p:nvSpPr>
            <p:spPr bwMode="auto">
              <a:xfrm>
                <a:off x="-3505200" y="1116331"/>
                <a:ext cx="379095" cy="422910"/>
              </a:xfrm>
              <a:custGeom>
                <a:avLst/>
                <a:gdLst>
                  <a:gd name="T0" fmla="*/ 0 w 379095"/>
                  <a:gd name="T1" fmla="*/ 0 h 699426"/>
                  <a:gd name="T2" fmla="*/ 7620 w 379095"/>
                  <a:gd name="T3" fmla="*/ 3 h 699426"/>
                  <a:gd name="T4" fmla="*/ 379095 w 379095"/>
                  <a:gd name="T5" fmla="*/ 4 h 699426"/>
                  <a:gd name="T6" fmla="*/ 379095 w 379095"/>
                  <a:gd name="T7" fmla="*/ 1 h 699426"/>
                  <a:gd name="T8" fmla="*/ 0 w 379095"/>
                  <a:gd name="T9" fmla="*/ 0 h 6994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9095"/>
                  <a:gd name="T16" fmla="*/ 0 h 699426"/>
                  <a:gd name="T17" fmla="*/ 379095 w 379095"/>
                  <a:gd name="T18" fmla="*/ 699426 h 6994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9095" h="699426">
                    <a:moveTo>
                      <a:pt x="0" y="0"/>
                    </a:moveTo>
                    <a:lnTo>
                      <a:pt x="7620" y="499988"/>
                    </a:lnTo>
                    <a:lnTo>
                      <a:pt x="379095" y="699426"/>
                    </a:lnTo>
                    <a:lnTo>
                      <a:pt x="379095" y="1962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07D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9" name="Freeform 1006"/>
              <p:cNvSpPr>
                <a:spLocks/>
              </p:cNvSpPr>
              <p:nvPr/>
            </p:nvSpPr>
            <p:spPr bwMode="auto">
              <a:xfrm flipH="1">
                <a:off x="-3124200" y="1120142"/>
                <a:ext cx="369570" cy="419100"/>
              </a:xfrm>
              <a:custGeom>
                <a:avLst/>
                <a:gdLst>
                  <a:gd name="T0" fmla="*/ 0 w 369570"/>
                  <a:gd name="T1" fmla="*/ 0 h 419100"/>
                  <a:gd name="T2" fmla="*/ 0 w 369570"/>
                  <a:gd name="T3" fmla="*/ 295275 h 419100"/>
                  <a:gd name="T4" fmla="*/ 365760 w 369570"/>
                  <a:gd name="T5" fmla="*/ 419100 h 419100"/>
                  <a:gd name="T6" fmla="*/ 369570 w 369570"/>
                  <a:gd name="T7" fmla="*/ 116205 h 419100"/>
                  <a:gd name="T8" fmla="*/ 0 w 369570"/>
                  <a:gd name="T9" fmla="*/ 0 h 419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9570"/>
                  <a:gd name="T16" fmla="*/ 0 h 419100"/>
                  <a:gd name="T17" fmla="*/ 369570 w 369570"/>
                  <a:gd name="T18" fmla="*/ 419100 h 419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9570" h="419100">
                    <a:moveTo>
                      <a:pt x="0" y="0"/>
                    </a:moveTo>
                    <a:lnTo>
                      <a:pt x="0" y="295275"/>
                    </a:lnTo>
                    <a:lnTo>
                      <a:pt x="365760" y="419100"/>
                    </a:lnTo>
                    <a:lnTo>
                      <a:pt x="369570" y="116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347"/>
              </a:solidFill>
              <a:ln w="19050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681" name="Group 337"/>
              <p:cNvGrpSpPr>
                <a:grpSpLocks/>
              </p:cNvGrpSpPr>
              <p:nvPr/>
            </p:nvGrpSpPr>
            <p:grpSpPr bwMode="auto">
              <a:xfrm>
                <a:off x="-3503009" y="990600"/>
                <a:ext cx="755999" cy="550545"/>
                <a:chOff x="3354991" y="6858000"/>
                <a:chExt cx="755999" cy="550545"/>
              </a:xfrm>
            </p:grpSpPr>
            <p:cxnSp>
              <p:nvCxnSpPr>
                <p:cNvPr id="1119" name="Straight Connector 1118"/>
                <p:cNvCxnSpPr/>
                <p:nvPr/>
              </p:nvCxnSpPr>
              <p:spPr bwMode="auto">
                <a:xfrm rot="5400000">
                  <a:off x="3202242" y="7134066"/>
                  <a:ext cx="306534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20" name="Straight Connector 1119"/>
                <p:cNvCxnSpPr/>
                <p:nvPr/>
              </p:nvCxnSpPr>
              <p:spPr bwMode="auto">
                <a:xfrm rot="5400000">
                  <a:off x="3580208" y="7254782"/>
                  <a:ext cx="309247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21" name="Straight Connector 1120"/>
                <p:cNvCxnSpPr/>
                <p:nvPr/>
              </p:nvCxnSpPr>
              <p:spPr bwMode="auto">
                <a:xfrm>
                  <a:off x="3358218" y="6980798"/>
                  <a:ext cx="376614" cy="12207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22" name="Straight Connector 1121"/>
                <p:cNvCxnSpPr/>
                <p:nvPr/>
              </p:nvCxnSpPr>
              <p:spPr bwMode="auto">
                <a:xfrm>
                  <a:off x="3358218" y="7287332"/>
                  <a:ext cx="376614" cy="122072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23" name="Straight Connector 1122"/>
                <p:cNvCxnSpPr/>
                <p:nvPr/>
              </p:nvCxnSpPr>
              <p:spPr bwMode="auto">
                <a:xfrm rot="5400000" flipH="1" flipV="1">
                  <a:off x="3952762" y="7136778"/>
                  <a:ext cx="301108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24" name="Straight Connector 1123"/>
                <p:cNvCxnSpPr/>
                <p:nvPr/>
              </p:nvCxnSpPr>
              <p:spPr bwMode="auto">
                <a:xfrm flipV="1">
                  <a:off x="3737541" y="6980798"/>
                  <a:ext cx="373903" cy="12207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25" name="Straight Connector 1124"/>
                <p:cNvCxnSpPr/>
                <p:nvPr/>
              </p:nvCxnSpPr>
              <p:spPr bwMode="auto">
                <a:xfrm flipV="1">
                  <a:off x="3732122" y="7287332"/>
                  <a:ext cx="376614" cy="122072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26" name="Straight Connector 1125"/>
                <p:cNvCxnSpPr/>
                <p:nvPr/>
              </p:nvCxnSpPr>
              <p:spPr bwMode="auto">
                <a:xfrm>
                  <a:off x="3729413" y="6861440"/>
                  <a:ext cx="376612" cy="119359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127" name="Straight Connector 1126"/>
                <p:cNvCxnSpPr/>
                <p:nvPr/>
              </p:nvCxnSpPr>
              <p:spPr bwMode="auto">
                <a:xfrm flipV="1">
                  <a:off x="3355510" y="6858726"/>
                  <a:ext cx="373903" cy="119359"/>
                </a:xfrm>
                <a:prstGeom prst="lin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</p:cxnSp>
          </p:grpSp>
        </p:grpSp>
        <p:sp>
          <p:nvSpPr>
            <p:cNvPr id="928" name="Text Box 23"/>
            <p:cNvSpPr txBox="1">
              <a:spLocks noChangeArrowheads="1"/>
            </p:cNvSpPr>
            <p:nvPr/>
          </p:nvSpPr>
          <p:spPr bwMode="auto">
            <a:xfrm>
              <a:off x="2438400" y="2667166"/>
              <a:ext cx="415925" cy="147674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MCW</a:t>
              </a:r>
            </a:p>
          </p:txBody>
        </p:sp>
      </p:grpSp>
      <p:sp>
        <p:nvSpPr>
          <p:cNvPr id="1146" name="Text Box 31"/>
          <p:cNvSpPr txBox="1">
            <a:spLocks noChangeArrowheads="1"/>
          </p:cNvSpPr>
          <p:nvPr/>
        </p:nvSpPr>
        <p:spPr bwMode="auto">
          <a:xfrm>
            <a:off x="4648200" y="4191000"/>
            <a:ext cx="609600" cy="98425"/>
          </a:xfrm>
          <a:prstGeom prst="rect">
            <a:avLst/>
          </a:prstGeom>
          <a:noFill/>
          <a:ln w="15875">
            <a:noFill/>
            <a:miter lim="800000"/>
            <a:headEnd/>
            <a:tailEnd type="none" w="lg" len="lg"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>
                <a:latin typeface="Arial Narrow" pitchFamily="34" charset="0"/>
              </a:rPr>
              <a:t>Atmo. Sci.</a:t>
            </a:r>
          </a:p>
        </p:txBody>
      </p:sp>
      <p:sp>
        <p:nvSpPr>
          <p:cNvPr id="1156" name="Text Box 31"/>
          <p:cNvSpPr txBox="1">
            <a:spLocks noChangeArrowheads="1"/>
          </p:cNvSpPr>
          <p:nvPr/>
        </p:nvSpPr>
        <p:spPr bwMode="auto">
          <a:xfrm>
            <a:off x="5791200" y="4343400"/>
            <a:ext cx="609600" cy="98425"/>
          </a:xfrm>
          <a:prstGeom prst="rect">
            <a:avLst/>
          </a:prstGeom>
          <a:noFill/>
          <a:ln w="15875">
            <a:noFill/>
            <a:miter lim="800000"/>
            <a:headEnd/>
            <a:tailEnd type="none" w="lg" len="lg"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>
                <a:latin typeface="Arial Narrow" pitchFamily="34" charset="0"/>
              </a:rPr>
              <a:t>Structures</a:t>
            </a:r>
          </a:p>
        </p:txBody>
      </p:sp>
      <p:sp>
        <p:nvSpPr>
          <p:cNvPr id="1157" name="Text Box 31"/>
          <p:cNvSpPr txBox="1">
            <a:spLocks noChangeArrowheads="1"/>
          </p:cNvSpPr>
          <p:nvPr/>
        </p:nvSpPr>
        <p:spPr bwMode="auto">
          <a:xfrm>
            <a:off x="5791200" y="4038600"/>
            <a:ext cx="609600" cy="98425"/>
          </a:xfrm>
          <a:prstGeom prst="rect">
            <a:avLst/>
          </a:prstGeom>
          <a:noFill/>
          <a:ln w="15875">
            <a:noFill/>
            <a:miter lim="800000"/>
            <a:headEnd/>
            <a:tailEnd type="none" w="lg" len="lg"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>
                <a:latin typeface="Arial Narrow" pitchFamily="34" charset="0"/>
              </a:rPr>
              <a:t>Energy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4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1004" grpId="0" animBg="1"/>
      <p:bldP spid="4098" grpId="0" animBg="1"/>
      <p:bldP spid="4660" grpId="0" animBg="1"/>
      <p:bldP spid="13319" grpId="0"/>
      <p:bldP spid="4441" grpId="0"/>
      <p:bldP spid="4173" grpId="0"/>
      <p:bldP spid="4174" grpId="0"/>
      <p:bldP spid="4176" grpId="0"/>
      <p:bldP spid="4178" grpId="0"/>
      <p:bldP spid="4179" grpId="0"/>
      <p:bldP spid="4180" grpId="0"/>
      <p:bldP spid="4181" grpId="0"/>
      <p:bldP spid="4184" grpId="0"/>
      <p:bldP spid="4185" grpId="0"/>
      <p:bldP spid="4187" grpId="0"/>
      <p:bldP spid="4188" grpId="0"/>
      <p:bldP spid="4189" grpId="0"/>
      <p:bldP spid="4190" grpId="0"/>
      <p:bldP spid="4191" grpId="0"/>
      <p:bldP spid="4192" grpId="0"/>
      <p:bldP spid="4201" grpId="0"/>
      <p:bldP spid="1146" grpId="0"/>
      <p:bldP spid="1156" grpId="0"/>
      <p:bldP spid="11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2" y="312738"/>
            <a:ext cx="7177087" cy="449262"/>
          </a:xfrm>
        </p:spPr>
        <p:txBody>
          <a:bodyPr/>
          <a:lstStyle/>
          <a:p>
            <a:r>
              <a:rPr lang="en-US" dirty="0" smtClean="0"/>
              <a:t>Catalyst Grant Program</a:t>
            </a:r>
            <a:endParaRPr lang="en-US" dirty="0"/>
          </a:p>
        </p:txBody>
      </p:sp>
      <p:sp>
        <p:nvSpPr>
          <p:cNvPr id="395" name="TextBox 394"/>
          <p:cNvSpPr txBox="1"/>
          <p:nvPr/>
        </p:nvSpPr>
        <p:spPr>
          <a:xfrm>
            <a:off x="914400" y="914400"/>
            <a:ext cx="2895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Program Design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6" name="Group 2531"/>
          <p:cNvGrpSpPr/>
          <p:nvPr/>
        </p:nvGrpSpPr>
        <p:grpSpPr>
          <a:xfrm>
            <a:off x="5146628" y="2667000"/>
            <a:ext cx="1979993" cy="965200"/>
            <a:chOff x="1752600" y="5486400"/>
            <a:chExt cx="988698" cy="481967"/>
          </a:xfrm>
        </p:grpSpPr>
        <p:sp>
          <p:nvSpPr>
            <p:cNvPr id="695" name="Arc 694"/>
            <p:cNvSpPr/>
            <p:nvPr/>
          </p:nvSpPr>
          <p:spPr>
            <a:xfrm>
              <a:off x="2529843" y="5486400"/>
              <a:ext cx="211455" cy="114935"/>
            </a:xfrm>
            <a:prstGeom prst="arc">
              <a:avLst>
                <a:gd name="adj1" fmla="val 16200000"/>
                <a:gd name="adj2" fmla="val 3449669"/>
              </a:avLst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96" name="Straight Connector 695"/>
            <p:cNvCxnSpPr/>
            <p:nvPr/>
          </p:nvCxnSpPr>
          <p:spPr>
            <a:xfrm rot="5400000">
              <a:off x="2665098" y="5619750"/>
              <a:ext cx="1524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ysDash"/>
            </a:ln>
            <a:effectLst/>
          </p:spPr>
        </p:cxnSp>
        <p:sp>
          <p:nvSpPr>
            <p:cNvPr id="697" name="Arc 696"/>
            <p:cNvSpPr/>
            <p:nvPr/>
          </p:nvSpPr>
          <p:spPr>
            <a:xfrm>
              <a:off x="2529843" y="5638800"/>
              <a:ext cx="211455" cy="114935"/>
            </a:xfrm>
            <a:prstGeom prst="arc">
              <a:avLst>
                <a:gd name="adj1" fmla="val 21330293"/>
                <a:gd name="adj2" fmla="val 3449669"/>
              </a:avLst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98" name="Straight Connector 697"/>
            <p:cNvCxnSpPr/>
            <p:nvPr/>
          </p:nvCxnSpPr>
          <p:spPr>
            <a:xfrm flipV="1">
              <a:off x="1874520" y="5751196"/>
              <a:ext cx="794388" cy="140319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ysDash"/>
            </a:ln>
            <a:effectLst/>
          </p:spPr>
        </p:cxnSp>
        <p:cxnSp>
          <p:nvCxnSpPr>
            <p:cNvPr id="699" name="Straight Connector 698"/>
            <p:cNvCxnSpPr>
              <a:endCxn id="695" idx="0"/>
            </p:cNvCxnSpPr>
            <p:nvPr/>
          </p:nvCxnSpPr>
          <p:spPr>
            <a:xfrm>
              <a:off x="2362200" y="5486400"/>
              <a:ext cx="273371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ysDash"/>
            </a:ln>
            <a:effectLst/>
          </p:spPr>
        </p:cxnSp>
        <p:cxnSp>
          <p:nvCxnSpPr>
            <p:cNvPr id="700" name="Straight Connector 699"/>
            <p:cNvCxnSpPr/>
            <p:nvPr/>
          </p:nvCxnSpPr>
          <p:spPr>
            <a:xfrm rot="5400000">
              <a:off x="1836420" y="5701665"/>
              <a:ext cx="762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ysDash"/>
            </a:ln>
            <a:effectLst/>
          </p:spPr>
        </p:cxnSp>
        <p:cxnSp>
          <p:nvCxnSpPr>
            <p:cNvPr id="701" name="Straight Connector 700"/>
            <p:cNvCxnSpPr/>
            <p:nvPr/>
          </p:nvCxnSpPr>
          <p:spPr>
            <a:xfrm rot="5400000">
              <a:off x="1836420" y="5930265"/>
              <a:ext cx="762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ysDash"/>
            </a:ln>
            <a:effectLst/>
          </p:spPr>
        </p:cxnSp>
        <p:cxnSp>
          <p:nvCxnSpPr>
            <p:cNvPr id="702" name="Straight Connector 701"/>
            <p:cNvCxnSpPr/>
            <p:nvPr/>
          </p:nvCxnSpPr>
          <p:spPr>
            <a:xfrm rot="5400000">
              <a:off x="1731645" y="5684520"/>
              <a:ext cx="163830" cy="12192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ysDash"/>
            </a:ln>
            <a:effectLst/>
          </p:spPr>
        </p:cxnSp>
        <p:cxnSp>
          <p:nvCxnSpPr>
            <p:cNvPr id="703" name="Straight Connector 702"/>
            <p:cNvCxnSpPr/>
            <p:nvPr/>
          </p:nvCxnSpPr>
          <p:spPr>
            <a:xfrm rot="16200000" flipV="1">
              <a:off x="1745932" y="5839779"/>
              <a:ext cx="139067" cy="11811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ysDash"/>
            </a:ln>
            <a:effectLst/>
          </p:spPr>
        </p:cxnSp>
        <p:cxnSp>
          <p:nvCxnSpPr>
            <p:cNvPr id="704" name="Straight Connector 703"/>
            <p:cNvCxnSpPr/>
            <p:nvPr/>
          </p:nvCxnSpPr>
          <p:spPr>
            <a:xfrm>
              <a:off x="2362200" y="5638800"/>
              <a:ext cx="762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ysDash"/>
            </a:ln>
            <a:effectLst/>
          </p:spPr>
        </p:cxnSp>
        <p:cxnSp>
          <p:nvCxnSpPr>
            <p:cNvPr id="705" name="Straight Connector 704"/>
            <p:cNvCxnSpPr/>
            <p:nvPr/>
          </p:nvCxnSpPr>
          <p:spPr>
            <a:xfrm flipV="1">
              <a:off x="1874520" y="5598795"/>
              <a:ext cx="794388" cy="140319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ysDash"/>
            </a:ln>
            <a:effectLst/>
          </p:spPr>
        </p:cxnSp>
      </p:grpSp>
      <p:grpSp>
        <p:nvGrpSpPr>
          <p:cNvPr id="320" name="Group 319"/>
          <p:cNvGrpSpPr/>
          <p:nvPr/>
        </p:nvGrpSpPr>
        <p:grpSpPr>
          <a:xfrm>
            <a:off x="1964267" y="4771903"/>
            <a:ext cx="5184422" cy="636276"/>
            <a:chOff x="1964267" y="4771903"/>
            <a:chExt cx="5184422" cy="636276"/>
          </a:xfrm>
        </p:grpSpPr>
        <p:sp>
          <p:nvSpPr>
            <p:cNvPr id="401" name="Freeform 400"/>
            <p:cNvSpPr/>
            <p:nvPr/>
          </p:nvSpPr>
          <p:spPr>
            <a:xfrm>
              <a:off x="1964267" y="4995782"/>
              <a:ext cx="157104" cy="412397"/>
            </a:xfrm>
            <a:custGeom>
              <a:avLst/>
              <a:gdLst>
                <a:gd name="connsiteX0" fmla="*/ 167640 w 167640"/>
                <a:gd name="connsiteY0" fmla="*/ 106680 h 440055"/>
                <a:gd name="connsiteX1" fmla="*/ 165735 w 167640"/>
                <a:gd name="connsiteY1" fmla="*/ 440055 h 440055"/>
                <a:gd name="connsiteX2" fmla="*/ 95250 w 167640"/>
                <a:gd name="connsiteY2" fmla="*/ 428625 h 440055"/>
                <a:gd name="connsiteX3" fmla="*/ 26670 w 167640"/>
                <a:gd name="connsiteY3" fmla="*/ 405765 h 440055"/>
                <a:gd name="connsiteX4" fmla="*/ 0 w 167640"/>
                <a:gd name="connsiteY4" fmla="*/ 360045 h 440055"/>
                <a:gd name="connsiteX5" fmla="*/ 0 w 167640"/>
                <a:gd name="connsiteY5" fmla="*/ 0 h 440055"/>
                <a:gd name="connsiteX6" fmla="*/ 34290 w 167640"/>
                <a:gd name="connsiteY6" fmla="*/ 57150 h 440055"/>
                <a:gd name="connsiteX7" fmla="*/ 89535 w 167640"/>
                <a:gd name="connsiteY7" fmla="*/ 89535 h 440055"/>
                <a:gd name="connsiteX8" fmla="*/ 167640 w 167640"/>
                <a:gd name="connsiteY8" fmla="*/ 106680 h 44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640" h="440055">
                  <a:moveTo>
                    <a:pt x="167640" y="106680"/>
                  </a:moveTo>
                  <a:lnTo>
                    <a:pt x="165735" y="440055"/>
                  </a:lnTo>
                  <a:lnTo>
                    <a:pt x="95250" y="428625"/>
                  </a:lnTo>
                  <a:lnTo>
                    <a:pt x="26670" y="405765"/>
                  </a:lnTo>
                  <a:lnTo>
                    <a:pt x="0" y="360045"/>
                  </a:lnTo>
                  <a:lnTo>
                    <a:pt x="0" y="0"/>
                  </a:lnTo>
                  <a:lnTo>
                    <a:pt x="34290" y="57150"/>
                  </a:lnTo>
                  <a:lnTo>
                    <a:pt x="89535" y="89535"/>
                  </a:lnTo>
                  <a:lnTo>
                    <a:pt x="167640" y="106680"/>
                  </a:ln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50000">
                  <a:srgbClr val="6ED09F"/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4" name="Freeform 403"/>
            <p:cNvSpPr/>
            <p:nvPr/>
          </p:nvSpPr>
          <p:spPr>
            <a:xfrm>
              <a:off x="1964267" y="4822968"/>
              <a:ext cx="432035" cy="271004"/>
            </a:xfrm>
            <a:custGeom>
              <a:avLst/>
              <a:gdLst>
                <a:gd name="connsiteX0" fmla="*/ 207645 w 209550"/>
                <a:gd name="connsiteY0" fmla="*/ 0 h 131445"/>
                <a:gd name="connsiteX1" fmla="*/ 209550 w 209550"/>
                <a:gd name="connsiteY1" fmla="*/ 127635 h 131445"/>
                <a:gd name="connsiteX2" fmla="*/ 68580 w 209550"/>
                <a:gd name="connsiteY2" fmla="*/ 131445 h 131445"/>
                <a:gd name="connsiteX3" fmla="*/ 26670 w 209550"/>
                <a:gd name="connsiteY3" fmla="*/ 120015 h 131445"/>
                <a:gd name="connsiteX4" fmla="*/ 0 w 209550"/>
                <a:gd name="connsiteY4" fmla="*/ 78105 h 131445"/>
                <a:gd name="connsiteX5" fmla="*/ 17145 w 209550"/>
                <a:gd name="connsiteY5" fmla="*/ 40005 h 131445"/>
                <a:gd name="connsiteX6" fmla="*/ 64770 w 209550"/>
                <a:gd name="connsiteY6" fmla="*/ 19050 h 131445"/>
                <a:gd name="connsiteX7" fmla="*/ 207645 w 209550"/>
                <a:gd name="connsiteY7" fmla="*/ 0 h 13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" h="131445">
                  <a:moveTo>
                    <a:pt x="207645" y="0"/>
                  </a:moveTo>
                  <a:lnTo>
                    <a:pt x="209550" y="127635"/>
                  </a:lnTo>
                  <a:lnTo>
                    <a:pt x="68580" y="131445"/>
                  </a:lnTo>
                  <a:lnTo>
                    <a:pt x="26670" y="120015"/>
                  </a:lnTo>
                  <a:lnTo>
                    <a:pt x="0" y="78105"/>
                  </a:lnTo>
                  <a:lnTo>
                    <a:pt x="17145" y="40005"/>
                  </a:lnTo>
                  <a:lnTo>
                    <a:pt x="64770" y="19050"/>
                  </a:lnTo>
                  <a:lnTo>
                    <a:pt x="207645" y="0"/>
                  </a:lnTo>
                  <a:close/>
                </a:path>
              </a:pathLst>
            </a:custGeom>
            <a:gradFill>
              <a:gsLst>
                <a:gs pos="0">
                  <a:srgbClr val="83D7AF"/>
                </a:gs>
                <a:gs pos="53000">
                  <a:srgbClr val="C4ECD9"/>
                </a:gs>
                <a:gs pos="100000">
                  <a:sysClr val="window" lastClr="FFFFFF">
                    <a:alpha val="0"/>
                  </a:sysClr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163719" y="5086116"/>
              <a:ext cx="2984970" cy="314207"/>
            </a:xfrm>
            <a:prstGeom prst="rect">
              <a:avLst/>
            </a:prstGeom>
            <a:gradFill>
              <a:gsLst>
                <a:gs pos="0">
                  <a:srgbClr val="78D2A5"/>
                </a:gs>
                <a:gs pos="20000">
                  <a:srgbClr val="78D2A5"/>
                </a:gs>
                <a:gs pos="100000">
                  <a:sysClr val="window" lastClr="FFFFFF">
                    <a:alpha val="0"/>
                  </a:sysClr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2097805" y="5086116"/>
              <a:ext cx="2065914" cy="314207"/>
            </a:xfrm>
            <a:prstGeom prst="rect">
              <a:avLst/>
            </a:prstGeom>
            <a:solidFill>
              <a:srgbClr val="6ED09F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9" name="TextBox 418"/>
            <p:cNvSpPr txBox="1"/>
            <p:nvPr/>
          </p:nvSpPr>
          <p:spPr>
            <a:xfrm>
              <a:off x="2196230" y="5110623"/>
              <a:ext cx="107401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b="1" dirty="0" smtClean="0">
                  <a:latin typeface="Arial Narrow" pitchFamily="34" charset="0"/>
                  <a:cs typeface="Arial" pitchFamily="34" charset="0"/>
                </a:rPr>
                <a:t>Corp. Partner</a:t>
              </a:r>
              <a:endParaRPr lang="en-US" sz="16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26" name="TextBox 425"/>
            <p:cNvSpPr txBox="1"/>
            <p:nvPr/>
          </p:nvSpPr>
          <p:spPr>
            <a:xfrm>
              <a:off x="4792133" y="4929013"/>
              <a:ext cx="62841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Marketing Campaign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" name="Can 426"/>
            <p:cNvSpPr/>
            <p:nvPr/>
          </p:nvSpPr>
          <p:spPr>
            <a:xfrm>
              <a:off x="6288270" y="4929013"/>
              <a:ext cx="177018" cy="314207"/>
            </a:xfrm>
            <a:prstGeom prst="can">
              <a:avLst/>
            </a:prstGeom>
            <a:gradFill>
              <a:gsLst>
                <a:gs pos="0">
                  <a:srgbClr val="FFCC00"/>
                </a:gs>
                <a:gs pos="50000">
                  <a:sysClr val="window" lastClr="FFFFFF"/>
                </a:gs>
                <a:gs pos="100000">
                  <a:srgbClr val="FFCC00"/>
                </a:gs>
              </a:gsLst>
              <a:lin ang="0" scaled="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8" name="TextBox 427"/>
            <p:cNvSpPr txBox="1"/>
            <p:nvPr/>
          </p:nvSpPr>
          <p:spPr>
            <a:xfrm>
              <a:off x="6520274" y="4929013"/>
              <a:ext cx="471311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Corp. </a:t>
              </a:r>
              <a:r>
                <a:rPr lang="en-US" sz="900" b="1" dirty="0" err="1" smtClean="0">
                  <a:latin typeface="Arial" pitchFamily="34" charset="0"/>
                  <a:cs typeface="Arial" pitchFamily="34" charset="0"/>
                </a:rPr>
                <a:t>Spons</a:t>
              </a:r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. Res.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30" name="Group 982"/>
            <p:cNvGrpSpPr/>
            <p:nvPr/>
          </p:nvGrpSpPr>
          <p:grpSpPr>
            <a:xfrm>
              <a:off x="1964267" y="4866173"/>
              <a:ext cx="314207" cy="534151"/>
              <a:chOff x="304798" y="6141720"/>
              <a:chExt cx="152400" cy="259079"/>
            </a:xfrm>
          </p:grpSpPr>
          <p:sp>
            <p:nvSpPr>
              <p:cNvPr id="639" name="Arc 638"/>
              <p:cNvSpPr/>
              <p:nvPr/>
            </p:nvSpPr>
            <p:spPr>
              <a:xfrm rot="10800000">
                <a:off x="304798" y="6141720"/>
                <a:ext cx="152399" cy="106680"/>
              </a:xfrm>
              <a:prstGeom prst="arc">
                <a:avLst>
                  <a:gd name="adj1" fmla="val 16200000"/>
                  <a:gd name="adj2" fmla="val 4136209"/>
                </a:avLst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0" name="Arc 639"/>
              <p:cNvSpPr/>
              <p:nvPr/>
            </p:nvSpPr>
            <p:spPr>
              <a:xfrm rot="10800000">
                <a:off x="304799" y="6324600"/>
                <a:ext cx="152399" cy="76199"/>
              </a:xfrm>
              <a:prstGeom prst="arc">
                <a:avLst>
                  <a:gd name="adj1" fmla="val 16200000"/>
                  <a:gd name="adj2" fmla="val 228978"/>
                </a:avLst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41" name="Straight Connector 640"/>
              <p:cNvCxnSpPr/>
              <p:nvPr/>
            </p:nvCxnSpPr>
            <p:spPr>
              <a:xfrm rot="5400000">
                <a:off x="224792" y="6280786"/>
                <a:ext cx="160016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cxnSp>
          <p:nvCxnSpPr>
            <p:cNvPr id="441" name="Straight Connector 440"/>
            <p:cNvCxnSpPr>
              <a:endCxn id="414" idx="0"/>
            </p:cNvCxnSpPr>
            <p:nvPr/>
          </p:nvCxnSpPr>
          <p:spPr>
            <a:xfrm flipV="1">
              <a:off x="2121370" y="5086116"/>
              <a:ext cx="1009391" cy="1311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sp>
          <p:nvSpPr>
            <p:cNvPr id="442" name="TextBox 441"/>
            <p:cNvSpPr txBox="1"/>
            <p:nvPr/>
          </p:nvSpPr>
          <p:spPr>
            <a:xfrm>
              <a:off x="5734756" y="4929013"/>
              <a:ext cx="62841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Prototype Device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43" name="Group 699"/>
            <p:cNvGrpSpPr>
              <a:grpSpLocks/>
            </p:cNvGrpSpPr>
            <p:nvPr/>
          </p:nvGrpSpPr>
          <p:grpSpPr bwMode="auto">
            <a:xfrm>
              <a:off x="5420548" y="4771903"/>
              <a:ext cx="294774" cy="428757"/>
              <a:chOff x="672" y="650"/>
              <a:chExt cx="336" cy="488"/>
            </a:xfrm>
          </p:grpSpPr>
          <p:sp>
            <p:nvSpPr>
              <p:cNvPr id="625" name="Rectangle 700"/>
              <p:cNvSpPr>
                <a:spLocks noChangeArrowheads="1"/>
              </p:cNvSpPr>
              <p:nvPr/>
            </p:nvSpPr>
            <p:spPr bwMode="auto">
              <a:xfrm>
                <a:off x="672" y="1090"/>
                <a:ext cx="288" cy="48"/>
              </a:xfrm>
              <a:prstGeom prst="rect">
                <a:avLst/>
              </a:prstGeom>
              <a:solidFill>
                <a:srgbClr val="969696"/>
              </a:solidFill>
              <a:ln w="6350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6" name="Rectangle 701"/>
              <p:cNvSpPr>
                <a:spLocks noChangeArrowheads="1"/>
              </p:cNvSpPr>
              <p:nvPr/>
            </p:nvSpPr>
            <p:spPr bwMode="auto">
              <a:xfrm rot="7770794">
                <a:off x="785" y="757"/>
                <a:ext cx="192" cy="96"/>
              </a:xfrm>
              <a:prstGeom prst="rect">
                <a:avLst/>
              </a:prstGeom>
              <a:solidFill>
                <a:srgbClr val="969696"/>
              </a:solidFill>
              <a:ln w="6350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7" name="AutoShape 702"/>
              <p:cNvSpPr>
                <a:spLocks noChangeArrowheads="1"/>
              </p:cNvSpPr>
              <p:nvPr/>
            </p:nvSpPr>
            <p:spPr bwMode="auto">
              <a:xfrm rot="7743031">
                <a:off x="672" y="816"/>
                <a:ext cx="28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969696"/>
              </a:solidFill>
              <a:ln w="6350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8" name="Oval 703"/>
              <p:cNvSpPr>
                <a:spLocks noChangeArrowheads="1"/>
              </p:cNvSpPr>
              <p:nvPr/>
            </p:nvSpPr>
            <p:spPr bwMode="auto">
              <a:xfrm>
                <a:off x="912" y="816"/>
                <a:ext cx="96" cy="96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9" name="Rectangle 704"/>
              <p:cNvSpPr>
                <a:spLocks noChangeArrowheads="1"/>
              </p:cNvSpPr>
              <p:nvPr/>
            </p:nvSpPr>
            <p:spPr bwMode="auto">
              <a:xfrm rot="7770794">
                <a:off x="737" y="775"/>
                <a:ext cx="297" cy="48"/>
              </a:xfrm>
              <a:prstGeom prst="rect">
                <a:avLst/>
              </a:prstGeom>
              <a:solidFill>
                <a:srgbClr val="969696"/>
              </a:solidFill>
              <a:ln w="6350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0" name="Rectangle 705"/>
              <p:cNvSpPr>
                <a:spLocks noChangeArrowheads="1"/>
              </p:cNvSpPr>
              <p:nvPr/>
            </p:nvSpPr>
            <p:spPr bwMode="auto">
              <a:xfrm rot="7770794">
                <a:off x="685" y="976"/>
                <a:ext cx="71" cy="90"/>
              </a:xfrm>
              <a:prstGeom prst="rect">
                <a:avLst/>
              </a:prstGeom>
              <a:solidFill>
                <a:srgbClr val="969696"/>
              </a:solidFill>
              <a:ln w="6350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1" name="Rectangle 706"/>
              <p:cNvSpPr>
                <a:spLocks noChangeArrowheads="1"/>
              </p:cNvSpPr>
              <p:nvPr/>
            </p:nvSpPr>
            <p:spPr bwMode="auto">
              <a:xfrm rot="7770794">
                <a:off x="728" y="896"/>
                <a:ext cx="47" cy="132"/>
              </a:xfrm>
              <a:prstGeom prst="rect">
                <a:avLst/>
              </a:prstGeom>
              <a:solidFill>
                <a:srgbClr val="969696"/>
              </a:solidFill>
              <a:ln w="6350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44" name="TextBox 443"/>
            <p:cNvSpPr txBox="1"/>
            <p:nvPr/>
          </p:nvSpPr>
          <p:spPr>
            <a:xfrm>
              <a:off x="3692409" y="4929013"/>
              <a:ext cx="62841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Partner Meetings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45" name="Group 197"/>
            <p:cNvGrpSpPr>
              <a:grpSpLocks/>
            </p:cNvGrpSpPr>
            <p:nvPr/>
          </p:nvGrpSpPr>
          <p:grpSpPr bwMode="auto">
            <a:xfrm>
              <a:off x="3378200" y="4929013"/>
              <a:ext cx="261840" cy="314207"/>
              <a:chOff x="3168" y="1392"/>
              <a:chExt cx="160" cy="192"/>
            </a:xfrm>
            <a:solidFill>
              <a:srgbClr val="339966"/>
            </a:solidFill>
          </p:grpSpPr>
          <p:sp>
            <p:nvSpPr>
              <p:cNvPr id="622" name="Freeform 198"/>
              <p:cNvSpPr>
                <a:spLocks/>
              </p:cNvSpPr>
              <p:nvPr/>
            </p:nvSpPr>
            <p:spPr bwMode="auto">
              <a:xfrm>
                <a:off x="3168" y="1392"/>
                <a:ext cx="160" cy="191"/>
              </a:xfrm>
              <a:custGeom>
                <a:avLst/>
                <a:gdLst>
                  <a:gd name="T0" fmla="*/ 0 w 626"/>
                  <a:gd name="T1" fmla="*/ 1 h 746"/>
                  <a:gd name="T2" fmla="*/ 1 w 626"/>
                  <a:gd name="T3" fmla="*/ 1 h 746"/>
                  <a:gd name="T4" fmla="*/ 1 w 626"/>
                  <a:gd name="T5" fmla="*/ 1 h 746"/>
                  <a:gd name="T6" fmla="*/ 1 w 626"/>
                  <a:gd name="T7" fmla="*/ 1 h 746"/>
                  <a:gd name="T8" fmla="*/ 1 w 626"/>
                  <a:gd name="T9" fmla="*/ 1 h 746"/>
                  <a:gd name="T10" fmla="*/ 1 w 626"/>
                  <a:gd name="T11" fmla="*/ 1 h 746"/>
                  <a:gd name="T12" fmla="*/ 1 w 626"/>
                  <a:gd name="T13" fmla="*/ 1 h 746"/>
                  <a:gd name="T14" fmla="*/ 1 w 626"/>
                  <a:gd name="T15" fmla="*/ 1 h 746"/>
                  <a:gd name="T16" fmla="*/ 1 w 626"/>
                  <a:gd name="T17" fmla="*/ 1 h 746"/>
                  <a:gd name="T18" fmla="*/ 1 w 626"/>
                  <a:gd name="T19" fmla="*/ 1 h 746"/>
                  <a:gd name="T20" fmla="*/ 1 w 626"/>
                  <a:gd name="T21" fmla="*/ 1 h 746"/>
                  <a:gd name="T22" fmla="*/ 1 w 626"/>
                  <a:gd name="T23" fmla="*/ 0 h 746"/>
                  <a:gd name="T24" fmla="*/ 1 w 626"/>
                  <a:gd name="T25" fmla="*/ 0 h 746"/>
                  <a:gd name="T26" fmla="*/ 1 w 626"/>
                  <a:gd name="T27" fmla="*/ 0 h 746"/>
                  <a:gd name="T28" fmla="*/ 1 w 626"/>
                  <a:gd name="T29" fmla="*/ 0 h 746"/>
                  <a:gd name="T30" fmla="*/ 1 w 626"/>
                  <a:gd name="T31" fmla="*/ 0 h 746"/>
                  <a:gd name="T32" fmla="*/ 1 w 626"/>
                  <a:gd name="T33" fmla="*/ 0 h 746"/>
                  <a:gd name="T34" fmla="*/ 1 w 626"/>
                  <a:gd name="T35" fmla="*/ 0 h 746"/>
                  <a:gd name="T36" fmla="*/ 0 w 626"/>
                  <a:gd name="T37" fmla="*/ 0 h 746"/>
                  <a:gd name="T38" fmla="*/ 0 w 626"/>
                  <a:gd name="T39" fmla="*/ 0 h 746"/>
                  <a:gd name="T40" fmla="*/ 0 w 626"/>
                  <a:gd name="T41" fmla="*/ 0 h 746"/>
                  <a:gd name="T42" fmla="*/ 0 w 626"/>
                  <a:gd name="T43" fmla="*/ 0 h 746"/>
                  <a:gd name="T44" fmla="*/ 0 w 626"/>
                  <a:gd name="T45" fmla="*/ 0 h 746"/>
                  <a:gd name="T46" fmla="*/ 0 w 626"/>
                  <a:gd name="T47" fmla="*/ 0 h 746"/>
                  <a:gd name="T48" fmla="*/ 0 w 626"/>
                  <a:gd name="T49" fmla="*/ 0 h 746"/>
                  <a:gd name="T50" fmla="*/ 0 w 626"/>
                  <a:gd name="T51" fmla="*/ 0 h 746"/>
                  <a:gd name="T52" fmla="*/ 0 w 626"/>
                  <a:gd name="T53" fmla="*/ 0 h 746"/>
                  <a:gd name="T54" fmla="*/ 0 w 626"/>
                  <a:gd name="T55" fmla="*/ 0 h 746"/>
                  <a:gd name="T56" fmla="*/ 0 w 626"/>
                  <a:gd name="T57" fmla="*/ 0 h 746"/>
                  <a:gd name="T58" fmla="*/ 0 w 626"/>
                  <a:gd name="T59" fmla="*/ 1 h 746"/>
                  <a:gd name="T60" fmla="*/ 0 w 626"/>
                  <a:gd name="T61" fmla="*/ 1 h 746"/>
                  <a:gd name="T62" fmla="*/ 0 w 626"/>
                  <a:gd name="T63" fmla="*/ 1 h 746"/>
                  <a:gd name="T64" fmla="*/ 0 w 626"/>
                  <a:gd name="T65" fmla="*/ 1 h 746"/>
                  <a:gd name="T66" fmla="*/ 0 w 626"/>
                  <a:gd name="T67" fmla="*/ 1 h 746"/>
                  <a:gd name="T68" fmla="*/ 0 w 626"/>
                  <a:gd name="T69" fmla="*/ 1 h 746"/>
                  <a:gd name="T70" fmla="*/ 0 w 626"/>
                  <a:gd name="T71" fmla="*/ 1 h 746"/>
                  <a:gd name="T72" fmla="*/ 0 w 626"/>
                  <a:gd name="T73" fmla="*/ 1 h 746"/>
                  <a:gd name="T74" fmla="*/ 0 w 626"/>
                  <a:gd name="T75" fmla="*/ 1 h 746"/>
                  <a:gd name="T76" fmla="*/ 0 w 626"/>
                  <a:gd name="T77" fmla="*/ 1 h 74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26"/>
                  <a:gd name="T118" fmla="*/ 0 h 746"/>
                  <a:gd name="T119" fmla="*/ 626 w 626"/>
                  <a:gd name="T120" fmla="*/ 746 h 74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26" h="746">
                    <a:moveTo>
                      <a:pt x="0" y="746"/>
                    </a:moveTo>
                    <a:lnTo>
                      <a:pt x="626" y="746"/>
                    </a:lnTo>
                    <a:lnTo>
                      <a:pt x="626" y="492"/>
                    </a:lnTo>
                    <a:lnTo>
                      <a:pt x="616" y="456"/>
                    </a:lnTo>
                    <a:lnTo>
                      <a:pt x="594" y="434"/>
                    </a:lnTo>
                    <a:lnTo>
                      <a:pt x="566" y="416"/>
                    </a:lnTo>
                    <a:lnTo>
                      <a:pt x="522" y="398"/>
                    </a:lnTo>
                    <a:lnTo>
                      <a:pt x="480" y="386"/>
                    </a:lnTo>
                    <a:lnTo>
                      <a:pt x="426" y="374"/>
                    </a:lnTo>
                    <a:lnTo>
                      <a:pt x="380" y="372"/>
                    </a:lnTo>
                    <a:lnTo>
                      <a:pt x="410" y="346"/>
                    </a:lnTo>
                    <a:lnTo>
                      <a:pt x="426" y="318"/>
                    </a:lnTo>
                    <a:lnTo>
                      <a:pt x="444" y="266"/>
                    </a:lnTo>
                    <a:lnTo>
                      <a:pt x="452" y="204"/>
                    </a:lnTo>
                    <a:lnTo>
                      <a:pt x="442" y="116"/>
                    </a:lnTo>
                    <a:lnTo>
                      <a:pt x="412" y="54"/>
                    </a:lnTo>
                    <a:lnTo>
                      <a:pt x="386" y="26"/>
                    </a:lnTo>
                    <a:lnTo>
                      <a:pt x="358" y="8"/>
                    </a:lnTo>
                    <a:lnTo>
                      <a:pt x="322" y="0"/>
                    </a:lnTo>
                    <a:lnTo>
                      <a:pt x="294" y="4"/>
                    </a:lnTo>
                    <a:lnTo>
                      <a:pt x="260" y="18"/>
                    </a:lnTo>
                    <a:lnTo>
                      <a:pt x="228" y="46"/>
                    </a:lnTo>
                    <a:lnTo>
                      <a:pt x="210" y="76"/>
                    </a:lnTo>
                    <a:lnTo>
                      <a:pt x="192" y="118"/>
                    </a:lnTo>
                    <a:lnTo>
                      <a:pt x="182" y="156"/>
                    </a:lnTo>
                    <a:lnTo>
                      <a:pt x="180" y="192"/>
                    </a:lnTo>
                    <a:lnTo>
                      <a:pt x="182" y="232"/>
                    </a:lnTo>
                    <a:lnTo>
                      <a:pt x="192" y="286"/>
                    </a:lnTo>
                    <a:lnTo>
                      <a:pt x="204" y="310"/>
                    </a:lnTo>
                    <a:lnTo>
                      <a:pt x="220" y="340"/>
                    </a:lnTo>
                    <a:lnTo>
                      <a:pt x="248" y="368"/>
                    </a:lnTo>
                    <a:lnTo>
                      <a:pt x="210" y="374"/>
                    </a:lnTo>
                    <a:lnTo>
                      <a:pt x="172" y="382"/>
                    </a:lnTo>
                    <a:lnTo>
                      <a:pt x="128" y="394"/>
                    </a:lnTo>
                    <a:lnTo>
                      <a:pt x="82" y="410"/>
                    </a:lnTo>
                    <a:lnTo>
                      <a:pt x="42" y="434"/>
                    </a:lnTo>
                    <a:lnTo>
                      <a:pt x="14" y="460"/>
                    </a:lnTo>
                    <a:lnTo>
                      <a:pt x="0" y="498"/>
                    </a:lnTo>
                    <a:lnTo>
                      <a:pt x="0" y="74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3" name="Line 199"/>
              <p:cNvSpPr>
                <a:spLocks noChangeShapeType="1"/>
              </p:cNvSpPr>
              <p:nvPr/>
            </p:nvSpPr>
            <p:spPr bwMode="auto">
              <a:xfrm>
                <a:off x="3201" y="1541"/>
                <a:ext cx="0" cy="43"/>
              </a:xfrm>
              <a:prstGeom prst="line">
                <a:avLst/>
              </a:prstGeom>
              <a:grpFill/>
              <a:ln w="6350">
                <a:solidFill>
                  <a:srgbClr val="C4ECD9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4" name="Line 200"/>
              <p:cNvSpPr>
                <a:spLocks noChangeShapeType="1"/>
              </p:cNvSpPr>
              <p:nvPr/>
            </p:nvSpPr>
            <p:spPr bwMode="auto">
              <a:xfrm>
                <a:off x="3295" y="1541"/>
                <a:ext cx="0" cy="43"/>
              </a:xfrm>
              <a:prstGeom prst="line">
                <a:avLst/>
              </a:prstGeom>
              <a:grpFill/>
              <a:ln w="6350">
                <a:solidFill>
                  <a:srgbClr val="C4ECD9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446" name="Straight Connector 445"/>
            <p:cNvCxnSpPr/>
            <p:nvPr/>
          </p:nvCxnSpPr>
          <p:spPr>
            <a:xfrm flipV="1">
              <a:off x="2121370" y="5400324"/>
              <a:ext cx="5027318" cy="1311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grpSp>
          <p:nvGrpSpPr>
            <p:cNvPr id="468" name="Group 1911"/>
            <p:cNvGrpSpPr/>
            <p:nvPr/>
          </p:nvGrpSpPr>
          <p:grpSpPr>
            <a:xfrm>
              <a:off x="4320822" y="4929013"/>
              <a:ext cx="408470" cy="314207"/>
              <a:chOff x="1524000" y="8153400"/>
              <a:chExt cx="990600" cy="762000"/>
            </a:xfrm>
          </p:grpSpPr>
          <p:sp>
            <p:nvSpPr>
              <p:cNvPr id="536" name="Folded Corner 535"/>
              <p:cNvSpPr/>
              <p:nvPr/>
            </p:nvSpPr>
            <p:spPr>
              <a:xfrm>
                <a:off x="1752600" y="8153400"/>
                <a:ext cx="544830" cy="762000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37" name="Group 197"/>
              <p:cNvGrpSpPr>
                <a:grpSpLocks/>
              </p:cNvGrpSpPr>
              <p:nvPr/>
            </p:nvGrpSpPr>
            <p:grpSpPr bwMode="auto">
              <a:xfrm>
                <a:off x="1524000" y="8305808"/>
                <a:ext cx="457200" cy="548641"/>
                <a:chOff x="3168" y="1392"/>
                <a:chExt cx="160" cy="192"/>
              </a:xfrm>
              <a:solidFill>
                <a:srgbClr val="339966"/>
              </a:solidFill>
            </p:grpSpPr>
            <p:sp>
              <p:nvSpPr>
                <p:cNvPr id="539" name="Freeform 198"/>
                <p:cNvSpPr>
                  <a:spLocks/>
                </p:cNvSpPr>
                <p:nvPr/>
              </p:nvSpPr>
              <p:spPr bwMode="auto">
                <a:xfrm>
                  <a:off x="3168" y="1392"/>
                  <a:ext cx="160" cy="191"/>
                </a:xfrm>
                <a:custGeom>
                  <a:avLst/>
                  <a:gdLst>
                    <a:gd name="T0" fmla="*/ 0 w 626"/>
                    <a:gd name="T1" fmla="*/ 1 h 746"/>
                    <a:gd name="T2" fmla="*/ 1 w 626"/>
                    <a:gd name="T3" fmla="*/ 1 h 746"/>
                    <a:gd name="T4" fmla="*/ 1 w 626"/>
                    <a:gd name="T5" fmla="*/ 1 h 746"/>
                    <a:gd name="T6" fmla="*/ 1 w 626"/>
                    <a:gd name="T7" fmla="*/ 1 h 746"/>
                    <a:gd name="T8" fmla="*/ 1 w 626"/>
                    <a:gd name="T9" fmla="*/ 1 h 746"/>
                    <a:gd name="T10" fmla="*/ 1 w 626"/>
                    <a:gd name="T11" fmla="*/ 1 h 746"/>
                    <a:gd name="T12" fmla="*/ 1 w 626"/>
                    <a:gd name="T13" fmla="*/ 1 h 746"/>
                    <a:gd name="T14" fmla="*/ 1 w 626"/>
                    <a:gd name="T15" fmla="*/ 1 h 746"/>
                    <a:gd name="T16" fmla="*/ 1 w 626"/>
                    <a:gd name="T17" fmla="*/ 1 h 746"/>
                    <a:gd name="T18" fmla="*/ 1 w 626"/>
                    <a:gd name="T19" fmla="*/ 1 h 746"/>
                    <a:gd name="T20" fmla="*/ 1 w 626"/>
                    <a:gd name="T21" fmla="*/ 1 h 746"/>
                    <a:gd name="T22" fmla="*/ 1 w 626"/>
                    <a:gd name="T23" fmla="*/ 0 h 746"/>
                    <a:gd name="T24" fmla="*/ 1 w 626"/>
                    <a:gd name="T25" fmla="*/ 0 h 746"/>
                    <a:gd name="T26" fmla="*/ 1 w 626"/>
                    <a:gd name="T27" fmla="*/ 0 h 746"/>
                    <a:gd name="T28" fmla="*/ 1 w 626"/>
                    <a:gd name="T29" fmla="*/ 0 h 746"/>
                    <a:gd name="T30" fmla="*/ 1 w 626"/>
                    <a:gd name="T31" fmla="*/ 0 h 746"/>
                    <a:gd name="T32" fmla="*/ 1 w 626"/>
                    <a:gd name="T33" fmla="*/ 0 h 746"/>
                    <a:gd name="T34" fmla="*/ 1 w 626"/>
                    <a:gd name="T35" fmla="*/ 0 h 746"/>
                    <a:gd name="T36" fmla="*/ 0 w 626"/>
                    <a:gd name="T37" fmla="*/ 0 h 746"/>
                    <a:gd name="T38" fmla="*/ 0 w 626"/>
                    <a:gd name="T39" fmla="*/ 0 h 746"/>
                    <a:gd name="T40" fmla="*/ 0 w 626"/>
                    <a:gd name="T41" fmla="*/ 0 h 746"/>
                    <a:gd name="T42" fmla="*/ 0 w 626"/>
                    <a:gd name="T43" fmla="*/ 0 h 746"/>
                    <a:gd name="T44" fmla="*/ 0 w 626"/>
                    <a:gd name="T45" fmla="*/ 0 h 746"/>
                    <a:gd name="T46" fmla="*/ 0 w 626"/>
                    <a:gd name="T47" fmla="*/ 0 h 746"/>
                    <a:gd name="T48" fmla="*/ 0 w 626"/>
                    <a:gd name="T49" fmla="*/ 0 h 746"/>
                    <a:gd name="T50" fmla="*/ 0 w 626"/>
                    <a:gd name="T51" fmla="*/ 0 h 746"/>
                    <a:gd name="T52" fmla="*/ 0 w 626"/>
                    <a:gd name="T53" fmla="*/ 0 h 746"/>
                    <a:gd name="T54" fmla="*/ 0 w 626"/>
                    <a:gd name="T55" fmla="*/ 0 h 746"/>
                    <a:gd name="T56" fmla="*/ 0 w 626"/>
                    <a:gd name="T57" fmla="*/ 0 h 746"/>
                    <a:gd name="T58" fmla="*/ 0 w 626"/>
                    <a:gd name="T59" fmla="*/ 1 h 746"/>
                    <a:gd name="T60" fmla="*/ 0 w 626"/>
                    <a:gd name="T61" fmla="*/ 1 h 746"/>
                    <a:gd name="T62" fmla="*/ 0 w 626"/>
                    <a:gd name="T63" fmla="*/ 1 h 746"/>
                    <a:gd name="T64" fmla="*/ 0 w 626"/>
                    <a:gd name="T65" fmla="*/ 1 h 746"/>
                    <a:gd name="T66" fmla="*/ 0 w 626"/>
                    <a:gd name="T67" fmla="*/ 1 h 746"/>
                    <a:gd name="T68" fmla="*/ 0 w 626"/>
                    <a:gd name="T69" fmla="*/ 1 h 746"/>
                    <a:gd name="T70" fmla="*/ 0 w 626"/>
                    <a:gd name="T71" fmla="*/ 1 h 746"/>
                    <a:gd name="T72" fmla="*/ 0 w 626"/>
                    <a:gd name="T73" fmla="*/ 1 h 746"/>
                    <a:gd name="T74" fmla="*/ 0 w 626"/>
                    <a:gd name="T75" fmla="*/ 1 h 746"/>
                    <a:gd name="T76" fmla="*/ 0 w 626"/>
                    <a:gd name="T77" fmla="*/ 1 h 74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626"/>
                    <a:gd name="T118" fmla="*/ 0 h 746"/>
                    <a:gd name="T119" fmla="*/ 626 w 626"/>
                    <a:gd name="T120" fmla="*/ 746 h 74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626" h="746">
                      <a:moveTo>
                        <a:pt x="0" y="746"/>
                      </a:moveTo>
                      <a:lnTo>
                        <a:pt x="626" y="746"/>
                      </a:lnTo>
                      <a:lnTo>
                        <a:pt x="626" y="492"/>
                      </a:lnTo>
                      <a:lnTo>
                        <a:pt x="616" y="456"/>
                      </a:lnTo>
                      <a:lnTo>
                        <a:pt x="594" y="434"/>
                      </a:lnTo>
                      <a:lnTo>
                        <a:pt x="566" y="416"/>
                      </a:lnTo>
                      <a:lnTo>
                        <a:pt x="522" y="398"/>
                      </a:lnTo>
                      <a:lnTo>
                        <a:pt x="480" y="386"/>
                      </a:lnTo>
                      <a:lnTo>
                        <a:pt x="426" y="374"/>
                      </a:lnTo>
                      <a:lnTo>
                        <a:pt x="380" y="372"/>
                      </a:lnTo>
                      <a:lnTo>
                        <a:pt x="410" y="346"/>
                      </a:lnTo>
                      <a:lnTo>
                        <a:pt x="426" y="318"/>
                      </a:lnTo>
                      <a:lnTo>
                        <a:pt x="444" y="266"/>
                      </a:lnTo>
                      <a:lnTo>
                        <a:pt x="452" y="204"/>
                      </a:lnTo>
                      <a:lnTo>
                        <a:pt x="442" y="116"/>
                      </a:lnTo>
                      <a:lnTo>
                        <a:pt x="412" y="54"/>
                      </a:lnTo>
                      <a:lnTo>
                        <a:pt x="386" y="26"/>
                      </a:lnTo>
                      <a:lnTo>
                        <a:pt x="358" y="8"/>
                      </a:lnTo>
                      <a:lnTo>
                        <a:pt x="322" y="0"/>
                      </a:lnTo>
                      <a:lnTo>
                        <a:pt x="294" y="4"/>
                      </a:lnTo>
                      <a:lnTo>
                        <a:pt x="260" y="18"/>
                      </a:lnTo>
                      <a:lnTo>
                        <a:pt x="228" y="46"/>
                      </a:lnTo>
                      <a:lnTo>
                        <a:pt x="210" y="76"/>
                      </a:lnTo>
                      <a:lnTo>
                        <a:pt x="192" y="118"/>
                      </a:lnTo>
                      <a:lnTo>
                        <a:pt x="182" y="156"/>
                      </a:lnTo>
                      <a:lnTo>
                        <a:pt x="180" y="192"/>
                      </a:lnTo>
                      <a:lnTo>
                        <a:pt x="182" y="232"/>
                      </a:lnTo>
                      <a:lnTo>
                        <a:pt x="192" y="286"/>
                      </a:lnTo>
                      <a:lnTo>
                        <a:pt x="204" y="310"/>
                      </a:lnTo>
                      <a:lnTo>
                        <a:pt x="220" y="340"/>
                      </a:lnTo>
                      <a:lnTo>
                        <a:pt x="248" y="368"/>
                      </a:lnTo>
                      <a:lnTo>
                        <a:pt x="210" y="374"/>
                      </a:lnTo>
                      <a:lnTo>
                        <a:pt x="172" y="382"/>
                      </a:lnTo>
                      <a:lnTo>
                        <a:pt x="128" y="394"/>
                      </a:lnTo>
                      <a:lnTo>
                        <a:pt x="82" y="410"/>
                      </a:lnTo>
                      <a:lnTo>
                        <a:pt x="42" y="434"/>
                      </a:lnTo>
                      <a:lnTo>
                        <a:pt x="14" y="460"/>
                      </a:lnTo>
                      <a:lnTo>
                        <a:pt x="0" y="498"/>
                      </a:lnTo>
                      <a:lnTo>
                        <a:pt x="0" y="746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0" name="Line 199"/>
                <p:cNvSpPr>
                  <a:spLocks noChangeShapeType="1"/>
                </p:cNvSpPr>
                <p:nvPr/>
              </p:nvSpPr>
              <p:spPr bwMode="auto">
                <a:xfrm>
                  <a:off x="3201" y="1541"/>
                  <a:ext cx="0" cy="43"/>
                </a:xfrm>
                <a:prstGeom prst="line">
                  <a:avLst/>
                </a:prstGeom>
                <a:grpFill/>
                <a:ln w="6350">
                  <a:solidFill>
                    <a:srgbClr val="C4ECD9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1" name="Line 200"/>
                <p:cNvSpPr>
                  <a:spLocks noChangeShapeType="1"/>
                </p:cNvSpPr>
                <p:nvPr/>
              </p:nvSpPr>
              <p:spPr bwMode="auto">
                <a:xfrm>
                  <a:off x="3295" y="1541"/>
                  <a:ext cx="0" cy="43"/>
                </a:xfrm>
                <a:prstGeom prst="line">
                  <a:avLst/>
                </a:prstGeom>
                <a:grpFill/>
                <a:ln w="6350">
                  <a:solidFill>
                    <a:srgbClr val="C4ECD9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538" name="Folded Corner 537"/>
              <p:cNvSpPr/>
              <p:nvPr/>
            </p:nvSpPr>
            <p:spPr>
              <a:xfrm>
                <a:off x="1905000" y="8382000"/>
                <a:ext cx="609600" cy="228600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476" name="Straight Connector 475"/>
            <p:cNvCxnSpPr/>
            <p:nvPr/>
          </p:nvCxnSpPr>
          <p:spPr>
            <a:xfrm flipV="1">
              <a:off x="2078167" y="4826895"/>
              <a:ext cx="314214" cy="47131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</p:grpSp>
      <p:grpSp>
        <p:nvGrpSpPr>
          <p:cNvPr id="322" name="Group 321"/>
          <p:cNvGrpSpPr/>
          <p:nvPr/>
        </p:nvGrpSpPr>
        <p:grpSpPr>
          <a:xfrm>
            <a:off x="1489028" y="3566138"/>
            <a:ext cx="6435772" cy="663763"/>
            <a:chOff x="1489028" y="3566138"/>
            <a:chExt cx="6435772" cy="663763"/>
          </a:xfrm>
        </p:grpSpPr>
        <p:sp>
          <p:nvSpPr>
            <p:cNvPr id="406" name="Freeform 405"/>
            <p:cNvSpPr/>
            <p:nvPr/>
          </p:nvSpPr>
          <p:spPr>
            <a:xfrm>
              <a:off x="1492956" y="3566138"/>
              <a:ext cx="432035" cy="271004"/>
            </a:xfrm>
            <a:custGeom>
              <a:avLst/>
              <a:gdLst>
                <a:gd name="connsiteX0" fmla="*/ 207645 w 209550"/>
                <a:gd name="connsiteY0" fmla="*/ 0 h 131445"/>
                <a:gd name="connsiteX1" fmla="*/ 209550 w 209550"/>
                <a:gd name="connsiteY1" fmla="*/ 127635 h 131445"/>
                <a:gd name="connsiteX2" fmla="*/ 68580 w 209550"/>
                <a:gd name="connsiteY2" fmla="*/ 131445 h 131445"/>
                <a:gd name="connsiteX3" fmla="*/ 26670 w 209550"/>
                <a:gd name="connsiteY3" fmla="*/ 120015 h 131445"/>
                <a:gd name="connsiteX4" fmla="*/ 0 w 209550"/>
                <a:gd name="connsiteY4" fmla="*/ 78105 h 131445"/>
                <a:gd name="connsiteX5" fmla="*/ 17145 w 209550"/>
                <a:gd name="connsiteY5" fmla="*/ 40005 h 131445"/>
                <a:gd name="connsiteX6" fmla="*/ 64770 w 209550"/>
                <a:gd name="connsiteY6" fmla="*/ 19050 h 131445"/>
                <a:gd name="connsiteX7" fmla="*/ 207645 w 209550"/>
                <a:gd name="connsiteY7" fmla="*/ 0 h 13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" h="131445">
                  <a:moveTo>
                    <a:pt x="207645" y="0"/>
                  </a:moveTo>
                  <a:lnTo>
                    <a:pt x="209550" y="127635"/>
                  </a:lnTo>
                  <a:lnTo>
                    <a:pt x="68580" y="131445"/>
                  </a:lnTo>
                  <a:lnTo>
                    <a:pt x="26670" y="120015"/>
                  </a:lnTo>
                  <a:lnTo>
                    <a:pt x="0" y="78105"/>
                  </a:lnTo>
                  <a:lnTo>
                    <a:pt x="17145" y="40005"/>
                  </a:lnTo>
                  <a:lnTo>
                    <a:pt x="64770" y="19050"/>
                  </a:lnTo>
                  <a:lnTo>
                    <a:pt x="207645" y="0"/>
                  </a:lnTo>
                  <a:close/>
                </a:path>
              </a:pathLst>
            </a:custGeom>
            <a:gradFill>
              <a:gsLst>
                <a:gs pos="0">
                  <a:srgbClr val="83D7AF"/>
                </a:gs>
                <a:gs pos="53000">
                  <a:srgbClr val="C4ECD9"/>
                </a:gs>
                <a:gs pos="100000">
                  <a:sysClr val="window" lastClr="FFFFFF">
                    <a:alpha val="0"/>
                  </a:sysClr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7" name="Freeform 406"/>
            <p:cNvSpPr/>
            <p:nvPr/>
          </p:nvSpPr>
          <p:spPr>
            <a:xfrm>
              <a:off x="1489028" y="3727169"/>
              <a:ext cx="157104" cy="412397"/>
            </a:xfrm>
            <a:custGeom>
              <a:avLst/>
              <a:gdLst>
                <a:gd name="connsiteX0" fmla="*/ 167640 w 167640"/>
                <a:gd name="connsiteY0" fmla="*/ 106680 h 440055"/>
                <a:gd name="connsiteX1" fmla="*/ 165735 w 167640"/>
                <a:gd name="connsiteY1" fmla="*/ 440055 h 440055"/>
                <a:gd name="connsiteX2" fmla="*/ 95250 w 167640"/>
                <a:gd name="connsiteY2" fmla="*/ 428625 h 440055"/>
                <a:gd name="connsiteX3" fmla="*/ 26670 w 167640"/>
                <a:gd name="connsiteY3" fmla="*/ 405765 h 440055"/>
                <a:gd name="connsiteX4" fmla="*/ 0 w 167640"/>
                <a:gd name="connsiteY4" fmla="*/ 360045 h 440055"/>
                <a:gd name="connsiteX5" fmla="*/ 0 w 167640"/>
                <a:gd name="connsiteY5" fmla="*/ 0 h 440055"/>
                <a:gd name="connsiteX6" fmla="*/ 34290 w 167640"/>
                <a:gd name="connsiteY6" fmla="*/ 57150 h 440055"/>
                <a:gd name="connsiteX7" fmla="*/ 89535 w 167640"/>
                <a:gd name="connsiteY7" fmla="*/ 89535 h 440055"/>
                <a:gd name="connsiteX8" fmla="*/ 167640 w 167640"/>
                <a:gd name="connsiteY8" fmla="*/ 106680 h 44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640" h="440055">
                  <a:moveTo>
                    <a:pt x="167640" y="106680"/>
                  </a:moveTo>
                  <a:lnTo>
                    <a:pt x="165735" y="440055"/>
                  </a:lnTo>
                  <a:lnTo>
                    <a:pt x="95250" y="428625"/>
                  </a:lnTo>
                  <a:lnTo>
                    <a:pt x="26670" y="405765"/>
                  </a:lnTo>
                  <a:lnTo>
                    <a:pt x="0" y="360045"/>
                  </a:lnTo>
                  <a:lnTo>
                    <a:pt x="0" y="0"/>
                  </a:lnTo>
                  <a:lnTo>
                    <a:pt x="34290" y="57150"/>
                  </a:lnTo>
                  <a:lnTo>
                    <a:pt x="89535" y="89535"/>
                  </a:lnTo>
                  <a:lnTo>
                    <a:pt x="167640" y="106680"/>
                  </a:ln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50000">
                  <a:srgbClr val="C4ECD9"/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3849511" y="3829287"/>
              <a:ext cx="2984970" cy="314207"/>
            </a:xfrm>
            <a:prstGeom prst="rect">
              <a:avLst/>
            </a:prstGeom>
            <a:gradFill>
              <a:gsLst>
                <a:gs pos="0">
                  <a:srgbClr val="C6ECD9"/>
                </a:gs>
                <a:gs pos="20000">
                  <a:srgbClr val="C4ECD9"/>
                </a:gs>
                <a:gs pos="100000">
                  <a:sysClr val="window" lastClr="FFFFFF">
                    <a:alpha val="0"/>
                  </a:sysClr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1630421" y="3829287"/>
              <a:ext cx="2219090" cy="314207"/>
            </a:xfrm>
            <a:prstGeom prst="rect">
              <a:avLst/>
            </a:prstGeom>
            <a:solidFill>
              <a:srgbClr val="C6ECD9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6" name="TextBox 415"/>
            <p:cNvSpPr txBox="1"/>
            <p:nvPr/>
          </p:nvSpPr>
          <p:spPr>
            <a:xfrm>
              <a:off x="6753578" y="3672183"/>
              <a:ext cx="71402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Recognition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" name="TextBox 416"/>
            <p:cNvSpPr txBox="1"/>
            <p:nvPr/>
          </p:nvSpPr>
          <p:spPr>
            <a:xfrm>
              <a:off x="1882022" y="3853793"/>
              <a:ext cx="1976503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b="1" dirty="0" smtClean="0">
                  <a:latin typeface="Arial Narrow" pitchFamily="34" charset="0"/>
                  <a:cs typeface="Arial" pitchFamily="34" charset="0"/>
                </a:rPr>
                <a:t>Research &amp; Scholarship</a:t>
              </a:r>
              <a:endParaRPr lang="en-US" sz="1600" b="1" dirty="0">
                <a:latin typeface="Arial Narrow" pitchFamily="34" charset="0"/>
                <a:cs typeface="Arial" pitchFamily="34" charset="0"/>
              </a:endParaRPr>
            </a:p>
          </p:txBody>
        </p:sp>
        <p:grpSp>
          <p:nvGrpSpPr>
            <p:cNvPr id="421" name="Group 650"/>
            <p:cNvGrpSpPr>
              <a:grpSpLocks/>
            </p:cNvGrpSpPr>
            <p:nvPr/>
          </p:nvGrpSpPr>
          <p:grpSpPr bwMode="auto">
            <a:xfrm>
              <a:off x="3768638" y="3672193"/>
              <a:ext cx="509072" cy="525495"/>
              <a:chOff x="4512" y="496"/>
              <a:chExt cx="310" cy="320"/>
            </a:xfrm>
          </p:grpSpPr>
          <p:sp>
            <p:nvSpPr>
              <p:cNvPr id="645" name="AutoShape 651"/>
              <p:cNvSpPr>
                <a:spLocks noChangeArrowheads="1"/>
              </p:cNvSpPr>
              <p:nvPr/>
            </p:nvSpPr>
            <p:spPr bwMode="auto">
              <a:xfrm>
                <a:off x="4608" y="496"/>
                <a:ext cx="118" cy="64"/>
              </a:xfrm>
              <a:prstGeom prst="diamond">
                <a:avLst/>
              </a:prstGeom>
              <a:solidFill>
                <a:sysClr val="windowText" lastClr="000000"/>
              </a:solidFill>
              <a:ln w="6350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646" name="Group 652"/>
              <p:cNvGrpSpPr>
                <a:grpSpLocks/>
              </p:cNvGrpSpPr>
              <p:nvPr/>
            </p:nvGrpSpPr>
            <p:grpSpPr bwMode="auto">
              <a:xfrm>
                <a:off x="4512" y="528"/>
                <a:ext cx="310" cy="288"/>
                <a:chOff x="2784" y="1392"/>
                <a:chExt cx="310" cy="288"/>
              </a:xfrm>
            </p:grpSpPr>
            <p:sp>
              <p:nvSpPr>
                <p:cNvPr id="648" name="Text Box 653"/>
                <p:cNvSpPr txBox="1">
                  <a:spLocks noChangeArrowheads="1"/>
                </p:cNvSpPr>
                <p:nvPr/>
              </p:nvSpPr>
              <p:spPr bwMode="auto">
                <a:xfrm>
                  <a:off x="2784" y="1592"/>
                  <a:ext cx="310" cy="88"/>
                </a:xfrm>
                <a:prstGeom prst="rect">
                  <a:avLst/>
                </a:prstGeom>
                <a:noFill/>
                <a:ln w="635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lIns="0" tIns="0" rIns="0" bIns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649" name="Group 654"/>
                <p:cNvGrpSpPr>
                  <a:grpSpLocks/>
                </p:cNvGrpSpPr>
                <p:nvPr/>
              </p:nvGrpSpPr>
              <p:grpSpPr bwMode="auto">
                <a:xfrm>
                  <a:off x="2859" y="1392"/>
                  <a:ext cx="160" cy="192"/>
                  <a:chOff x="3168" y="1392"/>
                  <a:chExt cx="160" cy="192"/>
                </a:xfrm>
              </p:grpSpPr>
              <p:sp>
                <p:nvSpPr>
                  <p:cNvPr id="650" name="Freeform 655"/>
                  <p:cNvSpPr>
                    <a:spLocks/>
                  </p:cNvSpPr>
                  <p:nvPr/>
                </p:nvSpPr>
                <p:spPr bwMode="auto">
                  <a:xfrm>
                    <a:off x="3168" y="1392"/>
                    <a:ext cx="160" cy="191"/>
                  </a:xfrm>
                  <a:custGeom>
                    <a:avLst/>
                    <a:gdLst>
                      <a:gd name="T0" fmla="*/ 0 w 626"/>
                      <a:gd name="T1" fmla="*/ 1 h 746"/>
                      <a:gd name="T2" fmla="*/ 1 w 626"/>
                      <a:gd name="T3" fmla="*/ 1 h 746"/>
                      <a:gd name="T4" fmla="*/ 1 w 626"/>
                      <a:gd name="T5" fmla="*/ 1 h 746"/>
                      <a:gd name="T6" fmla="*/ 1 w 626"/>
                      <a:gd name="T7" fmla="*/ 1 h 746"/>
                      <a:gd name="T8" fmla="*/ 1 w 626"/>
                      <a:gd name="T9" fmla="*/ 1 h 746"/>
                      <a:gd name="T10" fmla="*/ 1 w 626"/>
                      <a:gd name="T11" fmla="*/ 1 h 746"/>
                      <a:gd name="T12" fmla="*/ 1 w 626"/>
                      <a:gd name="T13" fmla="*/ 1 h 746"/>
                      <a:gd name="T14" fmla="*/ 1 w 626"/>
                      <a:gd name="T15" fmla="*/ 1 h 746"/>
                      <a:gd name="T16" fmla="*/ 1 w 626"/>
                      <a:gd name="T17" fmla="*/ 1 h 746"/>
                      <a:gd name="T18" fmla="*/ 1 w 626"/>
                      <a:gd name="T19" fmla="*/ 1 h 746"/>
                      <a:gd name="T20" fmla="*/ 1 w 626"/>
                      <a:gd name="T21" fmla="*/ 1 h 746"/>
                      <a:gd name="T22" fmla="*/ 1 w 626"/>
                      <a:gd name="T23" fmla="*/ 0 h 746"/>
                      <a:gd name="T24" fmla="*/ 1 w 626"/>
                      <a:gd name="T25" fmla="*/ 0 h 746"/>
                      <a:gd name="T26" fmla="*/ 1 w 626"/>
                      <a:gd name="T27" fmla="*/ 0 h 746"/>
                      <a:gd name="T28" fmla="*/ 1 w 626"/>
                      <a:gd name="T29" fmla="*/ 0 h 746"/>
                      <a:gd name="T30" fmla="*/ 1 w 626"/>
                      <a:gd name="T31" fmla="*/ 0 h 746"/>
                      <a:gd name="T32" fmla="*/ 1 w 626"/>
                      <a:gd name="T33" fmla="*/ 0 h 746"/>
                      <a:gd name="T34" fmla="*/ 1 w 626"/>
                      <a:gd name="T35" fmla="*/ 0 h 746"/>
                      <a:gd name="T36" fmla="*/ 0 w 626"/>
                      <a:gd name="T37" fmla="*/ 0 h 746"/>
                      <a:gd name="T38" fmla="*/ 0 w 626"/>
                      <a:gd name="T39" fmla="*/ 0 h 746"/>
                      <a:gd name="T40" fmla="*/ 0 w 626"/>
                      <a:gd name="T41" fmla="*/ 0 h 746"/>
                      <a:gd name="T42" fmla="*/ 0 w 626"/>
                      <a:gd name="T43" fmla="*/ 0 h 746"/>
                      <a:gd name="T44" fmla="*/ 0 w 626"/>
                      <a:gd name="T45" fmla="*/ 0 h 746"/>
                      <a:gd name="T46" fmla="*/ 0 w 626"/>
                      <a:gd name="T47" fmla="*/ 0 h 746"/>
                      <a:gd name="T48" fmla="*/ 0 w 626"/>
                      <a:gd name="T49" fmla="*/ 0 h 746"/>
                      <a:gd name="T50" fmla="*/ 0 w 626"/>
                      <a:gd name="T51" fmla="*/ 0 h 746"/>
                      <a:gd name="T52" fmla="*/ 0 w 626"/>
                      <a:gd name="T53" fmla="*/ 0 h 746"/>
                      <a:gd name="T54" fmla="*/ 0 w 626"/>
                      <a:gd name="T55" fmla="*/ 0 h 746"/>
                      <a:gd name="T56" fmla="*/ 0 w 626"/>
                      <a:gd name="T57" fmla="*/ 0 h 746"/>
                      <a:gd name="T58" fmla="*/ 0 w 626"/>
                      <a:gd name="T59" fmla="*/ 1 h 746"/>
                      <a:gd name="T60" fmla="*/ 0 w 626"/>
                      <a:gd name="T61" fmla="*/ 1 h 746"/>
                      <a:gd name="T62" fmla="*/ 0 w 626"/>
                      <a:gd name="T63" fmla="*/ 1 h 746"/>
                      <a:gd name="T64" fmla="*/ 0 w 626"/>
                      <a:gd name="T65" fmla="*/ 1 h 746"/>
                      <a:gd name="T66" fmla="*/ 0 w 626"/>
                      <a:gd name="T67" fmla="*/ 1 h 746"/>
                      <a:gd name="T68" fmla="*/ 0 w 626"/>
                      <a:gd name="T69" fmla="*/ 1 h 746"/>
                      <a:gd name="T70" fmla="*/ 0 w 626"/>
                      <a:gd name="T71" fmla="*/ 1 h 746"/>
                      <a:gd name="T72" fmla="*/ 0 w 626"/>
                      <a:gd name="T73" fmla="*/ 1 h 746"/>
                      <a:gd name="T74" fmla="*/ 0 w 626"/>
                      <a:gd name="T75" fmla="*/ 1 h 746"/>
                      <a:gd name="T76" fmla="*/ 0 w 626"/>
                      <a:gd name="T77" fmla="*/ 1 h 74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626"/>
                      <a:gd name="T118" fmla="*/ 0 h 746"/>
                      <a:gd name="T119" fmla="*/ 626 w 626"/>
                      <a:gd name="T120" fmla="*/ 746 h 746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626" h="746">
                        <a:moveTo>
                          <a:pt x="0" y="746"/>
                        </a:moveTo>
                        <a:lnTo>
                          <a:pt x="626" y="746"/>
                        </a:lnTo>
                        <a:lnTo>
                          <a:pt x="626" y="492"/>
                        </a:lnTo>
                        <a:lnTo>
                          <a:pt x="616" y="456"/>
                        </a:lnTo>
                        <a:lnTo>
                          <a:pt x="594" y="434"/>
                        </a:lnTo>
                        <a:lnTo>
                          <a:pt x="566" y="416"/>
                        </a:lnTo>
                        <a:lnTo>
                          <a:pt x="522" y="398"/>
                        </a:lnTo>
                        <a:lnTo>
                          <a:pt x="480" y="386"/>
                        </a:lnTo>
                        <a:lnTo>
                          <a:pt x="426" y="374"/>
                        </a:lnTo>
                        <a:lnTo>
                          <a:pt x="380" y="372"/>
                        </a:lnTo>
                        <a:lnTo>
                          <a:pt x="410" y="346"/>
                        </a:lnTo>
                        <a:lnTo>
                          <a:pt x="426" y="318"/>
                        </a:lnTo>
                        <a:lnTo>
                          <a:pt x="444" y="266"/>
                        </a:lnTo>
                        <a:lnTo>
                          <a:pt x="452" y="204"/>
                        </a:lnTo>
                        <a:lnTo>
                          <a:pt x="442" y="116"/>
                        </a:lnTo>
                        <a:lnTo>
                          <a:pt x="412" y="54"/>
                        </a:lnTo>
                        <a:lnTo>
                          <a:pt x="386" y="26"/>
                        </a:lnTo>
                        <a:lnTo>
                          <a:pt x="358" y="8"/>
                        </a:lnTo>
                        <a:lnTo>
                          <a:pt x="322" y="0"/>
                        </a:lnTo>
                        <a:lnTo>
                          <a:pt x="294" y="4"/>
                        </a:lnTo>
                        <a:lnTo>
                          <a:pt x="260" y="18"/>
                        </a:lnTo>
                        <a:lnTo>
                          <a:pt x="228" y="46"/>
                        </a:lnTo>
                        <a:lnTo>
                          <a:pt x="210" y="76"/>
                        </a:lnTo>
                        <a:lnTo>
                          <a:pt x="192" y="118"/>
                        </a:lnTo>
                        <a:lnTo>
                          <a:pt x="182" y="156"/>
                        </a:lnTo>
                        <a:lnTo>
                          <a:pt x="180" y="192"/>
                        </a:lnTo>
                        <a:lnTo>
                          <a:pt x="182" y="232"/>
                        </a:lnTo>
                        <a:lnTo>
                          <a:pt x="192" y="286"/>
                        </a:lnTo>
                        <a:lnTo>
                          <a:pt x="204" y="310"/>
                        </a:lnTo>
                        <a:lnTo>
                          <a:pt x="220" y="340"/>
                        </a:lnTo>
                        <a:lnTo>
                          <a:pt x="248" y="368"/>
                        </a:lnTo>
                        <a:lnTo>
                          <a:pt x="210" y="374"/>
                        </a:lnTo>
                        <a:lnTo>
                          <a:pt x="172" y="382"/>
                        </a:lnTo>
                        <a:lnTo>
                          <a:pt x="128" y="394"/>
                        </a:lnTo>
                        <a:lnTo>
                          <a:pt x="82" y="410"/>
                        </a:lnTo>
                        <a:lnTo>
                          <a:pt x="42" y="434"/>
                        </a:lnTo>
                        <a:lnTo>
                          <a:pt x="14" y="460"/>
                        </a:lnTo>
                        <a:lnTo>
                          <a:pt x="0" y="498"/>
                        </a:lnTo>
                        <a:lnTo>
                          <a:pt x="0" y="746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 w="635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51" name="Line 656"/>
                  <p:cNvSpPr>
                    <a:spLocks noChangeShapeType="1"/>
                  </p:cNvSpPr>
                  <p:nvPr/>
                </p:nvSpPr>
                <p:spPr bwMode="auto">
                  <a:xfrm>
                    <a:off x="3201" y="1541"/>
                    <a:ext cx="0" cy="43"/>
                  </a:xfrm>
                  <a:prstGeom prst="line">
                    <a:avLst/>
                  </a:prstGeom>
                  <a:noFill/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52" name="Line 657"/>
                  <p:cNvSpPr>
                    <a:spLocks noChangeShapeType="1"/>
                  </p:cNvSpPr>
                  <p:nvPr/>
                </p:nvSpPr>
                <p:spPr bwMode="auto">
                  <a:xfrm>
                    <a:off x="3295" y="1541"/>
                    <a:ext cx="0" cy="43"/>
                  </a:xfrm>
                  <a:prstGeom prst="line">
                    <a:avLst/>
                  </a:prstGeom>
                  <a:noFill/>
                  <a:ln w="6350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647" name="Freeform 658"/>
              <p:cNvSpPr>
                <a:spLocks/>
              </p:cNvSpPr>
              <p:nvPr/>
            </p:nvSpPr>
            <p:spPr bwMode="auto">
              <a:xfrm>
                <a:off x="4635" y="514"/>
                <a:ext cx="66" cy="37"/>
              </a:xfrm>
              <a:custGeom>
                <a:avLst/>
                <a:gdLst>
                  <a:gd name="T0" fmla="*/ 0 w 66"/>
                  <a:gd name="T1" fmla="*/ 24 h 37"/>
                  <a:gd name="T2" fmla="*/ 0 w 66"/>
                  <a:gd name="T3" fmla="*/ 37 h 37"/>
                  <a:gd name="T4" fmla="*/ 66 w 66"/>
                  <a:gd name="T5" fmla="*/ 37 h 37"/>
                  <a:gd name="T6" fmla="*/ 66 w 66"/>
                  <a:gd name="T7" fmla="*/ 22 h 37"/>
                  <a:gd name="T8" fmla="*/ 51 w 66"/>
                  <a:gd name="T9" fmla="*/ 0 h 37"/>
                  <a:gd name="T10" fmla="*/ 11 w 66"/>
                  <a:gd name="T11" fmla="*/ 1 h 37"/>
                  <a:gd name="T12" fmla="*/ 0 w 66"/>
                  <a:gd name="T13" fmla="*/ 24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37"/>
                  <a:gd name="T23" fmla="*/ 66 w 6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37">
                    <a:moveTo>
                      <a:pt x="0" y="24"/>
                    </a:moveTo>
                    <a:lnTo>
                      <a:pt x="0" y="37"/>
                    </a:lnTo>
                    <a:lnTo>
                      <a:pt x="66" y="37"/>
                    </a:lnTo>
                    <a:lnTo>
                      <a:pt x="66" y="22"/>
                    </a:lnTo>
                    <a:lnTo>
                      <a:pt x="51" y="0"/>
                    </a:lnTo>
                    <a:lnTo>
                      <a:pt x="11" y="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6350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22" name="Can 421"/>
            <p:cNvSpPr/>
            <p:nvPr/>
          </p:nvSpPr>
          <p:spPr>
            <a:xfrm>
              <a:off x="5618227" y="3672183"/>
              <a:ext cx="177018" cy="314207"/>
            </a:xfrm>
            <a:prstGeom prst="can">
              <a:avLst/>
            </a:prstGeom>
            <a:gradFill>
              <a:gsLst>
                <a:gs pos="0">
                  <a:srgbClr val="FFCC00"/>
                </a:gs>
                <a:gs pos="50000">
                  <a:sysClr val="window" lastClr="FFFFFF"/>
                </a:gs>
                <a:gs pos="100000">
                  <a:srgbClr val="FFCC00"/>
                </a:gs>
              </a:gsLst>
              <a:lin ang="0" scaled="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4184934" y="3672183"/>
              <a:ext cx="47130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Student Thesis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" name="TextBox 423"/>
            <p:cNvSpPr txBox="1"/>
            <p:nvPr/>
          </p:nvSpPr>
          <p:spPr>
            <a:xfrm>
              <a:off x="5850231" y="3672183"/>
              <a:ext cx="78551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Follow On Funding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" name="TextBox 424"/>
            <p:cNvSpPr txBox="1"/>
            <p:nvPr/>
          </p:nvSpPr>
          <p:spPr>
            <a:xfrm>
              <a:off x="4986163" y="3672183"/>
              <a:ext cx="628415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Publication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54" name="Group 1001"/>
            <p:cNvGrpSpPr/>
            <p:nvPr/>
          </p:nvGrpSpPr>
          <p:grpSpPr>
            <a:xfrm>
              <a:off x="1492956" y="3609344"/>
              <a:ext cx="314207" cy="534151"/>
              <a:chOff x="304798" y="6141720"/>
              <a:chExt cx="152400" cy="259079"/>
            </a:xfrm>
          </p:grpSpPr>
          <p:sp>
            <p:nvSpPr>
              <p:cNvPr id="619" name="Arc 618"/>
              <p:cNvSpPr/>
              <p:nvPr/>
            </p:nvSpPr>
            <p:spPr>
              <a:xfrm rot="10800000">
                <a:off x="304798" y="6141720"/>
                <a:ext cx="152399" cy="106680"/>
              </a:xfrm>
              <a:prstGeom prst="arc">
                <a:avLst>
                  <a:gd name="adj1" fmla="val 16200000"/>
                  <a:gd name="adj2" fmla="val 4136209"/>
                </a:avLst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0" name="Arc 619"/>
              <p:cNvSpPr/>
              <p:nvPr/>
            </p:nvSpPr>
            <p:spPr>
              <a:xfrm rot="10800000">
                <a:off x="304799" y="6324600"/>
                <a:ext cx="152399" cy="76199"/>
              </a:xfrm>
              <a:prstGeom prst="arc">
                <a:avLst>
                  <a:gd name="adj1" fmla="val 16200000"/>
                  <a:gd name="adj2" fmla="val 228978"/>
                </a:avLst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21" name="Straight Connector 620"/>
              <p:cNvCxnSpPr/>
              <p:nvPr/>
            </p:nvCxnSpPr>
            <p:spPr>
              <a:xfrm rot="5400000">
                <a:off x="224792" y="6280786"/>
                <a:ext cx="160016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grpSp>
          <p:nvGrpSpPr>
            <p:cNvPr id="457" name="Group 435"/>
            <p:cNvGrpSpPr/>
            <p:nvPr/>
          </p:nvGrpSpPr>
          <p:grpSpPr>
            <a:xfrm>
              <a:off x="6482574" y="3672183"/>
              <a:ext cx="271004" cy="325205"/>
              <a:chOff x="214625" y="7602862"/>
              <a:chExt cx="295309" cy="354369"/>
            </a:xfrm>
          </p:grpSpPr>
          <p:grpSp>
            <p:nvGrpSpPr>
              <p:cNvPr id="599" name="Group 654"/>
              <p:cNvGrpSpPr>
                <a:grpSpLocks/>
              </p:cNvGrpSpPr>
              <p:nvPr/>
            </p:nvGrpSpPr>
            <p:grpSpPr bwMode="auto">
              <a:xfrm>
                <a:off x="214625" y="7602862"/>
                <a:ext cx="295309" cy="354369"/>
                <a:chOff x="3168" y="1392"/>
                <a:chExt cx="160" cy="192"/>
              </a:xfrm>
            </p:grpSpPr>
            <p:sp>
              <p:nvSpPr>
                <p:cNvPr id="603" name="Freeform 655"/>
                <p:cNvSpPr>
                  <a:spLocks/>
                </p:cNvSpPr>
                <p:nvPr/>
              </p:nvSpPr>
              <p:spPr bwMode="auto">
                <a:xfrm>
                  <a:off x="3168" y="1392"/>
                  <a:ext cx="160" cy="191"/>
                </a:xfrm>
                <a:custGeom>
                  <a:avLst/>
                  <a:gdLst>
                    <a:gd name="T0" fmla="*/ 0 w 626"/>
                    <a:gd name="T1" fmla="*/ 1 h 746"/>
                    <a:gd name="T2" fmla="*/ 1 w 626"/>
                    <a:gd name="T3" fmla="*/ 1 h 746"/>
                    <a:gd name="T4" fmla="*/ 1 w 626"/>
                    <a:gd name="T5" fmla="*/ 1 h 746"/>
                    <a:gd name="T6" fmla="*/ 1 w 626"/>
                    <a:gd name="T7" fmla="*/ 1 h 746"/>
                    <a:gd name="T8" fmla="*/ 1 w 626"/>
                    <a:gd name="T9" fmla="*/ 1 h 746"/>
                    <a:gd name="T10" fmla="*/ 1 w 626"/>
                    <a:gd name="T11" fmla="*/ 1 h 746"/>
                    <a:gd name="T12" fmla="*/ 1 w 626"/>
                    <a:gd name="T13" fmla="*/ 1 h 746"/>
                    <a:gd name="T14" fmla="*/ 1 w 626"/>
                    <a:gd name="T15" fmla="*/ 1 h 746"/>
                    <a:gd name="T16" fmla="*/ 1 w 626"/>
                    <a:gd name="T17" fmla="*/ 1 h 746"/>
                    <a:gd name="T18" fmla="*/ 1 w 626"/>
                    <a:gd name="T19" fmla="*/ 1 h 746"/>
                    <a:gd name="T20" fmla="*/ 1 w 626"/>
                    <a:gd name="T21" fmla="*/ 1 h 746"/>
                    <a:gd name="T22" fmla="*/ 1 w 626"/>
                    <a:gd name="T23" fmla="*/ 0 h 746"/>
                    <a:gd name="T24" fmla="*/ 1 w 626"/>
                    <a:gd name="T25" fmla="*/ 0 h 746"/>
                    <a:gd name="T26" fmla="*/ 1 w 626"/>
                    <a:gd name="T27" fmla="*/ 0 h 746"/>
                    <a:gd name="T28" fmla="*/ 1 w 626"/>
                    <a:gd name="T29" fmla="*/ 0 h 746"/>
                    <a:gd name="T30" fmla="*/ 1 w 626"/>
                    <a:gd name="T31" fmla="*/ 0 h 746"/>
                    <a:gd name="T32" fmla="*/ 1 w 626"/>
                    <a:gd name="T33" fmla="*/ 0 h 746"/>
                    <a:gd name="T34" fmla="*/ 1 w 626"/>
                    <a:gd name="T35" fmla="*/ 0 h 746"/>
                    <a:gd name="T36" fmla="*/ 0 w 626"/>
                    <a:gd name="T37" fmla="*/ 0 h 746"/>
                    <a:gd name="T38" fmla="*/ 0 w 626"/>
                    <a:gd name="T39" fmla="*/ 0 h 746"/>
                    <a:gd name="T40" fmla="*/ 0 w 626"/>
                    <a:gd name="T41" fmla="*/ 0 h 746"/>
                    <a:gd name="T42" fmla="*/ 0 w 626"/>
                    <a:gd name="T43" fmla="*/ 0 h 746"/>
                    <a:gd name="T44" fmla="*/ 0 w 626"/>
                    <a:gd name="T45" fmla="*/ 0 h 746"/>
                    <a:gd name="T46" fmla="*/ 0 w 626"/>
                    <a:gd name="T47" fmla="*/ 0 h 746"/>
                    <a:gd name="T48" fmla="*/ 0 w 626"/>
                    <a:gd name="T49" fmla="*/ 0 h 746"/>
                    <a:gd name="T50" fmla="*/ 0 w 626"/>
                    <a:gd name="T51" fmla="*/ 0 h 746"/>
                    <a:gd name="T52" fmla="*/ 0 w 626"/>
                    <a:gd name="T53" fmla="*/ 0 h 746"/>
                    <a:gd name="T54" fmla="*/ 0 w 626"/>
                    <a:gd name="T55" fmla="*/ 0 h 746"/>
                    <a:gd name="T56" fmla="*/ 0 w 626"/>
                    <a:gd name="T57" fmla="*/ 0 h 746"/>
                    <a:gd name="T58" fmla="*/ 0 w 626"/>
                    <a:gd name="T59" fmla="*/ 1 h 746"/>
                    <a:gd name="T60" fmla="*/ 0 w 626"/>
                    <a:gd name="T61" fmla="*/ 1 h 746"/>
                    <a:gd name="T62" fmla="*/ 0 w 626"/>
                    <a:gd name="T63" fmla="*/ 1 h 746"/>
                    <a:gd name="T64" fmla="*/ 0 w 626"/>
                    <a:gd name="T65" fmla="*/ 1 h 746"/>
                    <a:gd name="T66" fmla="*/ 0 w 626"/>
                    <a:gd name="T67" fmla="*/ 1 h 746"/>
                    <a:gd name="T68" fmla="*/ 0 w 626"/>
                    <a:gd name="T69" fmla="*/ 1 h 746"/>
                    <a:gd name="T70" fmla="*/ 0 w 626"/>
                    <a:gd name="T71" fmla="*/ 1 h 746"/>
                    <a:gd name="T72" fmla="*/ 0 w 626"/>
                    <a:gd name="T73" fmla="*/ 1 h 746"/>
                    <a:gd name="T74" fmla="*/ 0 w 626"/>
                    <a:gd name="T75" fmla="*/ 1 h 746"/>
                    <a:gd name="T76" fmla="*/ 0 w 626"/>
                    <a:gd name="T77" fmla="*/ 1 h 74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626"/>
                    <a:gd name="T118" fmla="*/ 0 h 746"/>
                    <a:gd name="T119" fmla="*/ 626 w 626"/>
                    <a:gd name="T120" fmla="*/ 746 h 74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626" h="746">
                      <a:moveTo>
                        <a:pt x="0" y="746"/>
                      </a:moveTo>
                      <a:lnTo>
                        <a:pt x="626" y="746"/>
                      </a:lnTo>
                      <a:lnTo>
                        <a:pt x="626" y="492"/>
                      </a:lnTo>
                      <a:lnTo>
                        <a:pt x="616" y="456"/>
                      </a:lnTo>
                      <a:lnTo>
                        <a:pt x="594" y="434"/>
                      </a:lnTo>
                      <a:lnTo>
                        <a:pt x="566" y="416"/>
                      </a:lnTo>
                      <a:lnTo>
                        <a:pt x="522" y="398"/>
                      </a:lnTo>
                      <a:lnTo>
                        <a:pt x="480" y="386"/>
                      </a:lnTo>
                      <a:lnTo>
                        <a:pt x="426" y="374"/>
                      </a:lnTo>
                      <a:lnTo>
                        <a:pt x="380" y="372"/>
                      </a:lnTo>
                      <a:lnTo>
                        <a:pt x="410" y="346"/>
                      </a:lnTo>
                      <a:lnTo>
                        <a:pt x="426" y="318"/>
                      </a:lnTo>
                      <a:lnTo>
                        <a:pt x="444" y="266"/>
                      </a:lnTo>
                      <a:lnTo>
                        <a:pt x="452" y="204"/>
                      </a:lnTo>
                      <a:lnTo>
                        <a:pt x="442" y="116"/>
                      </a:lnTo>
                      <a:lnTo>
                        <a:pt x="412" y="54"/>
                      </a:lnTo>
                      <a:lnTo>
                        <a:pt x="386" y="26"/>
                      </a:lnTo>
                      <a:lnTo>
                        <a:pt x="358" y="8"/>
                      </a:lnTo>
                      <a:lnTo>
                        <a:pt x="322" y="0"/>
                      </a:lnTo>
                      <a:lnTo>
                        <a:pt x="294" y="4"/>
                      </a:lnTo>
                      <a:lnTo>
                        <a:pt x="260" y="18"/>
                      </a:lnTo>
                      <a:lnTo>
                        <a:pt x="228" y="46"/>
                      </a:lnTo>
                      <a:lnTo>
                        <a:pt x="210" y="76"/>
                      </a:lnTo>
                      <a:lnTo>
                        <a:pt x="192" y="118"/>
                      </a:lnTo>
                      <a:lnTo>
                        <a:pt x="182" y="156"/>
                      </a:lnTo>
                      <a:lnTo>
                        <a:pt x="180" y="192"/>
                      </a:lnTo>
                      <a:lnTo>
                        <a:pt x="182" y="232"/>
                      </a:lnTo>
                      <a:lnTo>
                        <a:pt x="192" y="286"/>
                      </a:lnTo>
                      <a:lnTo>
                        <a:pt x="204" y="310"/>
                      </a:lnTo>
                      <a:lnTo>
                        <a:pt x="220" y="340"/>
                      </a:lnTo>
                      <a:lnTo>
                        <a:pt x="248" y="368"/>
                      </a:lnTo>
                      <a:lnTo>
                        <a:pt x="210" y="374"/>
                      </a:lnTo>
                      <a:lnTo>
                        <a:pt x="172" y="382"/>
                      </a:lnTo>
                      <a:lnTo>
                        <a:pt x="128" y="394"/>
                      </a:lnTo>
                      <a:lnTo>
                        <a:pt x="82" y="410"/>
                      </a:lnTo>
                      <a:lnTo>
                        <a:pt x="42" y="434"/>
                      </a:lnTo>
                      <a:lnTo>
                        <a:pt x="14" y="460"/>
                      </a:lnTo>
                      <a:lnTo>
                        <a:pt x="0" y="498"/>
                      </a:lnTo>
                      <a:lnTo>
                        <a:pt x="0" y="746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4" name="Line 656"/>
                <p:cNvSpPr>
                  <a:spLocks noChangeShapeType="1"/>
                </p:cNvSpPr>
                <p:nvPr/>
              </p:nvSpPr>
              <p:spPr bwMode="auto">
                <a:xfrm>
                  <a:off x="3201" y="1541"/>
                  <a:ext cx="0" cy="43"/>
                </a:xfrm>
                <a:prstGeom prst="line">
                  <a:avLst/>
                </a:prstGeom>
                <a:noFill/>
                <a:ln w="63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5" name="Line 657"/>
                <p:cNvSpPr>
                  <a:spLocks noChangeShapeType="1"/>
                </p:cNvSpPr>
                <p:nvPr/>
              </p:nvSpPr>
              <p:spPr bwMode="auto">
                <a:xfrm>
                  <a:off x="3295" y="1541"/>
                  <a:ext cx="0" cy="43"/>
                </a:xfrm>
                <a:prstGeom prst="line">
                  <a:avLst/>
                </a:prstGeom>
                <a:noFill/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600" name="Arc 599"/>
              <p:cNvSpPr/>
              <p:nvPr/>
            </p:nvSpPr>
            <p:spPr>
              <a:xfrm rot="10800000">
                <a:off x="304800" y="7696200"/>
                <a:ext cx="76200" cy="152400"/>
              </a:xfrm>
              <a:prstGeom prst="arc">
                <a:avLst/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1" name="Arc 600"/>
              <p:cNvSpPr/>
              <p:nvPr/>
            </p:nvSpPr>
            <p:spPr>
              <a:xfrm rot="10800000" flipH="1">
                <a:off x="342900" y="7696200"/>
                <a:ext cx="76200" cy="152400"/>
              </a:xfrm>
              <a:prstGeom prst="arc">
                <a:avLst/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2" name="Oval 601"/>
              <p:cNvSpPr/>
              <p:nvPr/>
            </p:nvSpPr>
            <p:spPr>
              <a:xfrm>
                <a:off x="327660" y="7820025"/>
                <a:ext cx="76200" cy="76200"/>
              </a:xfrm>
              <a:prstGeom prst="ellipse">
                <a:avLst/>
              </a:prstGeom>
              <a:solidFill>
                <a:srgbClr val="FFC000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58" name="Group 1176"/>
            <p:cNvGrpSpPr/>
            <p:nvPr/>
          </p:nvGrpSpPr>
          <p:grpSpPr>
            <a:xfrm>
              <a:off x="4711230" y="3672183"/>
              <a:ext cx="224434" cy="314207"/>
              <a:chOff x="1143000" y="5105399"/>
              <a:chExt cx="457200" cy="640081"/>
            </a:xfrm>
          </p:grpSpPr>
          <p:sp>
            <p:nvSpPr>
              <p:cNvPr id="593" name="Folded Corner 592"/>
              <p:cNvSpPr/>
              <p:nvPr/>
            </p:nvSpPr>
            <p:spPr>
              <a:xfrm>
                <a:off x="1143000" y="5105399"/>
                <a:ext cx="457200" cy="640081"/>
              </a:xfrm>
              <a:prstGeom prst="foldedCorner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94" name="Straight Connector 593"/>
              <p:cNvCxnSpPr/>
              <p:nvPr/>
            </p:nvCxnSpPr>
            <p:spPr>
              <a:xfrm>
                <a:off x="1219200" y="5181600"/>
                <a:ext cx="3048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sp>
            <p:nvSpPr>
              <p:cNvPr id="595" name="Rectangle 594"/>
              <p:cNvSpPr/>
              <p:nvPr/>
            </p:nvSpPr>
            <p:spPr>
              <a:xfrm>
                <a:off x="1219200" y="5257800"/>
                <a:ext cx="304800" cy="7620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6" name="Rectangle 595"/>
              <p:cNvSpPr/>
              <p:nvPr/>
            </p:nvSpPr>
            <p:spPr>
              <a:xfrm>
                <a:off x="1219200" y="5362574"/>
                <a:ext cx="137160" cy="276225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7" name="Rectangle 596"/>
              <p:cNvSpPr/>
              <p:nvPr/>
            </p:nvSpPr>
            <p:spPr>
              <a:xfrm>
                <a:off x="1383030" y="5362574"/>
                <a:ext cx="140970" cy="276225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98" name="Straight Connector 597"/>
              <p:cNvCxnSpPr/>
              <p:nvPr/>
            </p:nvCxnSpPr>
            <p:spPr>
              <a:xfrm>
                <a:off x="1219200" y="5194935"/>
                <a:ext cx="3048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</p:grpSp>
        <p:cxnSp>
          <p:nvCxnSpPr>
            <p:cNvPr id="469" name="Straight Connector 468"/>
            <p:cNvCxnSpPr/>
            <p:nvPr/>
          </p:nvCxnSpPr>
          <p:spPr>
            <a:xfrm>
              <a:off x="1650059" y="3829287"/>
              <a:ext cx="1571037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470" name="Straight Connector 469"/>
            <p:cNvCxnSpPr/>
            <p:nvPr/>
          </p:nvCxnSpPr>
          <p:spPr>
            <a:xfrm>
              <a:off x="1650059" y="4143494"/>
              <a:ext cx="5498630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sp>
          <p:nvSpPr>
            <p:cNvPr id="473" name="Can 472"/>
            <p:cNvSpPr/>
            <p:nvPr/>
          </p:nvSpPr>
          <p:spPr>
            <a:xfrm>
              <a:off x="1650059" y="3672183"/>
              <a:ext cx="177018" cy="471311"/>
            </a:xfrm>
            <a:prstGeom prst="can">
              <a:avLst/>
            </a:prstGeom>
            <a:gradFill>
              <a:gsLst>
                <a:gs pos="0">
                  <a:srgbClr val="FFCC00"/>
                </a:gs>
                <a:gs pos="50000">
                  <a:sysClr val="window" lastClr="FFFFFF"/>
                </a:gs>
                <a:gs pos="100000">
                  <a:srgbClr val="FFCC00"/>
                </a:gs>
              </a:gsLst>
              <a:lin ang="0" scaled="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75" name="Straight Connector 474"/>
            <p:cNvCxnSpPr/>
            <p:nvPr/>
          </p:nvCxnSpPr>
          <p:spPr>
            <a:xfrm flipV="1">
              <a:off x="1595073" y="3566138"/>
              <a:ext cx="314214" cy="47131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grpSp>
          <p:nvGrpSpPr>
            <p:cNvPr id="478" name="Group 1239"/>
            <p:cNvGrpSpPr/>
            <p:nvPr/>
          </p:nvGrpSpPr>
          <p:grpSpPr>
            <a:xfrm>
              <a:off x="5311591" y="3915694"/>
              <a:ext cx="224434" cy="314207"/>
              <a:chOff x="76200" y="7315200"/>
              <a:chExt cx="544285" cy="762000"/>
            </a:xfrm>
          </p:grpSpPr>
          <p:sp>
            <p:nvSpPr>
              <p:cNvPr id="495" name="Folded Corner 494"/>
              <p:cNvSpPr/>
              <p:nvPr/>
            </p:nvSpPr>
            <p:spPr>
              <a:xfrm>
                <a:off x="76200" y="7315200"/>
                <a:ext cx="544285" cy="762000"/>
              </a:xfrm>
              <a:prstGeom prst="foldedCorner">
                <a:avLst/>
              </a:prstGeom>
              <a:gradFill>
                <a:gsLst>
                  <a:gs pos="0">
                    <a:srgbClr val="FFC000"/>
                  </a:gs>
                  <a:gs pos="48000">
                    <a:sysClr val="window" lastClr="FFFFFF"/>
                  </a:gs>
                  <a:gs pos="100000">
                    <a:srgbClr val="FFC000"/>
                  </a:gs>
                </a:gsLst>
                <a:lin ang="2700000" scaled="0"/>
              </a:gra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96" name="Straight Connector 495"/>
              <p:cNvCxnSpPr/>
              <p:nvPr/>
            </p:nvCxnSpPr>
            <p:spPr>
              <a:xfrm>
                <a:off x="166914" y="7405915"/>
                <a:ext cx="362857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sp>
            <p:nvSpPr>
              <p:cNvPr id="497" name="Rectangle 496"/>
              <p:cNvSpPr/>
              <p:nvPr/>
            </p:nvSpPr>
            <p:spPr>
              <a:xfrm>
                <a:off x="166914" y="7496629"/>
                <a:ext cx="362857" cy="90714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98" name="Straight Connector 497"/>
              <p:cNvCxnSpPr/>
              <p:nvPr/>
            </p:nvCxnSpPr>
            <p:spPr>
              <a:xfrm>
                <a:off x="166914" y="7421790"/>
                <a:ext cx="362857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grpSp>
            <p:nvGrpSpPr>
              <p:cNvPr id="499" name="Group 1244"/>
              <p:cNvGrpSpPr/>
              <p:nvPr/>
            </p:nvGrpSpPr>
            <p:grpSpPr>
              <a:xfrm>
                <a:off x="152400" y="7620000"/>
                <a:ext cx="381000" cy="381000"/>
                <a:chOff x="152400" y="7467600"/>
                <a:chExt cx="381000" cy="381000"/>
              </a:xfrm>
            </p:grpSpPr>
            <p:sp>
              <p:nvSpPr>
                <p:cNvPr id="500" name="Oval 499"/>
                <p:cNvSpPr/>
                <p:nvPr/>
              </p:nvSpPr>
              <p:spPr>
                <a:xfrm flipH="1" flipV="1">
                  <a:off x="228600" y="7543800"/>
                  <a:ext cx="228600" cy="228600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1" name="Oval 500"/>
                <p:cNvSpPr/>
                <p:nvPr/>
              </p:nvSpPr>
              <p:spPr>
                <a:xfrm flipH="1" flipV="1">
                  <a:off x="304800" y="7620000"/>
                  <a:ext cx="76200" cy="76200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2" name="Oval 501"/>
                <p:cNvSpPr/>
                <p:nvPr/>
              </p:nvSpPr>
              <p:spPr>
                <a:xfrm flipH="1" flipV="1">
                  <a:off x="152400" y="7467600"/>
                  <a:ext cx="381000" cy="381000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79" name="TextBox 478"/>
            <p:cNvSpPr txBox="1"/>
            <p:nvPr/>
          </p:nvSpPr>
          <p:spPr>
            <a:xfrm>
              <a:off x="5587083" y="3998171"/>
              <a:ext cx="628413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Grant App.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0" name="TextBox 479"/>
            <p:cNvSpPr txBox="1"/>
            <p:nvPr/>
          </p:nvSpPr>
          <p:spPr>
            <a:xfrm>
              <a:off x="7012799" y="3855416"/>
              <a:ext cx="91200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UWMRF Res. Fellowship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81" name="Group 480"/>
            <p:cNvGrpSpPr/>
            <p:nvPr/>
          </p:nvGrpSpPr>
          <p:grpSpPr>
            <a:xfrm>
              <a:off x="6711683" y="3907839"/>
              <a:ext cx="261840" cy="314207"/>
              <a:chOff x="228600" y="7086600"/>
              <a:chExt cx="127000" cy="152400"/>
            </a:xfrm>
          </p:grpSpPr>
          <p:sp>
            <p:nvSpPr>
              <p:cNvPr id="492" name="Freeform 198"/>
              <p:cNvSpPr>
                <a:spLocks/>
              </p:cNvSpPr>
              <p:nvPr/>
            </p:nvSpPr>
            <p:spPr bwMode="auto">
              <a:xfrm>
                <a:off x="228600" y="7086600"/>
                <a:ext cx="127000" cy="151606"/>
              </a:xfrm>
              <a:custGeom>
                <a:avLst/>
                <a:gdLst>
                  <a:gd name="T0" fmla="*/ 0 w 626"/>
                  <a:gd name="T1" fmla="*/ 1 h 746"/>
                  <a:gd name="T2" fmla="*/ 1 w 626"/>
                  <a:gd name="T3" fmla="*/ 1 h 746"/>
                  <a:gd name="T4" fmla="*/ 1 w 626"/>
                  <a:gd name="T5" fmla="*/ 1 h 746"/>
                  <a:gd name="T6" fmla="*/ 1 w 626"/>
                  <a:gd name="T7" fmla="*/ 1 h 746"/>
                  <a:gd name="T8" fmla="*/ 1 w 626"/>
                  <a:gd name="T9" fmla="*/ 1 h 746"/>
                  <a:gd name="T10" fmla="*/ 1 w 626"/>
                  <a:gd name="T11" fmla="*/ 1 h 746"/>
                  <a:gd name="T12" fmla="*/ 1 w 626"/>
                  <a:gd name="T13" fmla="*/ 1 h 746"/>
                  <a:gd name="T14" fmla="*/ 1 w 626"/>
                  <a:gd name="T15" fmla="*/ 1 h 746"/>
                  <a:gd name="T16" fmla="*/ 1 w 626"/>
                  <a:gd name="T17" fmla="*/ 1 h 746"/>
                  <a:gd name="T18" fmla="*/ 1 w 626"/>
                  <a:gd name="T19" fmla="*/ 1 h 746"/>
                  <a:gd name="T20" fmla="*/ 1 w 626"/>
                  <a:gd name="T21" fmla="*/ 1 h 746"/>
                  <a:gd name="T22" fmla="*/ 1 w 626"/>
                  <a:gd name="T23" fmla="*/ 0 h 746"/>
                  <a:gd name="T24" fmla="*/ 1 w 626"/>
                  <a:gd name="T25" fmla="*/ 0 h 746"/>
                  <a:gd name="T26" fmla="*/ 1 w 626"/>
                  <a:gd name="T27" fmla="*/ 0 h 746"/>
                  <a:gd name="T28" fmla="*/ 1 w 626"/>
                  <a:gd name="T29" fmla="*/ 0 h 746"/>
                  <a:gd name="T30" fmla="*/ 1 w 626"/>
                  <a:gd name="T31" fmla="*/ 0 h 746"/>
                  <a:gd name="T32" fmla="*/ 1 w 626"/>
                  <a:gd name="T33" fmla="*/ 0 h 746"/>
                  <a:gd name="T34" fmla="*/ 1 w 626"/>
                  <a:gd name="T35" fmla="*/ 0 h 746"/>
                  <a:gd name="T36" fmla="*/ 0 w 626"/>
                  <a:gd name="T37" fmla="*/ 0 h 746"/>
                  <a:gd name="T38" fmla="*/ 0 w 626"/>
                  <a:gd name="T39" fmla="*/ 0 h 746"/>
                  <a:gd name="T40" fmla="*/ 0 w 626"/>
                  <a:gd name="T41" fmla="*/ 0 h 746"/>
                  <a:gd name="T42" fmla="*/ 0 w 626"/>
                  <a:gd name="T43" fmla="*/ 0 h 746"/>
                  <a:gd name="T44" fmla="*/ 0 w 626"/>
                  <a:gd name="T45" fmla="*/ 0 h 746"/>
                  <a:gd name="T46" fmla="*/ 0 w 626"/>
                  <a:gd name="T47" fmla="*/ 0 h 746"/>
                  <a:gd name="T48" fmla="*/ 0 w 626"/>
                  <a:gd name="T49" fmla="*/ 0 h 746"/>
                  <a:gd name="T50" fmla="*/ 0 w 626"/>
                  <a:gd name="T51" fmla="*/ 0 h 746"/>
                  <a:gd name="T52" fmla="*/ 0 w 626"/>
                  <a:gd name="T53" fmla="*/ 0 h 746"/>
                  <a:gd name="T54" fmla="*/ 0 w 626"/>
                  <a:gd name="T55" fmla="*/ 0 h 746"/>
                  <a:gd name="T56" fmla="*/ 0 w 626"/>
                  <a:gd name="T57" fmla="*/ 0 h 746"/>
                  <a:gd name="T58" fmla="*/ 0 w 626"/>
                  <a:gd name="T59" fmla="*/ 1 h 746"/>
                  <a:gd name="T60" fmla="*/ 0 w 626"/>
                  <a:gd name="T61" fmla="*/ 1 h 746"/>
                  <a:gd name="T62" fmla="*/ 0 w 626"/>
                  <a:gd name="T63" fmla="*/ 1 h 746"/>
                  <a:gd name="T64" fmla="*/ 0 w 626"/>
                  <a:gd name="T65" fmla="*/ 1 h 746"/>
                  <a:gd name="T66" fmla="*/ 0 w 626"/>
                  <a:gd name="T67" fmla="*/ 1 h 746"/>
                  <a:gd name="T68" fmla="*/ 0 w 626"/>
                  <a:gd name="T69" fmla="*/ 1 h 746"/>
                  <a:gd name="T70" fmla="*/ 0 w 626"/>
                  <a:gd name="T71" fmla="*/ 1 h 746"/>
                  <a:gd name="T72" fmla="*/ 0 w 626"/>
                  <a:gd name="T73" fmla="*/ 1 h 746"/>
                  <a:gd name="T74" fmla="*/ 0 w 626"/>
                  <a:gd name="T75" fmla="*/ 1 h 746"/>
                  <a:gd name="T76" fmla="*/ 0 w 626"/>
                  <a:gd name="T77" fmla="*/ 1 h 74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26"/>
                  <a:gd name="T118" fmla="*/ 0 h 746"/>
                  <a:gd name="T119" fmla="*/ 626 w 626"/>
                  <a:gd name="T120" fmla="*/ 746 h 74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26" h="746">
                    <a:moveTo>
                      <a:pt x="0" y="746"/>
                    </a:moveTo>
                    <a:lnTo>
                      <a:pt x="626" y="746"/>
                    </a:lnTo>
                    <a:lnTo>
                      <a:pt x="626" y="492"/>
                    </a:lnTo>
                    <a:lnTo>
                      <a:pt x="616" y="456"/>
                    </a:lnTo>
                    <a:lnTo>
                      <a:pt x="594" y="434"/>
                    </a:lnTo>
                    <a:lnTo>
                      <a:pt x="566" y="416"/>
                    </a:lnTo>
                    <a:lnTo>
                      <a:pt x="522" y="398"/>
                    </a:lnTo>
                    <a:lnTo>
                      <a:pt x="480" y="386"/>
                    </a:lnTo>
                    <a:lnTo>
                      <a:pt x="426" y="374"/>
                    </a:lnTo>
                    <a:lnTo>
                      <a:pt x="380" y="372"/>
                    </a:lnTo>
                    <a:lnTo>
                      <a:pt x="410" y="346"/>
                    </a:lnTo>
                    <a:lnTo>
                      <a:pt x="426" y="318"/>
                    </a:lnTo>
                    <a:lnTo>
                      <a:pt x="444" y="266"/>
                    </a:lnTo>
                    <a:lnTo>
                      <a:pt x="452" y="204"/>
                    </a:lnTo>
                    <a:lnTo>
                      <a:pt x="442" y="116"/>
                    </a:lnTo>
                    <a:lnTo>
                      <a:pt x="412" y="54"/>
                    </a:lnTo>
                    <a:lnTo>
                      <a:pt x="386" y="26"/>
                    </a:lnTo>
                    <a:lnTo>
                      <a:pt x="358" y="8"/>
                    </a:lnTo>
                    <a:lnTo>
                      <a:pt x="322" y="0"/>
                    </a:lnTo>
                    <a:lnTo>
                      <a:pt x="294" y="4"/>
                    </a:lnTo>
                    <a:lnTo>
                      <a:pt x="260" y="18"/>
                    </a:lnTo>
                    <a:lnTo>
                      <a:pt x="228" y="46"/>
                    </a:lnTo>
                    <a:lnTo>
                      <a:pt x="210" y="76"/>
                    </a:lnTo>
                    <a:lnTo>
                      <a:pt x="192" y="118"/>
                    </a:lnTo>
                    <a:lnTo>
                      <a:pt x="182" y="156"/>
                    </a:lnTo>
                    <a:lnTo>
                      <a:pt x="180" y="192"/>
                    </a:lnTo>
                    <a:lnTo>
                      <a:pt x="182" y="232"/>
                    </a:lnTo>
                    <a:lnTo>
                      <a:pt x="192" y="286"/>
                    </a:lnTo>
                    <a:lnTo>
                      <a:pt x="204" y="310"/>
                    </a:lnTo>
                    <a:lnTo>
                      <a:pt x="220" y="340"/>
                    </a:lnTo>
                    <a:lnTo>
                      <a:pt x="248" y="368"/>
                    </a:lnTo>
                    <a:lnTo>
                      <a:pt x="210" y="374"/>
                    </a:lnTo>
                    <a:lnTo>
                      <a:pt x="172" y="382"/>
                    </a:lnTo>
                    <a:lnTo>
                      <a:pt x="128" y="394"/>
                    </a:lnTo>
                    <a:lnTo>
                      <a:pt x="82" y="410"/>
                    </a:lnTo>
                    <a:lnTo>
                      <a:pt x="42" y="434"/>
                    </a:lnTo>
                    <a:lnTo>
                      <a:pt x="14" y="460"/>
                    </a:lnTo>
                    <a:lnTo>
                      <a:pt x="0" y="498"/>
                    </a:lnTo>
                    <a:lnTo>
                      <a:pt x="0" y="746"/>
                    </a:lnTo>
                    <a:close/>
                  </a:path>
                </a:pathLst>
              </a:custGeom>
              <a:solidFill>
                <a:srgbClr val="E6AF00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3" name="Line 199"/>
              <p:cNvSpPr>
                <a:spLocks noChangeShapeType="1"/>
              </p:cNvSpPr>
              <p:nvPr/>
            </p:nvSpPr>
            <p:spPr bwMode="auto">
              <a:xfrm>
                <a:off x="254794" y="7204869"/>
                <a:ext cx="0" cy="34131"/>
              </a:xfrm>
              <a:prstGeom prst="line">
                <a:avLst/>
              </a:prstGeom>
              <a:solidFill>
                <a:srgbClr val="339966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4" name="Line 200"/>
              <p:cNvSpPr>
                <a:spLocks noChangeShapeType="1"/>
              </p:cNvSpPr>
              <p:nvPr/>
            </p:nvSpPr>
            <p:spPr bwMode="auto">
              <a:xfrm>
                <a:off x="329406" y="7204869"/>
                <a:ext cx="0" cy="34131"/>
              </a:xfrm>
              <a:prstGeom prst="line">
                <a:avLst/>
              </a:prstGeom>
              <a:solidFill>
                <a:srgbClr val="339966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19" name="Group 318"/>
          <p:cNvGrpSpPr/>
          <p:nvPr/>
        </p:nvGrpSpPr>
        <p:grpSpPr>
          <a:xfrm>
            <a:off x="2117443" y="5451383"/>
            <a:ext cx="5168712" cy="720817"/>
            <a:chOff x="2117443" y="5451383"/>
            <a:chExt cx="5168712" cy="720817"/>
          </a:xfrm>
        </p:grpSpPr>
        <p:sp>
          <p:nvSpPr>
            <p:cNvPr id="400" name="Freeform 399"/>
            <p:cNvSpPr/>
            <p:nvPr/>
          </p:nvSpPr>
          <p:spPr>
            <a:xfrm>
              <a:off x="2121370" y="5620269"/>
              <a:ext cx="157104" cy="412397"/>
            </a:xfrm>
            <a:custGeom>
              <a:avLst/>
              <a:gdLst>
                <a:gd name="connsiteX0" fmla="*/ 167640 w 167640"/>
                <a:gd name="connsiteY0" fmla="*/ 106680 h 440055"/>
                <a:gd name="connsiteX1" fmla="*/ 165735 w 167640"/>
                <a:gd name="connsiteY1" fmla="*/ 440055 h 440055"/>
                <a:gd name="connsiteX2" fmla="*/ 95250 w 167640"/>
                <a:gd name="connsiteY2" fmla="*/ 428625 h 440055"/>
                <a:gd name="connsiteX3" fmla="*/ 26670 w 167640"/>
                <a:gd name="connsiteY3" fmla="*/ 405765 h 440055"/>
                <a:gd name="connsiteX4" fmla="*/ 0 w 167640"/>
                <a:gd name="connsiteY4" fmla="*/ 360045 h 440055"/>
                <a:gd name="connsiteX5" fmla="*/ 0 w 167640"/>
                <a:gd name="connsiteY5" fmla="*/ 0 h 440055"/>
                <a:gd name="connsiteX6" fmla="*/ 34290 w 167640"/>
                <a:gd name="connsiteY6" fmla="*/ 57150 h 440055"/>
                <a:gd name="connsiteX7" fmla="*/ 89535 w 167640"/>
                <a:gd name="connsiteY7" fmla="*/ 89535 h 440055"/>
                <a:gd name="connsiteX8" fmla="*/ 167640 w 167640"/>
                <a:gd name="connsiteY8" fmla="*/ 106680 h 44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640" h="440055">
                  <a:moveTo>
                    <a:pt x="167640" y="106680"/>
                  </a:moveTo>
                  <a:lnTo>
                    <a:pt x="165735" y="440055"/>
                  </a:lnTo>
                  <a:lnTo>
                    <a:pt x="95250" y="428625"/>
                  </a:lnTo>
                  <a:lnTo>
                    <a:pt x="26670" y="405765"/>
                  </a:lnTo>
                  <a:lnTo>
                    <a:pt x="0" y="360045"/>
                  </a:lnTo>
                  <a:lnTo>
                    <a:pt x="0" y="0"/>
                  </a:lnTo>
                  <a:lnTo>
                    <a:pt x="34290" y="57150"/>
                  </a:lnTo>
                  <a:lnTo>
                    <a:pt x="89535" y="89535"/>
                  </a:lnTo>
                  <a:lnTo>
                    <a:pt x="167640" y="106680"/>
                  </a:ln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50000">
                  <a:srgbClr val="6ED09F"/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3" name="Freeform 402"/>
            <p:cNvSpPr/>
            <p:nvPr/>
          </p:nvSpPr>
          <p:spPr>
            <a:xfrm>
              <a:off x="2117443" y="5451383"/>
              <a:ext cx="432035" cy="271004"/>
            </a:xfrm>
            <a:custGeom>
              <a:avLst/>
              <a:gdLst>
                <a:gd name="connsiteX0" fmla="*/ 207645 w 209550"/>
                <a:gd name="connsiteY0" fmla="*/ 0 h 131445"/>
                <a:gd name="connsiteX1" fmla="*/ 209550 w 209550"/>
                <a:gd name="connsiteY1" fmla="*/ 127635 h 131445"/>
                <a:gd name="connsiteX2" fmla="*/ 68580 w 209550"/>
                <a:gd name="connsiteY2" fmla="*/ 131445 h 131445"/>
                <a:gd name="connsiteX3" fmla="*/ 26670 w 209550"/>
                <a:gd name="connsiteY3" fmla="*/ 120015 h 131445"/>
                <a:gd name="connsiteX4" fmla="*/ 0 w 209550"/>
                <a:gd name="connsiteY4" fmla="*/ 78105 h 131445"/>
                <a:gd name="connsiteX5" fmla="*/ 17145 w 209550"/>
                <a:gd name="connsiteY5" fmla="*/ 40005 h 131445"/>
                <a:gd name="connsiteX6" fmla="*/ 64770 w 209550"/>
                <a:gd name="connsiteY6" fmla="*/ 19050 h 131445"/>
                <a:gd name="connsiteX7" fmla="*/ 207645 w 209550"/>
                <a:gd name="connsiteY7" fmla="*/ 0 h 13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" h="131445">
                  <a:moveTo>
                    <a:pt x="207645" y="0"/>
                  </a:moveTo>
                  <a:lnTo>
                    <a:pt x="209550" y="127635"/>
                  </a:lnTo>
                  <a:lnTo>
                    <a:pt x="68580" y="131445"/>
                  </a:lnTo>
                  <a:lnTo>
                    <a:pt x="26670" y="120015"/>
                  </a:lnTo>
                  <a:lnTo>
                    <a:pt x="0" y="78105"/>
                  </a:lnTo>
                  <a:lnTo>
                    <a:pt x="17145" y="40005"/>
                  </a:lnTo>
                  <a:lnTo>
                    <a:pt x="64770" y="19050"/>
                  </a:lnTo>
                  <a:lnTo>
                    <a:pt x="207645" y="0"/>
                  </a:lnTo>
                  <a:close/>
                </a:path>
              </a:pathLst>
            </a:custGeom>
            <a:gradFill>
              <a:gsLst>
                <a:gs pos="0">
                  <a:srgbClr val="83D7AF"/>
                </a:gs>
                <a:gs pos="53000">
                  <a:srgbClr val="C4ECD9"/>
                </a:gs>
                <a:gs pos="100000">
                  <a:sysClr val="window" lastClr="FFFFFF">
                    <a:alpha val="0"/>
                  </a:sysClr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20822" y="5714531"/>
              <a:ext cx="2513659" cy="314207"/>
            </a:xfrm>
            <a:prstGeom prst="rect">
              <a:avLst/>
            </a:prstGeom>
            <a:gradFill>
              <a:gsLst>
                <a:gs pos="0">
                  <a:srgbClr val="78D2A5"/>
                </a:gs>
                <a:gs pos="20000">
                  <a:srgbClr val="78D2A5"/>
                </a:gs>
                <a:gs pos="100000">
                  <a:sysClr val="window" lastClr="FFFFFF">
                    <a:alpha val="0"/>
                  </a:sysClr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2278474" y="5714531"/>
              <a:ext cx="2042348" cy="314207"/>
            </a:xfrm>
            <a:prstGeom prst="rect">
              <a:avLst/>
            </a:prstGeom>
            <a:solidFill>
              <a:srgbClr val="6ED09F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2353334" y="5739038"/>
              <a:ext cx="588303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b="1" dirty="0" smtClean="0">
                  <a:latin typeface="Arial Narrow" pitchFamily="34" charset="0"/>
                  <a:cs typeface="Arial" pitchFamily="34" charset="0"/>
                </a:rPr>
                <a:t>Startup</a:t>
              </a:r>
              <a:endParaRPr lang="en-US" sz="1600" b="1" dirty="0">
                <a:latin typeface="Arial Narrow" pitchFamily="34" charset="0"/>
                <a:cs typeface="Arial" pitchFamily="34" charset="0"/>
              </a:endParaRPr>
            </a:p>
          </p:txBody>
        </p:sp>
        <p:grpSp>
          <p:nvGrpSpPr>
            <p:cNvPr id="431" name="Group 987"/>
            <p:cNvGrpSpPr/>
            <p:nvPr/>
          </p:nvGrpSpPr>
          <p:grpSpPr>
            <a:xfrm>
              <a:off x="2121370" y="5494588"/>
              <a:ext cx="314207" cy="534151"/>
              <a:chOff x="304798" y="6141720"/>
              <a:chExt cx="152400" cy="259079"/>
            </a:xfrm>
          </p:grpSpPr>
          <p:sp>
            <p:nvSpPr>
              <p:cNvPr id="636" name="Arc 635"/>
              <p:cNvSpPr/>
              <p:nvPr/>
            </p:nvSpPr>
            <p:spPr>
              <a:xfrm rot="10800000">
                <a:off x="304798" y="6141720"/>
                <a:ext cx="152399" cy="106680"/>
              </a:xfrm>
              <a:prstGeom prst="arc">
                <a:avLst>
                  <a:gd name="adj1" fmla="val 16200000"/>
                  <a:gd name="adj2" fmla="val 4136209"/>
                </a:avLst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7" name="Arc 636"/>
              <p:cNvSpPr/>
              <p:nvPr/>
            </p:nvSpPr>
            <p:spPr>
              <a:xfrm rot="10800000">
                <a:off x="304799" y="6324600"/>
                <a:ext cx="152399" cy="76199"/>
              </a:xfrm>
              <a:prstGeom prst="arc">
                <a:avLst>
                  <a:gd name="adj1" fmla="val 16200000"/>
                  <a:gd name="adj2" fmla="val 228978"/>
                </a:avLst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38" name="Straight Connector 637"/>
              <p:cNvCxnSpPr/>
              <p:nvPr/>
            </p:nvCxnSpPr>
            <p:spPr>
              <a:xfrm rot="5400000">
                <a:off x="224792" y="6280786"/>
                <a:ext cx="160016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cxnSp>
          <p:nvCxnSpPr>
            <p:cNvPr id="447" name="Straight Connector 446"/>
            <p:cNvCxnSpPr>
              <a:endCxn id="415" idx="0"/>
            </p:cNvCxnSpPr>
            <p:nvPr/>
          </p:nvCxnSpPr>
          <p:spPr>
            <a:xfrm flipV="1">
              <a:off x="2278474" y="5714531"/>
              <a:ext cx="1021174" cy="1311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sp>
          <p:nvSpPr>
            <p:cNvPr id="448" name="TextBox 447"/>
            <p:cNvSpPr txBox="1"/>
            <p:nvPr/>
          </p:nvSpPr>
          <p:spPr>
            <a:xfrm>
              <a:off x="3810237" y="5557428"/>
              <a:ext cx="51058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Startup Launch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9" name="TextBox 448"/>
            <p:cNvSpPr txBox="1"/>
            <p:nvPr/>
          </p:nvSpPr>
          <p:spPr>
            <a:xfrm>
              <a:off x="4587899" y="5895201"/>
              <a:ext cx="67554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Option </a:t>
              </a:r>
              <a:r>
                <a:rPr lang="en-US" sz="900" b="1" dirty="0" err="1" smtClean="0">
                  <a:latin typeface="Arial" pitchFamily="34" charset="0"/>
                  <a:cs typeface="Arial" pitchFamily="34" charset="0"/>
                </a:rPr>
                <a:t>Agmt</a:t>
              </a:r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" name="TextBox 449"/>
            <p:cNvSpPr txBox="1"/>
            <p:nvPr/>
          </p:nvSpPr>
          <p:spPr>
            <a:xfrm>
              <a:off x="4949237" y="5557428"/>
              <a:ext cx="471311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License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1" name="TextBox 450"/>
            <p:cNvSpPr txBox="1"/>
            <p:nvPr/>
          </p:nvSpPr>
          <p:spPr>
            <a:xfrm>
              <a:off x="6339607" y="5895201"/>
              <a:ext cx="628413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SBIR App.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2" name="TextBox 451"/>
            <p:cNvSpPr txBox="1"/>
            <p:nvPr/>
          </p:nvSpPr>
          <p:spPr>
            <a:xfrm>
              <a:off x="6657742" y="5557428"/>
              <a:ext cx="628413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SBIR Grant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53" name="Straight Connector 452"/>
            <p:cNvCxnSpPr/>
            <p:nvPr/>
          </p:nvCxnSpPr>
          <p:spPr>
            <a:xfrm>
              <a:off x="2278474" y="6030050"/>
              <a:ext cx="4556007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grpSp>
          <p:nvGrpSpPr>
            <p:cNvPr id="459" name="Group 1239"/>
            <p:cNvGrpSpPr/>
            <p:nvPr/>
          </p:nvGrpSpPr>
          <p:grpSpPr>
            <a:xfrm>
              <a:off x="6048963" y="5797011"/>
              <a:ext cx="224434" cy="314207"/>
              <a:chOff x="76200" y="7315200"/>
              <a:chExt cx="544285" cy="762000"/>
            </a:xfrm>
          </p:grpSpPr>
          <p:sp>
            <p:nvSpPr>
              <p:cNvPr id="585" name="Folded Corner 584"/>
              <p:cNvSpPr/>
              <p:nvPr/>
            </p:nvSpPr>
            <p:spPr>
              <a:xfrm>
                <a:off x="76200" y="7315200"/>
                <a:ext cx="544285" cy="762000"/>
              </a:xfrm>
              <a:prstGeom prst="foldedCorner">
                <a:avLst/>
              </a:prstGeom>
              <a:solidFill>
                <a:srgbClr val="C4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86" name="Straight Connector 585"/>
              <p:cNvCxnSpPr/>
              <p:nvPr/>
            </p:nvCxnSpPr>
            <p:spPr>
              <a:xfrm>
                <a:off x="166914" y="7405915"/>
                <a:ext cx="362857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sp>
            <p:nvSpPr>
              <p:cNvPr id="587" name="Rectangle 586"/>
              <p:cNvSpPr/>
              <p:nvPr/>
            </p:nvSpPr>
            <p:spPr>
              <a:xfrm>
                <a:off x="166914" y="7496629"/>
                <a:ext cx="362857" cy="90714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88" name="Straight Connector 587"/>
              <p:cNvCxnSpPr/>
              <p:nvPr/>
            </p:nvCxnSpPr>
            <p:spPr>
              <a:xfrm>
                <a:off x="166914" y="7421790"/>
                <a:ext cx="362857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grpSp>
            <p:nvGrpSpPr>
              <p:cNvPr id="589" name="Group 1244"/>
              <p:cNvGrpSpPr/>
              <p:nvPr/>
            </p:nvGrpSpPr>
            <p:grpSpPr>
              <a:xfrm>
                <a:off x="152400" y="7620000"/>
                <a:ext cx="381000" cy="381000"/>
                <a:chOff x="152400" y="7467600"/>
                <a:chExt cx="381000" cy="381000"/>
              </a:xfrm>
            </p:grpSpPr>
            <p:sp>
              <p:nvSpPr>
                <p:cNvPr id="590" name="Oval 589"/>
                <p:cNvSpPr/>
                <p:nvPr/>
              </p:nvSpPr>
              <p:spPr>
                <a:xfrm flipH="1" flipV="1">
                  <a:off x="228600" y="7543800"/>
                  <a:ext cx="228600" cy="228600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 flipH="1" flipV="1">
                  <a:off x="304800" y="7620000"/>
                  <a:ext cx="76200" cy="76200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92" name="Oval 591"/>
                <p:cNvSpPr/>
                <p:nvPr/>
              </p:nvSpPr>
              <p:spPr>
                <a:xfrm flipH="1" flipV="1">
                  <a:off x="152400" y="7467600"/>
                  <a:ext cx="381000" cy="381000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60" name="TextBox 459"/>
            <p:cNvSpPr txBox="1"/>
            <p:nvPr/>
          </p:nvSpPr>
          <p:spPr>
            <a:xfrm>
              <a:off x="3499955" y="5895201"/>
              <a:ext cx="78551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Business Plan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" name="Folded Corner 460"/>
            <p:cNvSpPr/>
            <p:nvPr/>
          </p:nvSpPr>
          <p:spPr>
            <a:xfrm>
              <a:off x="4635030" y="5557428"/>
              <a:ext cx="224658" cy="314207"/>
            </a:xfrm>
            <a:prstGeom prst="foldedCorner">
              <a:avLst/>
            </a:prstGeom>
            <a:solidFill>
              <a:srgbClr val="6ED09F"/>
            </a:soli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2" name="Folded Corner 461"/>
            <p:cNvSpPr/>
            <p:nvPr/>
          </p:nvSpPr>
          <p:spPr>
            <a:xfrm>
              <a:off x="3535304" y="5557428"/>
              <a:ext cx="224658" cy="314207"/>
            </a:xfrm>
            <a:prstGeom prst="foldedCorner">
              <a:avLst/>
            </a:prstGeom>
            <a:solidFill>
              <a:srgbClr val="6ED09F"/>
            </a:soli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63" name="Group 1779"/>
            <p:cNvGrpSpPr/>
            <p:nvPr/>
          </p:nvGrpSpPr>
          <p:grpSpPr>
            <a:xfrm>
              <a:off x="3221096" y="5797011"/>
              <a:ext cx="224658" cy="314207"/>
              <a:chOff x="609600" y="8077200"/>
              <a:chExt cx="544830" cy="762000"/>
            </a:xfrm>
          </p:grpSpPr>
          <p:sp>
            <p:nvSpPr>
              <p:cNvPr id="577" name="Folded Corner 576"/>
              <p:cNvSpPr/>
              <p:nvPr/>
            </p:nvSpPr>
            <p:spPr>
              <a:xfrm>
                <a:off x="609600" y="8077200"/>
                <a:ext cx="544830" cy="762000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78" name="Straight Connector 577"/>
              <p:cNvCxnSpPr/>
              <p:nvPr/>
            </p:nvCxnSpPr>
            <p:spPr>
              <a:xfrm>
                <a:off x="685800" y="8305800"/>
                <a:ext cx="362857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cxnSp>
            <p:nvCxnSpPr>
              <p:cNvPr id="579" name="Straight Connector 578"/>
              <p:cNvCxnSpPr/>
              <p:nvPr/>
            </p:nvCxnSpPr>
            <p:spPr>
              <a:xfrm>
                <a:off x="685800" y="8229600"/>
                <a:ext cx="362857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cxnSp>
            <p:nvCxnSpPr>
              <p:cNvPr id="580" name="Straight Connector 579"/>
              <p:cNvCxnSpPr/>
              <p:nvPr/>
            </p:nvCxnSpPr>
            <p:spPr>
              <a:xfrm rot="5400000" flipH="1" flipV="1">
                <a:off x="533400" y="8610600"/>
                <a:ext cx="3048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581" name="Straight Connector 580"/>
              <p:cNvCxnSpPr/>
              <p:nvPr/>
            </p:nvCxnSpPr>
            <p:spPr>
              <a:xfrm>
                <a:off x="685800" y="8686800"/>
                <a:ext cx="381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582" name="Straight Connector 581"/>
              <p:cNvCxnSpPr/>
              <p:nvPr/>
            </p:nvCxnSpPr>
            <p:spPr>
              <a:xfrm>
                <a:off x="685800" y="8686800"/>
                <a:ext cx="91440" cy="40640"/>
              </a:xfrm>
              <a:prstGeom prst="lin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583" name="Straight Connector 582"/>
              <p:cNvCxnSpPr/>
              <p:nvPr/>
            </p:nvCxnSpPr>
            <p:spPr>
              <a:xfrm flipV="1">
                <a:off x="777240" y="8719820"/>
                <a:ext cx="109220" cy="10160"/>
              </a:xfrm>
              <a:prstGeom prst="lin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584" name="Straight Connector 583"/>
              <p:cNvCxnSpPr/>
              <p:nvPr/>
            </p:nvCxnSpPr>
            <p:spPr>
              <a:xfrm rot="5400000" flipH="1" flipV="1">
                <a:off x="848360" y="8542020"/>
                <a:ext cx="215900" cy="139700"/>
              </a:xfrm>
              <a:prstGeom prst="lin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</p:grpSp>
        <p:grpSp>
          <p:nvGrpSpPr>
            <p:cNvPr id="464" name="Group 1833"/>
            <p:cNvGrpSpPr/>
            <p:nvPr/>
          </p:nvGrpSpPr>
          <p:grpSpPr>
            <a:xfrm>
              <a:off x="6363170" y="5557428"/>
              <a:ext cx="276680" cy="314207"/>
              <a:chOff x="2514600" y="7696200"/>
              <a:chExt cx="134198" cy="152400"/>
            </a:xfrm>
          </p:grpSpPr>
          <p:grpSp>
            <p:nvGrpSpPr>
              <p:cNvPr id="567" name="Group 1239"/>
              <p:cNvGrpSpPr/>
              <p:nvPr/>
            </p:nvGrpSpPr>
            <p:grpSpPr>
              <a:xfrm>
                <a:off x="2514600" y="7696200"/>
                <a:ext cx="108857" cy="152400"/>
                <a:chOff x="76200" y="7315200"/>
                <a:chExt cx="544285" cy="762000"/>
              </a:xfrm>
            </p:grpSpPr>
            <p:sp>
              <p:nvSpPr>
                <p:cNvPr id="569" name="Folded Corner 568"/>
                <p:cNvSpPr/>
                <p:nvPr/>
              </p:nvSpPr>
              <p:spPr>
                <a:xfrm>
                  <a:off x="76200" y="7315200"/>
                  <a:ext cx="544285" cy="762000"/>
                </a:xfrm>
                <a:prstGeom prst="foldedCorner">
                  <a:avLst/>
                </a:prstGeom>
                <a:solidFill>
                  <a:srgbClr val="C4ECD9"/>
                </a:solidFill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570" name="Straight Connector 569"/>
                <p:cNvCxnSpPr/>
                <p:nvPr/>
              </p:nvCxnSpPr>
              <p:spPr>
                <a:xfrm>
                  <a:off x="166914" y="74059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sp>
              <p:nvSpPr>
                <p:cNvPr id="571" name="Rectangle 570"/>
                <p:cNvSpPr/>
                <p:nvPr/>
              </p:nvSpPr>
              <p:spPr>
                <a:xfrm>
                  <a:off x="166914" y="7496629"/>
                  <a:ext cx="362857" cy="90714"/>
                </a:xfrm>
                <a:prstGeom prst="rect">
                  <a:avLst/>
                </a:prstGeom>
                <a:solidFill>
                  <a:sysClr val="window" lastClr="FFFFFF">
                    <a:lumMod val="65000"/>
                  </a:sysClr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572" name="Straight Connector 571"/>
                <p:cNvCxnSpPr/>
                <p:nvPr/>
              </p:nvCxnSpPr>
              <p:spPr>
                <a:xfrm>
                  <a:off x="166914" y="742179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grpSp>
              <p:nvGrpSpPr>
                <p:cNvPr id="573" name="Group 1244"/>
                <p:cNvGrpSpPr/>
                <p:nvPr/>
              </p:nvGrpSpPr>
              <p:grpSpPr>
                <a:xfrm>
                  <a:off x="152400" y="7620000"/>
                  <a:ext cx="381000" cy="381000"/>
                  <a:chOff x="152400" y="7467600"/>
                  <a:chExt cx="381000" cy="381000"/>
                </a:xfrm>
              </p:grpSpPr>
              <p:sp>
                <p:nvSpPr>
                  <p:cNvPr id="574" name="Oval 573"/>
                  <p:cNvSpPr/>
                  <p:nvPr/>
                </p:nvSpPr>
                <p:spPr>
                  <a:xfrm flipH="1" flipV="1">
                    <a:off x="228600" y="7543800"/>
                    <a:ext cx="228600" cy="228600"/>
                  </a:xfrm>
                  <a:prstGeom prst="ellipse">
                    <a:avLst/>
                  </a:prstGeom>
                  <a:noFill/>
                  <a:ln w="3175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5" name="Oval 574"/>
                  <p:cNvSpPr/>
                  <p:nvPr/>
                </p:nvSpPr>
                <p:spPr>
                  <a:xfrm flipH="1" flipV="1">
                    <a:off x="304800" y="7620000"/>
                    <a:ext cx="76200" cy="76200"/>
                  </a:xfrm>
                  <a:prstGeom prst="ellipse">
                    <a:avLst/>
                  </a:prstGeom>
                  <a:noFill/>
                  <a:ln w="3175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6" name="Oval 575"/>
                  <p:cNvSpPr/>
                  <p:nvPr/>
                </p:nvSpPr>
                <p:spPr>
                  <a:xfrm flipH="1" flipV="1">
                    <a:off x="152400" y="7467600"/>
                    <a:ext cx="381000" cy="381000"/>
                  </a:xfrm>
                  <a:prstGeom prst="ellipse">
                    <a:avLst/>
                  </a:prstGeom>
                  <a:noFill/>
                  <a:ln w="3175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568" name="Rectangle 567"/>
              <p:cNvSpPr/>
              <p:nvPr/>
            </p:nvSpPr>
            <p:spPr>
              <a:xfrm>
                <a:off x="2529840" y="7707629"/>
                <a:ext cx="118958" cy="13435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9966"/>
                  </a:buClr>
                  <a:buSzTx/>
                  <a:buFont typeface="Wingdings" pitchFamily="2" charset="2"/>
                  <a:buChar char="ü"/>
                  <a:tabLst/>
                  <a:defRPr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Arial" pitchFamily="34" charset="0"/>
                  </a:rPr>
                  <a:t> </a:t>
                </a:r>
                <a:endPara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  <p:grpSp>
          <p:nvGrpSpPr>
            <p:cNvPr id="465" name="Group 1834"/>
            <p:cNvGrpSpPr/>
            <p:nvPr/>
          </p:nvGrpSpPr>
          <p:grpSpPr>
            <a:xfrm>
              <a:off x="4635030" y="5557428"/>
              <a:ext cx="224658" cy="314207"/>
              <a:chOff x="152400" y="8229600"/>
              <a:chExt cx="544830" cy="762000"/>
            </a:xfrm>
          </p:grpSpPr>
          <p:sp>
            <p:nvSpPr>
              <p:cNvPr id="559" name="Folded Corner 558"/>
              <p:cNvSpPr/>
              <p:nvPr/>
            </p:nvSpPr>
            <p:spPr>
              <a:xfrm>
                <a:off x="152400" y="8229600"/>
                <a:ext cx="544830" cy="762000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60" name="Group 1836"/>
              <p:cNvGrpSpPr/>
              <p:nvPr/>
            </p:nvGrpSpPr>
            <p:grpSpPr>
              <a:xfrm>
                <a:off x="228600" y="8432800"/>
                <a:ext cx="381000" cy="482600"/>
                <a:chOff x="457200" y="8534400"/>
                <a:chExt cx="228600" cy="304800"/>
              </a:xfrm>
            </p:grpSpPr>
            <p:sp>
              <p:nvSpPr>
                <p:cNvPr id="563" name="Rectangle 562"/>
                <p:cNvSpPr/>
                <p:nvPr/>
              </p:nvSpPr>
              <p:spPr>
                <a:xfrm>
                  <a:off x="457200" y="8686800"/>
                  <a:ext cx="228600" cy="152400"/>
                </a:xfrm>
                <a:prstGeom prst="rect">
                  <a:avLst/>
                </a:prstGeom>
                <a:solidFill>
                  <a:sysClr val="window" lastClr="FFFFFF">
                    <a:lumMod val="65000"/>
                  </a:sysClr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64" name="Arc 563"/>
                <p:cNvSpPr/>
                <p:nvPr/>
              </p:nvSpPr>
              <p:spPr>
                <a:xfrm>
                  <a:off x="493395" y="8534400"/>
                  <a:ext cx="152400" cy="152400"/>
                </a:xfrm>
                <a:prstGeom prst="arc">
                  <a:avLst>
                    <a:gd name="adj1" fmla="val 10800000"/>
                    <a:gd name="adj2" fmla="val 0"/>
                  </a:avLst>
                </a:pr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565" name="Straight Connector 564"/>
                <p:cNvCxnSpPr>
                  <a:stCxn id="564" idx="0"/>
                </p:cNvCxnSpPr>
                <p:nvPr/>
              </p:nvCxnSpPr>
              <p:spPr>
                <a:xfrm rot="5400000">
                  <a:off x="455295" y="8648700"/>
                  <a:ext cx="7620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566" name="Straight Connector 565"/>
                <p:cNvCxnSpPr/>
                <p:nvPr/>
              </p:nvCxnSpPr>
              <p:spPr>
                <a:xfrm rot="5400000">
                  <a:off x="607695" y="8648700"/>
                  <a:ext cx="7620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</p:grpSp>
          <p:cxnSp>
            <p:nvCxnSpPr>
              <p:cNvPr id="561" name="Straight Connector 560"/>
              <p:cNvCxnSpPr/>
              <p:nvPr/>
            </p:nvCxnSpPr>
            <p:spPr>
              <a:xfrm>
                <a:off x="228600" y="8382000"/>
                <a:ext cx="362857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cxnSp>
            <p:nvCxnSpPr>
              <p:cNvPr id="562" name="Straight Connector 561"/>
              <p:cNvCxnSpPr/>
              <p:nvPr/>
            </p:nvCxnSpPr>
            <p:spPr>
              <a:xfrm>
                <a:off x="228600" y="8305800"/>
                <a:ext cx="362857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</p:grpSp>
        <p:grpSp>
          <p:nvGrpSpPr>
            <p:cNvPr id="466" name="Group 1865"/>
            <p:cNvGrpSpPr/>
            <p:nvPr/>
          </p:nvGrpSpPr>
          <p:grpSpPr>
            <a:xfrm>
              <a:off x="4320822" y="5797011"/>
              <a:ext cx="224658" cy="314207"/>
              <a:chOff x="762000" y="8229600"/>
              <a:chExt cx="544830" cy="762000"/>
            </a:xfrm>
          </p:grpSpPr>
          <p:sp>
            <p:nvSpPr>
              <p:cNvPr id="551" name="Folded Corner 550"/>
              <p:cNvSpPr/>
              <p:nvPr/>
            </p:nvSpPr>
            <p:spPr>
              <a:xfrm>
                <a:off x="762000" y="8229600"/>
                <a:ext cx="544830" cy="762000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52" name="Group 1867"/>
              <p:cNvGrpSpPr/>
              <p:nvPr/>
            </p:nvGrpSpPr>
            <p:grpSpPr>
              <a:xfrm rot="21023597">
                <a:off x="863600" y="8428620"/>
                <a:ext cx="267415" cy="285274"/>
                <a:chOff x="905249" y="8428616"/>
                <a:chExt cx="267415" cy="285274"/>
              </a:xfrm>
            </p:grpSpPr>
            <p:sp>
              <p:nvSpPr>
                <p:cNvPr id="556" name="Arc 555"/>
                <p:cNvSpPr/>
                <p:nvPr/>
              </p:nvSpPr>
              <p:spPr>
                <a:xfrm rot="20251258">
                  <a:off x="905249" y="8428616"/>
                  <a:ext cx="254000" cy="241300"/>
                </a:xfrm>
                <a:prstGeom prst="arc">
                  <a:avLst>
                    <a:gd name="adj1" fmla="val 10800000"/>
                    <a:gd name="adj2" fmla="val 0"/>
                  </a:avLst>
                </a:pr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557" name="Straight Connector 556"/>
                <p:cNvCxnSpPr>
                  <a:stCxn id="556" idx="0"/>
                </p:cNvCxnSpPr>
                <p:nvPr/>
              </p:nvCxnSpPr>
              <p:spPr>
                <a:xfrm rot="4051258">
                  <a:off x="877638" y="8653565"/>
                  <a:ext cx="12065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558" name="Straight Connector 557"/>
                <p:cNvCxnSpPr/>
                <p:nvPr/>
              </p:nvCxnSpPr>
              <p:spPr>
                <a:xfrm rot="4051258">
                  <a:off x="1112339" y="8556449"/>
                  <a:ext cx="12065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</p:grpSp>
          <p:cxnSp>
            <p:nvCxnSpPr>
              <p:cNvPr id="553" name="Straight Connector 552"/>
              <p:cNvCxnSpPr/>
              <p:nvPr/>
            </p:nvCxnSpPr>
            <p:spPr>
              <a:xfrm>
                <a:off x="838200" y="8305800"/>
                <a:ext cx="362857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cxnSp>
            <p:nvCxnSpPr>
              <p:cNvPr id="554" name="Straight Connector 553"/>
              <p:cNvCxnSpPr/>
              <p:nvPr/>
            </p:nvCxnSpPr>
            <p:spPr>
              <a:xfrm>
                <a:off x="838200" y="8382000"/>
                <a:ext cx="362857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sp>
            <p:nvSpPr>
              <p:cNvPr id="555" name="Rectangle 554"/>
              <p:cNvSpPr/>
              <p:nvPr/>
            </p:nvSpPr>
            <p:spPr>
              <a:xfrm>
                <a:off x="838200" y="8674100"/>
                <a:ext cx="381000" cy="241300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67" name="Group 1889"/>
            <p:cNvGrpSpPr/>
            <p:nvPr/>
          </p:nvGrpSpPr>
          <p:grpSpPr>
            <a:xfrm>
              <a:off x="3535304" y="5557428"/>
              <a:ext cx="224658" cy="314207"/>
              <a:chOff x="152400" y="8229600"/>
              <a:chExt cx="544830" cy="762000"/>
            </a:xfrm>
          </p:grpSpPr>
          <p:sp>
            <p:nvSpPr>
              <p:cNvPr id="542" name="Folded Corner 541"/>
              <p:cNvSpPr/>
              <p:nvPr/>
            </p:nvSpPr>
            <p:spPr>
              <a:xfrm>
                <a:off x="152400" y="8229600"/>
                <a:ext cx="544830" cy="762000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43" name="Straight Connector 542"/>
              <p:cNvCxnSpPr/>
              <p:nvPr/>
            </p:nvCxnSpPr>
            <p:spPr>
              <a:xfrm>
                <a:off x="228600" y="8382000"/>
                <a:ext cx="362857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cxnSp>
            <p:nvCxnSpPr>
              <p:cNvPr id="544" name="Straight Connector 543"/>
              <p:cNvCxnSpPr/>
              <p:nvPr/>
            </p:nvCxnSpPr>
            <p:spPr>
              <a:xfrm>
                <a:off x="228600" y="8305800"/>
                <a:ext cx="362857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cxnSp>
            <p:nvCxnSpPr>
              <p:cNvPr id="545" name="Straight Connector 544"/>
              <p:cNvCxnSpPr/>
              <p:nvPr/>
            </p:nvCxnSpPr>
            <p:spPr>
              <a:xfrm>
                <a:off x="228600" y="8686800"/>
                <a:ext cx="362857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cxnSp>
            <p:nvCxnSpPr>
              <p:cNvPr id="546" name="Straight Connector 545"/>
              <p:cNvCxnSpPr/>
              <p:nvPr/>
            </p:nvCxnSpPr>
            <p:spPr>
              <a:xfrm>
                <a:off x="228600" y="8763000"/>
                <a:ext cx="362857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cxnSp>
            <p:nvCxnSpPr>
              <p:cNvPr id="547" name="Straight Connector 546"/>
              <p:cNvCxnSpPr/>
              <p:nvPr/>
            </p:nvCxnSpPr>
            <p:spPr>
              <a:xfrm>
                <a:off x="228600" y="8839200"/>
                <a:ext cx="362857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cxnSp>
            <p:nvCxnSpPr>
              <p:cNvPr id="548" name="Straight Connector 547"/>
              <p:cNvCxnSpPr/>
              <p:nvPr/>
            </p:nvCxnSpPr>
            <p:spPr>
              <a:xfrm>
                <a:off x="228600" y="8915400"/>
                <a:ext cx="362857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cxnSp>
            <p:nvCxnSpPr>
              <p:cNvPr id="549" name="Straight Connector 548"/>
              <p:cNvCxnSpPr/>
              <p:nvPr/>
            </p:nvCxnSpPr>
            <p:spPr>
              <a:xfrm>
                <a:off x="228600" y="8458200"/>
                <a:ext cx="362857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sp>
            <p:nvSpPr>
              <p:cNvPr id="550" name="16-Point Star 549"/>
              <p:cNvSpPr/>
              <p:nvPr/>
            </p:nvSpPr>
            <p:spPr>
              <a:xfrm>
                <a:off x="228600" y="8484870"/>
                <a:ext cx="152400" cy="152400"/>
              </a:xfrm>
              <a:prstGeom prst="star16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477" name="Straight Connector 476"/>
            <p:cNvCxnSpPr/>
            <p:nvPr/>
          </p:nvCxnSpPr>
          <p:spPr>
            <a:xfrm flipV="1">
              <a:off x="2231343" y="5451383"/>
              <a:ext cx="314214" cy="47131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sp>
          <p:nvSpPr>
            <p:cNvPr id="482" name="TextBox 481"/>
            <p:cNvSpPr txBox="1"/>
            <p:nvPr/>
          </p:nvSpPr>
          <p:spPr>
            <a:xfrm>
              <a:off x="5746538" y="5455308"/>
              <a:ext cx="47131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Investor Meeting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83" name="Group 482"/>
            <p:cNvGrpSpPr/>
            <p:nvPr/>
          </p:nvGrpSpPr>
          <p:grpSpPr>
            <a:xfrm>
              <a:off x="5432331" y="5455310"/>
              <a:ext cx="261840" cy="314207"/>
              <a:chOff x="1905000" y="8305800"/>
              <a:chExt cx="127000" cy="152400"/>
            </a:xfrm>
          </p:grpSpPr>
          <p:grpSp>
            <p:nvGrpSpPr>
              <p:cNvPr id="487" name="Group 197"/>
              <p:cNvGrpSpPr>
                <a:grpSpLocks/>
              </p:cNvGrpSpPr>
              <p:nvPr/>
            </p:nvGrpSpPr>
            <p:grpSpPr bwMode="auto">
              <a:xfrm>
                <a:off x="1905000" y="8305800"/>
                <a:ext cx="127000" cy="152400"/>
                <a:chOff x="3168" y="1392"/>
                <a:chExt cx="160" cy="192"/>
              </a:xfrm>
              <a:solidFill>
                <a:srgbClr val="339966"/>
              </a:solidFill>
            </p:grpSpPr>
            <p:sp>
              <p:nvSpPr>
                <p:cNvPr id="489" name="Freeform 198"/>
                <p:cNvSpPr>
                  <a:spLocks/>
                </p:cNvSpPr>
                <p:nvPr/>
              </p:nvSpPr>
              <p:spPr bwMode="auto">
                <a:xfrm>
                  <a:off x="3168" y="1392"/>
                  <a:ext cx="160" cy="191"/>
                </a:xfrm>
                <a:custGeom>
                  <a:avLst/>
                  <a:gdLst>
                    <a:gd name="T0" fmla="*/ 0 w 626"/>
                    <a:gd name="T1" fmla="*/ 1 h 746"/>
                    <a:gd name="T2" fmla="*/ 1 w 626"/>
                    <a:gd name="T3" fmla="*/ 1 h 746"/>
                    <a:gd name="T4" fmla="*/ 1 w 626"/>
                    <a:gd name="T5" fmla="*/ 1 h 746"/>
                    <a:gd name="T6" fmla="*/ 1 w 626"/>
                    <a:gd name="T7" fmla="*/ 1 h 746"/>
                    <a:gd name="T8" fmla="*/ 1 w 626"/>
                    <a:gd name="T9" fmla="*/ 1 h 746"/>
                    <a:gd name="T10" fmla="*/ 1 w 626"/>
                    <a:gd name="T11" fmla="*/ 1 h 746"/>
                    <a:gd name="T12" fmla="*/ 1 w 626"/>
                    <a:gd name="T13" fmla="*/ 1 h 746"/>
                    <a:gd name="T14" fmla="*/ 1 w 626"/>
                    <a:gd name="T15" fmla="*/ 1 h 746"/>
                    <a:gd name="T16" fmla="*/ 1 w 626"/>
                    <a:gd name="T17" fmla="*/ 1 h 746"/>
                    <a:gd name="T18" fmla="*/ 1 w 626"/>
                    <a:gd name="T19" fmla="*/ 1 h 746"/>
                    <a:gd name="T20" fmla="*/ 1 w 626"/>
                    <a:gd name="T21" fmla="*/ 1 h 746"/>
                    <a:gd name="T22" fmla="*/ 1 w 626"/>
                    <a:gd name="T23" fmla="*/ 0 h 746"/>
                    <a:gd name="T24" fmla="*/ 1 w 626"/>
                    <a:gd name="T25" fmla="*/ 0 h 746"/>
                    <a:gd name="T26" fmla="*/ 1 w 626"/>
                    <a:gd name="T27" fmla="*/ 0 h 746"/>
                    <a:gd name="T28" fmla="*/ 1 w 626"/>
                    <a:gd name="T29" fmla="*/ 0 h 746"/>
                    <a:gd name="T30" fmla="*/ 1 w 626"/>
                    <a:gd name="T31" fmla="*/ 0 h 746"/>
                    <a:gd name="T32" fmla="*/ 1 w 626"/>
                    <a:gd name="T33" fmla="*/ 0 h 746"/>
                    <a:gd name="T34" fmla="*/ 1 w 626"/>
                    <a:gd name="T35" fmla="*/ 0 h 746"/>
                    <a:gd name="T36" fmla="*/ 0 w 626"/>
                    <a:gd name="T37" fmla="*/ 0 h 746"/>
                    <a:gd name="T38" fmla="*/ 0 w 626"/>
                    <a:gd name="T39" fmla="*/ 0 h 746"/>
                    <a:gd name="T40" fmla="*/ 0 w 626"/>
                    <a:gd name="T41" fmla="*/ 0 h 746"/>
                    <a:gd name="T42" fmla="*/ 0 w 626"/>
                    <a:gd name="T43" fmla="*/ 0 h 746"/>
                    <a:gd name="T44" fmla="*/ 0 w 626"/>
                    <a:gd name="T45" fmla="*/ 0 h 746"/>
                    <a:gd name="T46" fmla="*/ 0 w 626"/>
                    <a:gd name="T47" fmla="*/ 0 h 746"/>
                    <a:gd name="T48" fmla="*/ 0 w 626"/>
                    <a:gd name="T49" fmla="*/ 0 h 746"/>
                    <a:gd name="T50" fmla="*/ 0 w 626"/>
                    <a:gd name="T51" fmla="*/ 0 h 746"/>
                    <a:gd name="T52" fmla="*/ 0 w 626"/>
                    <a:gd name="T53" fmla="*/ 0 h 746"/>
                    <a:gd name="T54" fmla="*/ 0 w 626"/>
                    <a:gd name="T55" fmla="*/ 0 h 746"/>
                    <a:gd name="T56" fmla="*/ 0 w 626"/>
                    <a:gd name="T57" fmla="*/ 0 h 746"/>
                    <a:gd name="T58" fmla="*/ 0 w 626"/>
                    <a:gd name="T59" fmla="*/ 1 h 746"/>
                    <a:gd name="T60" fmla="*/ 0 w 626"/>
                    <a:gd name="T61" fmla="*/ 1 h 746"/>
                    <a:gd name="T62" fmla="*/ 0 w 626"/>
                    <a:gd name="T63" fmla="*/ 1 h 746"/>
                    <a:gd name="T64" fmla="*/ 0 w 626"/>
                    <a:gd name="T65" fmla="*/ 1 h 746"/>
                    <a:gd name="T66" fmla="*/ 0 w 626"/>
                    <a:gd name="T67" fmla="*/ 1 h 746"/>
                    <a:gd name="T68" fmla="*/ 0 w 626"/>
                    <a:gd name="T69" fmla="*/ 1 h 746"/>
                    <a:gd name="T70" fmla="*/ 0 w 626"/>
                    <a:gd name="T71" fmla="*/ 1 h 746"/>
                    <a:gd name="T72" fmla="*/ 0 w 626"/>
                    <a:gd name="T73" fmla="*/ 1 h 746"/>
                    <a:gd name="T74" fmla="*/ 0 w 626"/>
                    <a:gd name="T75" fmla="*/ 1 h 746"/>
                    <a:gd name="T76" fmla="*/ 0 w 626"/>
                    <a:gd name="T77" fmla="*/ 1 h 74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626"/>
                    <a:gd name="T118" fmla="*/ 0 h 746"/>
                    <a:gd name="T119" fmla="*/ 626 w 626"/>
                    <a:gd name="T120" fmla="*/ 746 h 74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626" h="746">
                      <a:moveTo>
                        <a:pt x="0" y="746"/>
                      </a:moveTo>
                      <a:lnTo>
                        <a:pt x="626" y="746"/>
                      </a:lnTo>
                      <a:lnTo>
                        <a:pt x="626" y="492"/>
                      </a:lnTo>
                      <a:lnTo>
                        <a:pt x="616" y="456"/>
                      </a:lnTo>
                      <a:lnTo>
                        <a:pt x="594" y="434"/>
                      </a:lnTo>
                      <a:lnTo>
                        <a:pt x="566" y="416"/>
                      </a:lnTo>
                      <a:lnTo>
                        <a:pt x="522" y="398"/>
                      </a:lnTo>
                      <a:lnTo>
                        <a:pt x="480" y="386"/>
                      </a:lnTo>
                      <a:lnTo>
                        <a:pt x="426" y="374"/>
                      </a:lnTo>
                      <a:lnTo>
                        <a:pt x="380" y="372"/>
                      </a:lnTo>
                      <a:lnTo>
                        <a:pt x="410" y="346"/>
                      </a:lnTo>
                      <a:lnTo>
                        <a:pt x="426" y="318"/>
                      </a:lnTo>
                      <a:lnTo>
                        <a:pt x="444" y="266"/>
                      </a:lnTo>
                      <a:lnTo>
                        <a:pt x="452" y="204"/>
                      </a:lnTo>
                      <a:lnTo>
                        <a:pt x="442" y="116"/>
                      </a:lnTo>
                      <a:lnTo>
                        <a:pt x="412" y="54"/>
                      </a:lnTo>
                      <a:lnTo>
                        <a:pt x="386" y="26"/>
                      </a:lnTo>
                      <a:lnTo>
                        <a:pt x="358" y="8"/>
                      </a:lnTo>
                      <a:lnTo>
                        <a:pt x="322" y="0"/>
                      </a:lnTo>
                      <a:lnTo>
                        <a:pt x="294" y="4"/>
                      </a:lnTo>
                      <a:lnTo>
                        <a:pt x="260" y="18"/>
                      </a:lnTo>
                      <a:lnTo>
                        <a:pt x="228" y="46"/>
                      </a:lnTo>
                      <a:lnTo>
                        <a:pt x="210" y="76"/>
                      </a:lnTo>
                      <a:lnTo>
                        <a:pt x="192" y="118"/>
                      </a:lnTo>
                      <a:lnTo>
                        <a:pt x="182" y="156"/>
                      </a:lnTo>
                      <a:lnTo>
                        <a:pt x="180" y="192"/>
                      </a:lnTo>
                      <a:lnTo>
                        <a:pt x="182" y="232"/>
                      </a:lnTo>
                      <a:lnTo>
                        <a:pt x="192" y="286"/>
                      </a:lnTo>
                      <a:lnTo>
                        <a:pt x="204" y="310"/>
                      </a:lnTo>
                      <a:lnTo>
                        <a:pt x="220" y="340"/>
                      </a:lnTo>
                      <a:lnTo>
                        <a:pt x="248" y="368"/>
                      </a:lnTo>
                      <a:lnTo>
                        <a:pt x="210" y="374"/>
                      </a:lnTo>
                      <a:lnTo>
                        <a:pt x="172" y="382"/>
                      </a:lnTo>
                      <a:lnTo>
                        <a:pt x="128" y="394"/>
                      </a:lnTo>
                      <a:lnTo>
                        <a:pt x="82" y="410"/>
                      </a:lnTo>
                      <a:lnTo>
                        <a:pt x="42" y="434"/>
                      </a:lnTo>
                      <a:lnTo>
                        <a:pt x="14" y="460"/>
                      </a:lnTo>
                      <a:lnTo>
                        <a:pt x="0" y="498"/>
                      </a:lnTo>
                      <a:lnTo>
                        <a:pt x="0" y="746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0" name="Line 199"/>
                <p:cNvSpPr>
                  <a:spLocks noChangeShapeType="1"/>
                </p:cNvSpPr>
                <p:nvPr/>
              </p:nvSpPr>
              <p:spPr bwMode="auto">
                <a:xfrm>
                  <a:off x="3201" y="1541"/>
                  <a:ext cx="0" cy="43"/>
                </a:xfrm>
                <a:prstGeom prst="line">
                  <a:avLst/>
                </a:prstGeom>
                <a:grpFill/>
                <a:ln w="6350">
                  <a:solidFill>
                    <a:srgbClr val="C4ECD9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1" name="Line 200"/>
                <p:cNvSpPr>
                  <a:spLocks noChangeShapeType="1"/>
                </p:cNvSpPr>
                <p:nvPr/>
              </p:nvSpPr>
              <p:spPr bwMode="auto">
                <a:xfrm>
                  <a:off x="3295" y="1541"/>
                  <a:ext cx="0" cy="43"/>
                </a:xfrm>
                <a:prstGeom prst="line">
                  <a:avLst/>
                </a:prstGeom>
                <a:grpFill/>
                <a:ln w="6350">
                  <a:solidFill>
                    <a:srgbClr val="C4ECD9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88" name="TextBox 487"/>
              <p:cNvSpPr txBox="1"/>
              <p:nvPr/>
            </p:nvSpPr>
            <p:spPr>
              <a:xfrm>
                <a:off x="1948257" y="8368665"/>
                <a:ext cx="36543" cy="78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$</a:t>
                </a:r>
                <a:endPara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21" name="Group 320"/>
          <p:cNvGrpSpPr/>
          <p:nvPr/>
        </p:nvGrpSpPr>
        <p:grpSpPr>
          <a:xfrm>
            <a:off x="1807159" y="4194553"/>
            <a:ext cx="5498634" cy="585211"/>
            <a:chOff x="1807159" y="4194553"/>
            <a:chExt cx="5498634" cy="585211"/>
          </a:xfrm>
        </p:grpSpPr>
        <p:sp>
          <p:nvSpPr>
            <p:cNvPr id="402" name="Freeform 401"/>
            <p:cNvSpPr/>
            <p:nvPr/>
          </p:nvSpPr>
          <p:spPr>
            <a:xfrm>
              <a:off x="1811091" y="4367367"/>
              <a:ext cx="157104" cy="412397"/>
            </a:xfrm>
            <a:custGeom>
              <a:avLst/>
              <a:gdLst>
                <a:gd name="connsiteX0" fmla="*/ 167640 w 167640"/>
                <a:gd name="connsiteY0" fmla="*/ 106680 h 440055"/>
                <a:gd name="connsiteX1" fmla="*/ 165735 w 167640"/>
                <a:gd name="connsiteY1" fmla="*/ 440055 h 440055"/>
                <a:gd name="connsiteX2" fmla="*/ 95250 w 167640"/>
                <a:gd name="connsiteY2" fmla="*/ 428625 h 440055"/>
                <a:gd name="connsiteX3" fmla="*/ 26670 w 167640"/>
                <a:gd name="connsiteY3" fmla="*/ 405765 h 440055"/>
                <a:gd name="connsiteX4" fmla="*/ 0 w 167640"/>
                <a:gd name="connsiteY4" fmla="*/ 360045 h 440055"/>
                <a:gd name="connsiteX5" fmla="*/ 0 w 167640"/>
                <a:gd name="connsiteY5" fmla="*/ 0 h 440055"/>
                <a:gd name="connsiteX6" fmla="*/ 34290 w 167640"/>
                <a:gd name="connsiteY6" fmla="*/ 57150 h 440055"/>
                <a:gd name="connsiteX7" fmla="*/ 89535 w 167640"/>
                <a:gd name="connsiteY7" fmla="*/ 89535 h 440055"/>
                <a:gd name="connsiteX8" fmla="*/ 167640 w 167640"/>
                <a:gd name="connsiteY8" fmla="*/ 106680 h 44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640" h="440055">
                  <a:moveTo>
                    <a:pt x="167640" y="106680"/>
                  </a:moveTo>
                  <a:lnTo>
                    <a:pt x="165735" y="440055"/>
                  </a:lnTo>
                  <a:lnTo>
                    <a:pt x="95250" y="428625"/>
                  </a:lnTo>
                  <a:lnTo>
                    <a:pt x="26670" y="405765"/>
                  </a:lnTo>
                  <a:lnTo>
                    <a:pt x="0" y="360045"/>
                  </a:lnTo>
                  <a:lnTo>
                    <a:pt x="0" y="0"/>
                  </a:lnTo>
                  <a:lnTo>
                    <a:pt x="34290" y="57150"/>
                  </a:lnTo>
                  <a:lnTo>
                    <a:pt x="89535" y="89535"/>
                  </a:lnTo>
                  <a:lnTo>
                    <a:pt x="167640" y="106680"/>
                  </a:ln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50000">
                  <a:srgbClr val="A0E0C2"/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5" name="Freeform 404"/>
            <p:cNvSpPr/>
            <p:nvPr/>
          </p:nvSpPr>
          <p:spPr>
            <a:xfrm>
              <a:off x="1807163" y="4194553"/>
              <a:ext cx="432035" cy="271004"/>
            </a:xfrm>
            <a:custGeom>
              <a:avLst/>
              <a:gdLst>
                <a:gd name="connsiteX0" fmla="*/ 207645 w 209550"/>
                <a:gd name="connsiteY0" fmla="*/ 0 h 131445"/>
                <a:gd name="connsiteX1" fmla="*/ 209550 w 209550"/>
                <a:gd name="connsiteY1" fmla="*/ 127635 h 131445"/>
                <a:gd name="connsiteX2" fmla="*/ 68580 w 209550"/>
                <a:gd name="connsiteY2" fmla="*/ 131445 h 131445"/>
                <a:gd name="connsiteX3" fmla="*/ 26670 w 209550"/>
                <a:gd name="connsiteY3" fmla="*/ 120015 h 131445"/>
                <a:gd name="connsiteX4" fmla="*/ 0 w 209550"/>
                <a:gd name="connsiteY4" fmla="*/ 78105 h 131445"/>
                <a:gd name="connsiteX5" fmla="*/ 17145 w 209550"/>
                <a:gd name="connsiteY5" fmla="*/ 40005 h 131445"/>
                <a:gd name="connsiteX6" fmla="*/ 64770 w 209550"/>
                <a:gd name="connsiteY6" fmla="*/ 19050 h 131445"/>
                <a:gd name="connsiteX7" fmla="*/ 207645 w 209550"/>
                <a:gd name="connsiteY7" fmla="*/ 0 h 13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" h="131445">
                  <a:moveTo>
                    <a:pt x="207645" y="0"/>
                  </a:moveTo>
                  <a:lnTo>
                    <a:pt x="209550" y="127635"/>
                  </a:lnTo>
                  <a:lnTo>
                    <a:pt x="68580" y="131445"/>
                  </a:lnTo>
                  <a:lnTo>
                    <a:pt x="26670" y="120015"/>
                  </a:lnTo>
                  <a:lnTo>
                    <a:pt x="0" y="78105"/>
                  </a:lnTo>
                  <a:lnTo>
                    <a:pt x="17145" y="40005"/>
                  </a:lnTo>
                  <a:lnTo>
                    <a:pt x="64770" y="19050"/>
                  </a:lnTo>
                  <a:lnTo>
                    <a:pt x="207645" y="0"/>
                  </a:lnTo>
                  <a:close/>
                </a:path>
              </a:pathLst>
            </a:custGeom>
            <a:gradFill>
              <a:gsLst>
                <a:gs pos="0">
                  <a:srgbClr val="83D7AF"/>
                </a:gs>
                <a:gs pos="53000">
                  <a:srgbClr val="C4ECD9"/>
                </a:gs>
                <a:gs pos="100000">
                  <a:sysClr val="window" lastClr="FFFFFF">
                    <a:alpha val="0"/>
                  </a:sysClr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4006615" y="4457702"/>
              <a:ext cx="2984970" cy="314207"/>
            </a:xfrm>
            <a:prstGeom prst="rect">
              <a:avLst/>
            </a:prstGeom>
            <a:gradFill>
              <a:gsLst>
                <a:gs pos="0">
                  <a:srgbClr val="A8E2C5"/>
                </a:gs>
                <a:gs pos="20000">
                  <a:srgbClr val="A8E2C5"/>
                </a:gs>
                <a:gs pos="100000">
                  <a:sysClr val="window" lastClr="FFFFFF">
                    <a:alpha val="0"/>
                  </a:sysClr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1964267" y="4457702"/>
              <a:ext cx="2042348" cy="314207"/>
            </a:xfrm>
            <a:prstGeom prst="rect">
              <a:avLst/>
            </a:prstGeom>
            <a:solidFill>
              <a:srgbClr val="A8E2C5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8" name="TextBox 417"/>
            <p:cNvSpPr txBox="1"/>
            <p:nvPr/>
          </p:nvSpPr>
          <p:spPr>
            <a:xfrm>
              <a:off x="2039126" y="4482208"/>
              <a:ext cx="1612621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b="1" dirty="0" smtClean="0">
                  <a:latin typeface="Arial Narrow" pitchFamily="34" charset="0"/>
                  <a:cs typeface="Arial" pitchFamily="34" charset="0"/>
                </a:rPr>
                <a:t>Intellectual Property</a:t>
              </a:r>
              <a:endParaRPr lang="en-US" sz="1600" b="1" dirty="0">
                <a:latin typeface="Arial Narrow" pitchFamily="34" charset="0"/>
                <a:cs typeface="Arial" pitchFamily="34" charset="0"/>
              </a:endParaRPr>
            </a:p>
          </p:txBody>
        </p:sp>
        <p:grpSp>
          <p:nvGrpSpPr>
            <p:cNvPr id="429" name="Group 981"/>
            <p:cNvGrpSpPr/>
            <p:nvPr/>
          </p:nvGrpSpPr>
          <p:grpSpPr>
            <a:xfrm>
              <a:off x="1807159" y="4237756"/>
              <a:ext cx="314207" cy="534151"/>
              <a:chOff x="304798" y="6141720"/>
              <a:chExt cx="152400" cy="259079"/>
            </a:xfrm>
          </p:grpSpPr>
          <p:sp>
            <p:nvSpPr>
              <p:cNvPr id="642" name="Arc 641"/>
              <p:cNvSpPr/>
              <p:nvPr/>
            </p:nvSpPr>
            <p:spPr>
              <a:xfrm rot="10800000">
                <a:off x="304798" y="6141720"/>
                <a:ext cx="152399" cy="106680"/>
              </a:xfrm>
              <a:prstGeom prst="arc">
                <a:avLst>
                  <a:gd name="adj1" fmla="val 16200000"/>
                  <a:gd name="adj2" fmla="val 4136209"/>
                </a:avLst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3" name="Arc 642"/>
              <p:cNvSpPr/>
              <p:nvPr/>
            </p:nvSpPr>
            <p:spPr>
              <a:xfrm rot="10800000">
                <a:off x="304799" y="6324600"/>
                <a:ext cx="152399" cy="76199"/>
              </a:xfrm>
              <a:prstGeom prst="arc">
                <a:avLst>
                  <a:gd name="adj1" fmla="val 16200000"/>
                  <a:gd name="adj2" fmla="val 228978"/>
                </a:avLst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44" name="Straight Connector 643"/>
              <p:cNvCxnSpPr/>
              <p:nvPr/>
            </p:nvCxnSpPr>
            <p:spPr>
              <a:xfrm rot="5400000">
                <a:off x="224792" y="6280786"/>
                <a:ext cx="160016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cxnSp>
          <p:nvCxnSpPr>
            <p:cNvPr id="432" name="Straight Connector 431"/>
            <p:cNvCxnSpPr/>
            <p:nvPr/>
          </p:nvCxnSpPr>
          <p:spPr>
            <a:xfrm>
              <a:off x="1964267" y="4459013"/>
              <a:ext cx="1413933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sp>
          <p:nvSpPr>
            <p:cNvPr id="433" name="TextBox 432"/>
            <p:cNvSpPr txBox="1"/>
            <p:nvPr/>
          </p:nvSpPr>
          <p:spPr>
            <a:xfrm>
              <a:off x="5852583" y="4300598"/>
              <a:ext cx="628415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Patent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4" name="TextBox 433"/>
            <p:cNvSpPr txBox="1"/>
            <p:nvPr/>
          </p:nvSpPr>
          <p:spPr>
            <a:xfrm>
              <a:off x="3949012" y="4300598"/>
              <a:ext cx="686017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b="1" dirty="0" err="1" smtClean="0">
                  <a:latin typeface="Arial" pitchFamily="34" charset="0"/>
                  <a:cs typeface="Arial" pitchFamily="34" charset="0"/>
                </a:rPr>
                <a:t>Discl</a:t>
              </a:r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5" name="Folded Corner 434"/>
            <p:cNvSpPr/>
            <p:nvPr/>
          </p:nvSpPr>
          <p:spPr>
            <a:xfrm>
              <a:off x="4320822" y="4300598"/>
              <a:ext cx="224434" cy="314207"/>
            </a:xfrm>
            <a:prstGeom prst="foldedCorner">
              <a:avLst/>
            </a:prstGeom>
            <a:solidFill>
              <a:srgbClr val="C4ECD9"/>
            </a:soli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6" name="TextBox 435"/>
            <p:cNvSpPr txBox="1"/>
            <p:nvPr/>
          </p:nvSpPr>
          <p:spPr>
            <a:xfrm>
              <a:off x="4577427" y="4300598"/>
              <a:ext cx="371810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Prov.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7" name="Folded Corner 436"/>
            <p:cNvSpPr/>
            <p:nvPr/>
          </p:nvSpPr>
          <p:spPr>
            <a:xfrm>
              <a:off x="4949237" y="4300598"/>
              <a:ext cx="224434" cy="314207"/>
            </a:xfrm>
            <a:prstGeom prst="foldedCorner">
              <a:avLst/>
            </a:prstGeom>
            <a:solidFill>
              <a:srgbClr val="C4ECD9"/>
            </a:soli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8" name="TextBox 437"/>
            <p:cNvSpPr txBox="1"/>
            <p:nvPr/>
          </p:nvSpPr>
          <p:spPr>
            <a:xfrm>
              <a:off x="5205842" y="4300598"/>
              <a:ext cx="37181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b="1" dirty="0" err="1" smtClean="0">
                  <a:latin typeface="Arial" pitchFamily="34" charset="0"/>
                  <a:cs typeface="Arial" pitchFamily="34" charset="0"/>
                </a:rPr>
                <a:t>Util</a:t>
              </a:r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, App.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39" name="Group 114"/>
            <p:cNvGrpSpPr/>
            <p:nvPr/>
          </p:nvGrpSpPr>
          <p:grpSpPr>
            <a:xfrm>
              <a:off x="5577652" y="4300598"/>
              <a:ext cx="224434" cy="314207"/>
              <a:chOff x="6174740" y="2662674"/>
              <a:chExt cx="108857" cy="152400"/>
            </a:xfrm>
          </p:grpSpPr>
          <p:sp>
            <p:nvSpPr>
              <p:cNvPr id="632" name="Folded Corner 631"/>
              <p:cNvSpPr/>
              <p:nvPr/>
            </p:nvSpPr>
            <p:spPr>
              <a:xfrm>
                <a:off x="6174740" y="2662674"/>
                <a:ext cx="108857" cy="152400"/>
              </a:xfrm>
              <a:prstGeom prst="foldedCorner">
                <a:avLst/>
              </a:prstGeom>
              <a:solidFill>
                <a:srgbClr val="C4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3" name="Parallelogram 632"/>
              <p:cNvSpPr/>
              <p:nvPr/>
            </p:nvSpPr>
            <p:spPr>
              <a:xfrm>
                <a:off x="6189435" y="2757380"/>
                <a:ext cx="29936" cy="43543"/>
              </a:xfrm>
              <a:prstGeom prst="parallelogram">
                <a:avLst>
                  <a:gd name="adj" fmla="val 50455"/>
                </a:avLst>
              </a:prstGeom>
              <a:solidFill>
                <a:srgbClr val="FF0000"/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4" name="Parallelogram 633"/>
              <p:cNvSpPr/>
              <p:nvPr/>
            </p:nvSpPr>
            <p:spPr>
              <a:xfrm flipH="1">
                <a:off x="6207941" y="2757380"/>
                <a:ext cx="29936" cy="43543"/>
              </a:xfrm>
              <a:prstGeom prst="parallelogram">
                <a:avLst>
                  <a:gd name="adj" fmla="val 50455"/>
                </a:avLst>
              </a:prstGeom>
              <a:solidFill>
                <a:srgbClr val="FF0000"/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5" name="10-Point Star 634"/>
              <p:cNvSpPr/>
              <p:nvPr/>
            </p:nvSpPr>
            <p:spPr>
              <a:xfrm>
                <a:off x="6190524" y="2722001"/>
                <a:ext cx="43543" cy="43543"/>
              </a:xfrm>
              <a:prstGeom prst="star10">
                <a:avLst/>
              </a:prstGeom>
              <a:solidFill>
                <a:srgbClr val="CC9900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440" name="Straight Connector 439"/>
            <p:cNvCxnSpPr/>
            <p:nvPr/>
          </p:nvCxnSpPr>
          <p:spPr>
            <a:xfrm>
              <a:off x="1964267" y="4773220"/>
              <a:ext cx="5184422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grpSp>
          <p:nvGrpSpPr>
            <p:cNvPr id="455" name="Group 1101"/>
            <p:cNvGrpSpPr/>
            <p:nvPr/>
          </p:nvGrpSpPr>
          <p:grpSpPr>
            <a:xfrm>
              <a:off x="6363170" y="4300608"/>
              <a:ext cx="192452" cy="275620"/>
              <a:chOff x="533400" y="4800600"/>
              <a:chExt cx="533400" cy="763905"/>
            </a:xfrm>
          </p:grpSpPr>
          <p:sp>
            <p:nvSpPr>
              <p:cNvPr id="606" name="Freeform 605"/>
              <p:cNvSpPr/>
              <p:nvPr/>
            </p:nvSpPr>
            <p:spPr>
              <a:xfrm>
                <a:off x="535305" y="5271135"/>
                <a:ext cx="531495" cy="293370"/>
              </a:xfrm>
              <a:custGeom>
                <a:avLst/>
                <a:gdLst>
                  <a:gd name="connsiteX0" fmla="*/ 64770 w 531495"/>
                  <a:gd name="connsiteY0" fmla="*/ 1905 h 293370"/>
                  <a:gd name="connsiteX1" fmla="*/ 461010 w 531495"/>
                  <a:gd name="connsiteY1" fmla="*/ 0 h 293370"/>
                  <a:gd name="connsiteX2" fmla="*/ 531495 w 531495"/>
                  <a:gd name="connsiteY2" fmla="*/ 201930 h 293370"/>
                  <a:gd name="connsiteX3" fmla="*/ 525780 w 531495"/>
                  <a:gd name="connsiteY3" fmla="*/ 243840 h 293370"/>
                  <a:gd name="connsiteX4" fmla="*/ 491490 w 531495"/>
                  <a:gd name="connsiteY4" fmla="*/ 285750 h 293370"/>
                  <a:gd name="connsiteX5" fmla="*/ 459105 w 531495"/>
                  <a:gd name="connsiteY5" fmla="*/ 293370 h 293370"/>
                  <a:gd name="connsiteX6" fmla="*/ 72390 w 531495"/>
                  <a:gd name="connsiteY6" fmla="*/ 293370 h 293370"/>
                  <a:gd name="connsiteX7" fmla="*/ 38100 w 531495"/>
                  <a:gd name="connsiteY7" fmla="*/ 283845 h 293370"/>
                  <a:gd name="connsiteX8" fmla="*/ 19050 w 531495"/>
                  <a:gd name="connsiteY8" fmla="*/ 270510 h 293370"/>
                  <a:gd name="connsiteX9" fmla="*/ 0 w 531495"/>
                  <a:gd name="connsiteY9" fmla="*/ 247650 h 293370"/>
                  <a:gd name="connsiteX10" fmla="*/ 0 w 531495"/>
                  <a:gd name="connsiteY10" fmla="*/ 217170 h 293370"/>
                  <a:gd name="connsiteX11" fmla="*/ 5715 w 531495"/>
                  <a:gd name="connsiteY11" fmla="*/ 175260 h 293370"/>
                  <a:gd name="connsiteX12" fmla="*/ 64770 w 531495"/>
                  <a:gd name="connsiteY12" fmla="*/ 1905 h 293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1495" h="293370">
                    <a:moveTo>
                      <a:pt x="64770" y="1905"/>
                    </a:moveTo>
                    <a:lnTo>
                      <a:pt x="461010" y="0"/>
                    </a:lnTo>
                    <a:lnTo>
                      <a:pt x="531495" y="201930"/>
                    </a:lnTo>
                    <a:lnTo>
                      <a:pt x="525780" y="243840"/>
                    </a:lnTo>
                    <a:lnTo>
                      <a:pt x="491490" y="285750"/>
                    </a:lnTo>
                    <a:lnTo>
                      <a:pt x="459105" y="293370"/>
                    </a:lnTo>
                    <a:lnTo>
                      <a:pt x="72390" y="293370"/>
                    </a:lnTo>
                    <a:lnTo>
                      <a:pt x="38100" y="283845"/>
                    </a:lnTo>
                    <a:lnTo>
                      <a:pt x="19050" y="270510"/>
                    </a:lnTo>
                    <a:lnTo>
                      <a:pt x="0" y="247650"/>
                    </a:lnTo>
                    <a:lnTo>
                      <a:pt x="0" y="217170"/>
                    </a:lnTo>
                    <a:lnTo>
                      <a:pt x="5715" y="175260"/>
                    </a:lnTo>
                    <a:lnTo>
                      <a:pt x="64770" y="1905"/>
                    </a:lnTo>
                    <a:close/>
                  </a:path>
                </a:pathLst>
              </a:custGeom>
              <a:solidFill>
                <a:srgbClr val="4F81BD">
                  <a:lumMod val="20000"/>
                  <a:lumOff val="80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07" name="Straight Connector 606"/>
              <p:cNvCxnSpPr/>
              <p:nvPr/>
            </p:nvCxnSpPr>
            <p:spPr>
              <a:xfrm rot="5400000">
                <a:off x="609600" y="4953000"/>
                <a:ext cx="15240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608" name="Straight Connector 607"/>
              <p:cNvCxnSpPr/>
              <p:nvPr/>
            </p:nvCxnSpPr>
            <p:spPr>
              <a:xfrm rot="5400000">
                <a:off x="838200" y="4953000"/>
                <a:ext cx="15240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609" name="Rounded Rectangle 608"/>
              <p:cNvSpPr/>
              <p:nvPr/>
            </p:nvSpPr>
            <p:spPr>
              <a:xfrm>
                <a:off x="609600" y="4800600"/>
                <a:ext cx="381000" cy="76200"/>
              </a:xfrm>
              <a:prstGeom prst="roundRect">
                <a:avLst>
                  <a:gd name="adj" fmla="val 46667"/>
                </a:avLst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10" name="Straight Connector 609"/>
              <p:cNvCxnSpPr/>
              <p:nvPr/>
            </p:nvCxnSpPr>
            <p:spPr>
              <a:xfrm>
                <a:off x="609600" y="5562600"/>
                <a:ext cx="38100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grpSp>
            <p:nvGrpSpPr>
              <p:cNvPr id="611" name="Group 1095"/>
              <p:cNvGrpSpPr/>
              <p:nvPr/>
            </p:nvGrpSpPr>
            <p:grpSpPr>
              <a:xfrm>
                <a:off x="533400" y="4953000"/>
                <a:ext cx="152400" cy="609600"/>
                <a:chOff x="533400" y="4953000"/>
                <a:chExt cx="152400" cy="609600"/>
              </a:xfrm>
            </p:grpSpPr>
            <p:sp>
              <p:nvSpPr>
                <p:cNvPr id="616" name="Arc 615"/>
                <p:cNvSpPr/>
                <p:nvPr/>
              </p:nvSpPr>
              <p:spPr>
                <a:xfrm rot="5400000">
                  <a:off x="533400" y="4953000"/>
                  <a:ext cx="152400" cy="152400"/>
                </a:xfrm>
                <a:prstGeom prst="arc">
                  <a:avLst>
                    <a:gd name="adj1" fmla="val 16200000"/>
                    <a:gd name="adj2" fmla="val 18286670"/>
                  </a:avLst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7" name="Arc 616"/>
                <p:cNvSpPr/>
                <p:nvPr/>
              </p:nvSpPr>
              <p:spPr>
                <a:xfrm rot="16200000" flipH="1">
                  <a:off x="533400" y="5410200"/>
                  <a:ext cx="152400" cy="152400"/>
                </a:xfrm>
                <a:prstGeom prst="arc">
                  <a:avLst>
                    <a:gd name="adj1" fmla="val 14792600"/>
                    <a:gd name="adj2" fmla="val 0"/>
                  </a:avLst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618" name="Straight Connector 617"/>
                <p:cNvCxnSpPr/>
                <p:nvPr/>
              </p:nvCxnSpPr>
              <p:spPr>
                <a:xfrm rot="5400000" flipH="1" flipV="1">
                  <a:off x="406717" y="5192079"/>
                  <a:ext cx="398147" cy="14097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612" name="Group 1096"/>
              <p:cNvGrpSpPr/>
              <p:nvPr/>
            </p:nvGrpSpPr>
            <p:grpSpPr>
              <a:xfrm flipH="1">
                <a:off x="914400" y="4953000"/>
                <a:ext cx="152400" cy="609600"/>
                <a:chOff x="533400" y="4953000"/>
                <a:chExt cx="152400" cy="609600"/>
              </a:xfrm>
            </p:grpSpPr>
            <p:sp>
              <p:nvSpPr>
                <p:cNvPr id="613" name="Arc 612"/>
                <p:cNvSpPr/>
                <p:nvPr/>
              </p:nvSpPr>
              <p:spPr>
                <a:xfrm rot="5400000">
                  <a:off x="533400" y="4953000"/>
                  <a:ext cx="152400" cy="152400"/>
                </a:xfrm>
                <a:prstGeom prst="arc">
                  <a:avLst>
                    <a:gd name="adj1" fmla="val 16200000"/>
                    <a:gd name="adj2" fmla="val 18286670"/>
                  </a:avLst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4" name="Arc 613"/>
                <p:cNvSpPr/>
                <p:nvPr/>
              </p:nvSpPr>
              <p:spPr>
                <a:xfrm rot="16200000" flipH="1">
                  <a:off x="533400" y="5410200"/>
                  <a:ext cx="152400" cy="152400"/>
                </a:xfrm>
                <a:prstGeom prst="arc">
                  <a:avLst>
                    <a:gd name="adj1" fmla="val 14792600"/>
                    <a:gd name="adj2" fmla="val 0"/>
                  </a:avLst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615" name="Straight Connector 614"/>
                <p:cNvCxnSpPr/>
                <p:nvPr/>
              </p:nvCxnSpPr>
              <p:spPr>
                <a:xfrm rot="5400000" flipH="1" flipV="1">
                  <a:off x="406717" y="5192079"/>
                  <a:ext cx="398147" cy="14097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456" name="TextBox 455"/>
            <p:cNvSpPr txBox="1"/>
            <p:nvPr/>
          </p:nvSpPr>
          <p:spPr>
            <a:xfrm>
              <a:off x="6677378" y="4300598"/>
              <a:ext cx="62841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Materials Evaluation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71" name="Group 2363"/>
            <p:cNvGrpSpPr/>
            <p:nvPr/>
          </p:nvGrpSpPr>
          <p:grpSpPr>
            <a:xfrm>
              <a:off x="4320822" y="4300598"/>
              <a:ext cx="224658" cy="314207"/>
              <a:chOff x="762000" y="8229600"/>
              <a:chExt cx="544830" cy="762000"/>
            </a:xfrm>
          </p:grpSpPr>
          <p:sp>
            <p:nvSpPr>
              <p:cNvPr id="529" name="Folded Corner 528"/>
              <p:cNvSpPr/>
              <p:nvPr/>
            </p:nvSpPr>
            <p:spPr>
              <a:xfrm>
                <a:off x="762000" y="8229600"/>
                <a:ext cx="544830" cy="762000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0" name="Rectangle 529"/>
              <p:cNvSpPr/>
              <p:nvPr/>
            </p:nvSpPr>
            <p:spPr>
              <a:xfrm>
                <a:off x="838200" y="8416290"/>
                <a:ext cx="381000" cy="49911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31" name="Group 2320"/>
              <p:cNvGrpSpPr/>
              <p:nvPr/>
            </p:nvGrpSpPr>
            <p:grpSpPr>
              <a:xfrm>
                <a:off x="838200" y="8320315"/>
                <a:ext cx="381000" cy="61685"/>
                <a:chOff x="852714" y="8320315"/>
                <a:chExt cx="362857" cy="61685"/>
              </a:xfrm>
            </p:grpSpPr>
            <p:cxnSp>
              <p:nvCxnSpPr>
                <p:cNvPr id="532" name="Straight Connector 531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533" name="Straight Connector 532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534" name="Straight Connector 533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535" name="Straight Connector 534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</p:grpSp>
        <p:grpSp>
          <p:nvGrpSpPr>
            <p:cNvPr id="472" name="Group 2364"/>
            <p:cNvGrpSpPr/>
            <p:nvPr/>
          </p:nvGrpSpPr>
          <p:grpSpPr>
            <a:xfrm>
              <a:off x="4949237" y="4300598"/>
              <a:ext cx="224658" cy="314207"/>
              <a:chOff x="1524000" y="8229600"/>
              <a:chExt cx="544830" cy="762000"/>
            </a:xfrm>
          </p:grpSpPr>
          <p:sp>
            <p:nvSpPr>
              <p:cNvPr id="503" name="Folded Corner 502"/>
              <p:cNvSpPr/>
              <p:nvPr/>
            </p:nvSpPr>
            <p:spPr>
              <a:xfrm>
                <a:off x="1524000" y="8229600"/>
                <a:ext cx="544830" cy="762000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04" name="Group 2337"/>
              <p:cNvGrpSpPr/>
              <p:nvPr/>
            </p:nvGrpSpPr>
            <p:grpSpPr>
              <a:xfrm>
                <a:off x="1614715" y="83203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525" name="Straight Connector 524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526" name="Straight Connector 525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527" name="Straight Connector 526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528" name="Straight Connector 527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grpSp>
            <p:nvGrpSpPr>
              <p:cNvPr id="505" name="Group 2342"/>
              <p:cNvGrpSpPr/>
              <p:nvPr/>
            </p:nvGrpSpPr>
            <p:grpSpPr>
              <a:xfrm>
                <a:off x="1614715" y="83965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521" name="Straight Connector 520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522" name="Straight Connector 521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523" name="Straight Connector 522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524" name="Straight Connector 523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sp>
            <p:nvSpPr>
              <p:cNvPr id="506" name="Rectangle 505"/>
              <p:cNvSpPr/>
              <p:nvPr/>
            </p:nvSpPr>
            <p:spPr>
              <a:xfrm>
                <a:off x="1809750" y="8416290"/>
                <a:ext cx="171450" cy="11811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07" name="Group 2348"/>
              <p:cNvGrpSpPr/>
              <p:nvPr/>
            </p:nvGrpSpPr>
            <p:grpSpPr>
              <a:xfrm>
                <a:off x="1809750" y="8320315"/>
                <a:ext cx="171450" cy="61685"/>
                <a:chOff x="852714" y="8320315"/>
                <a:chExt cx="362857" cy="61685"/>
              </a:xfrm>
            </p:grpSpPr>
            <p:cxnSp>
              <p:nvCxnSpPr>
                <p:cNvPr id="517" name="Straight Connector 516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518" name="Straight Connector 517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519" name="Straight Connector 518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520" name="Straight Connector 519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grpSp>
            <p:nvGrpSpPr>
              <p:cNvPr id="508" name="Group 2353"/>
              <p:cNvGrpSpPr/>
              <p:nvPr/>
            </p:nvGrpSpPr>
            <p:grpSpPr>
              <a:xfrm>
                <a:off x="1614715" y="8458200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515" name="Straight Connector 514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516" name="Straight Connector 515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sp>
            <p:nvSpPr>
              <p:cNvPr id="509" name="Rectangle 508"/>
              <p:cNvSpPr/>
              <p:nvPr/>
            </p:nvSpPr>
            <p:spPr>
              <a:xfrm>
                <a:off x="1600200" y="861060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0" name="Rectangle 509"/>
              <p:cNvSpPr/>
              <p:nvPr/>
            </p:nvSpPr>
            <p:spPr>
              <a:xfrm>
                <a:off x="1600200" y="871728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1" name="Rectangle 510"/>
              <p:cNvSpPr/>
              <p:nvPr/>
            </p:nvSpPr>
            <p:spPr>
              <a:xfrm>
                <a:off x="1838325" y="864489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2" name="Flowchart: Magnetic Disk 511"/>
              <p:cNvSpPr/>
              <p:nvPr/>
            </p:nvSpPr>
            <p:spPr>
              <a:xfrm>
                <a:off x="1765934" y="8755380"/>
                <a:ext cx="131445" cy="152400"/>
              </a:xfrm>
              <a:prstGeom prst="flowChartMagneticDisk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474" name="Straight Connector 473"/>
            <p:cNvCxnSpPr/>
            <p:nvPr/>
          </p:nvCxnSpPr>
          <p:spPr>
            <a:xfrm flipV="1">
              <a:off x="1921063" y="4194553"/>
              <a:ext cx="314214" cy="47131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grpSp>
          <p:nvGrpSpPr>
            <p:cNvPr id="484" name="Group 483"/>
            <p:cNvGrpSpPr/>
            <p:nvPr/>
          </p:nvGrpSpPr>
          <p:grpSpPr>
            <a:xfrm>
              <a:off x="3692407" y="4300598"/>
              <a:ext cx="224436" cy="314209"/>
              <a:chOff x="3997722" y="2895600"/>
              <a:chExt cx="108858" cy="152401"/>
            </a:xfrm>
          </p:grpSpPr>
          <p:sp>
            <p:nvSpPr>
              <p:cNvPr id="485" name="Folded Corner 484"/>
              <p:cNvSpPr/>
              <p:nvPr/>
            </p:nvSpPr>
            <p:spPr>
              <a:xfrm>
                <a:off x="3997722" y="2895600"/>
                <a:ext cx="108858" cy="152401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48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008437" y="2907030"/>
                <a:ext cx="96838" cy="133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329" name="TextBox 328"/>
          <p:cNvSpPr txBox="1"/>
          <p:nvPr/>
        </p:nvSpPr>
        <p:spPr>
          <a:xfrm>
            <a:off x="914400" y="3124200"/>
            <a:ext cx="33528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Measuring Success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3" name="Group 322"/>
          <p:cNvGrpSpPr/>
          <p:nvPr/>
        </p:nvGrpSpPr>
        <p:grpSpPr>
          <a:xfrm>
            <a:off x="1960959" y="1446791"/>
            <a:ext cx="4357993" cy="1679315"/>
            <a:chOff x="1960959" y="1446791"/>
            <a:chExt cx="4357993" cy="1679315"/>
          </a:xfrm>
        </p:grpSpPr>
        <p:grpSp>
          <p:nvGrpSpPr>
            <p:cNvPr id="338" name="Group 337"/>
            <p:cNvGrpSpPr/>
            <p:nvPr/>
          </p:nvGrpSpPr>
          <p:grpSpPr>
            <a:xfrm>
              <a:off x="1960959" y="1451606"/>
              <a:ext cx="2283407" cy="304454"/>
              <a:chOff x="1960959" y="1451606"/>
              <a:chExt cx="2283407" cy="304454"/>
            </a:xfrm>
          </p:grpSpPr>
          <p:sp>
            <p:nvSpPr>
              <p:cNvPr id="657" name="Rectangle 656"/>
              <p:cNvSpPr/>
              <p:nvPr/>
            </p:nvSpPr>
            <p:spPr>
              <a:xfrm>
                <a:off x="1960959" y="1451606"/>
                <a:ext cx="2270046" cy="304454"/>
              </a:xfrm>
              <a:prstGeom prst="rect">
                <a:avLst/>
              </a:prstGeom>
              <a:solidFill>
                <a:srgbClr val="339966"/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62" name="Straight Connector 661"/>
              <p:cNvCxnSpPr/>
              <p:nvPr/>
            </p:nvCxnSpPr>
            <p:spPr>
              <a:xfrm>
                <a:off x="1960959" y="1451606"/>
                <a:ext cx="2283407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</p:cxnSp>
          <p:cxnSp>
            <p:nvCxnSpPr>
              <p:cNvPr id="664" name="Straight Connector 663"/>
              <p:cNvCxnSpPr/>
              <p:nvPr/>
            </p:nvCxnSpPr>
            <p:spPr>
              <a:xfrm>
                <a:off x="1960959" y="1756060"/>
                <a:ext cx="1876199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</p:cxnSp>
          <p:cxnSp>
            <p:nvCxnSpPr>
              <p:cNvPr id="665" name="Straight Connector 664"/>
              <p:cNvCxnSpPr/>
              <p:nvPr/>
            </p:nvCxnSpPr>
            <p:spPr>
              <a:xfrm rot="5400000">
                <a:off x="1808732" y="1603833"/>
                <a:ext cx="30445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</p:cxnSp>
          <p:sp>
            <p:nvSpPr>
              <p:cNvPr id="666" name="TextBox 665"/>
              <p:cNvSpPr txBox="1"/>
              <p:nvPr/>
            </p:nvSpPr>
            <p:spPr>
              <a:xfrm>
                <a:off x="2080933" y="1480860"/>
                <a:ext cx="1492395" cy="246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Strong Science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40" name="Group 339"/>
            <p:cNvGrpSpPr/>
            <p:nvPr/>
          </p:nvGrpSpPr>
          <p:grpSpPr>
            <a:xfrm>
              <a:off x="4016523" y="1447800"/>
              <a:ext cx="430035" cy="239758"/>
              <a:chOff x="4016523" y="1447800"/>
              <a:chExt cx="430035" cy="239758"/>
            </a:xfrm>
          </p:grpSpPr>
          <p:sp>
            <p:nvSpPr>
              <p:cNvPr id="658" name="Freeform 657"/>
              <p:cNvSpPr/>
              <p:nvPr/>
            </p:nvSpPr>
            <p:spPr>
              <a:xfrm>
                <a:off x="4225829" y="1447800"/>
                <a:ext cx="220729" cy="239758"/>
              </a:xfrm>
              <a:custGeom>
                <a:avLst/>
                <a:gdLst>
                  <a:gd name="connsiteX0" fmla="*/ 1905 w 110490"/>
                  <a:gd name="connsiteY0" fmla="*/ 0 h 120015"/>
                  <a:gd name="connsiteX1" fmla="*/ 0 w 110490"/>
                  <a:gd name="connsiteY1" fmla="*/ 120015 h 120015"/>
                  <a:gd name="connsiteX2" fmla="*/ 68580 w 110490"/>
                  <a:gd name="connsiteY2" fmla="*/ 106680 h 120015"/>
                  <a:gd name="connsiteX3" fmla="*/ 100965 w 110490"/>
                  <a:gd name="connsiteY3" fmla="*/ 78105 h 120015"/>
                  <a:gd name="connsiteX4" fmla="*/ 110490 w 110490"/>
                  <a:gd name="connsiteY4" fmla="*/ 55245 h 120015"/>
                  <a:gd name="connsiteX5" fmla="*/ 76200 w 110490"/>
                  <a:gd name="connsiteY5" fmla="*/ 19050 h 120015"/>
                  <a:gd name="connsiteX6" fmla="*/ 1905 w 110490"/>
                  <a:gd name="connsiteY6" fmla="*/ 0 h 120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490" h="120015">
                    <a:moveTo>
                      <a:pt x="1905" y="0"/>
                    </a:moveTo>
                    <a:lnTo>
                      <a:pt x="0" y="120015"/>
                    </a:lnTo>
                    <a:lnTo>
                      <a:pt x="68580" y="106680"/>
                    </a:lnTo>
                    <a:lnTo>
                      <a:pt x="100965" y="78105"/>
                    </a:lnTo>
                    <a:lnTo>
                      <a:pt x="110490" y="55245"/>
                    </a:lnTo>
                    <a:lnTo>
                      <a:pt x="76200" y="19050"/>
                    </a:lnTo>
                    <a:lnTo>
                      <a:pt x="1905" y="0"/>
                    </a:lnTo>
                    <a:close/>
                  </a:path>
                </a:pathLst>
              </a:custGeom>
              <a:gradFill>
                <a:gsLst>
                  <a:gs pos="0">
                    <a:srgbClr val="339966"/>
                  </a:gs>
                  <a:gs pos="50000">
                    <a:srgbClr val="216543"/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0" name="Arc 679"/>
              <p:cNvSpPr/>
              <p:nvPr/>
            </p:nvSpPr>
            <p:spPr>
              <a:xfrm>
                <a:off x="4016523" y="1451606"/>
                <a:ext cx="422430" cy="229609"/>
              </a:xfrm>
              <a:prstGeom prst="arc">
                <a:avLst>
                  <a:gd name="adj1" fmla="val 16200000"/>
                  <a:gd name="adj2" fmla="val 90180"/>
                </a:avLst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4" name="Group 343"/>
            <p:cNvGrpSpPr/>
            <p:nvPr/>
          </p:nvGrpSpPr>
          <p:grpSpPr>
            <a:xfrm>
              <a:off x="2859591" y="1565777"/>
              <a:ext cx="1583162" cy="494741"/>
              <a:chOff x="2859591" y="1565777"/>
              <a:chExt cx="1583162" cy="494741"/>
            </a:xfrm>
          </p:grpSpPr>
          <p:sp>
            <p:nvSpPr>
              <p:cNvPr id="660" name="Freeform 659"/>
              <p:cNvSpPr/>
              <p:nvPr/>
            </p:nvSpPr>
            <p:spPr>
              <a:xfrm>
                <a:off x="2867202" y="1588610"/>
                <a:ext cx="1575551" cy="471904"/>
              </a:xfrm>
              <a:custGeom>
                <a:avLst/>
                <a:gdLst>
                  <a:gd name="connsiteX0" fmla="*/ 784860 w 788670"/>
                  <a:gd name="connsiteY0" fmla="*/ 0 h 236220"/>
                  <a:gd name="connsiteX1" fmla="*/ 788670 w 788670"/>
                  <a:gd name="connsiteY1" fmla="*/ 148590 h 236220"/>
                  <a:gd name="connsiteX2" fmla="*/ 762000 w 788670"/>
                  <a:gd name="connsiteY2" fmla="*/ 179070 h 236220"/>
                  <a:gd name="connsiteX3" fmla="*/ 718185 w 788670"/>
                  <a:gd name="connsiteY3" fmla="*/ 194310 h 236220"/>
                  <a:gd name="connsiteX4" fmla="*/ 493395 w 788670"/>
                  <a:gd name="connsiteY4" fmla="*/ 236220 h 236220"/>
                  <a:gd name="connsiteX5" fmla="*/ 76200 w 788670"/>
                  <a:gd name="connsiteY5" fmla="*/ 236220 h 236220"/>
                  <a:gd name="connsiteX6" fmla="*/ 19050 w 788670"/>
                  <a:gd name="connsiteY6" fmla="*/ 228600 h 236220"/>
                  <a:gd name="connsiteX7" fmla="*/ 0 w 788670"/>
                  <a:gd name="connsiteY7" fmla="*/ 209550 h 236220"/>
                  <a:gd name="connsiteX8" fmla="*/ 0 w 788670"/>
                  <a:gd name="connsiteY8" fmla="*/ 184785 h 236220"/>
                  <a:gd name="connsiteX9" fmla="*/ 45720 w 788670"/>
                  <a:gd name="connsiteY9" fmla="*/ 160020 h 236220"/>
                  <a:gd name="connsiteX10" fmla="*/ 721995 w 788670"/>
                  <a:gd name="connsiteY10" fmla="*/ 43815 h 236220"/>
                  <a:gd name="connsiteX11" fmla="*/ 784860 w 788670"/>
                  <a:gd name="connsiteY11" fmla="*/ 0 h 236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8670" h="236220">
                    <a:moveTo>
                      <a:pt x="784860" y="0"/>
                    </a:moveTo>
                    <a:lnTo>
                      <a:pt x="788670" y="148590"/>
                    </a:lnTo>
                    <a:lnTo>
                      <a:pt x="762000" y="179070"/>
                    </a:lnTo>
                    <a:lnTo>
                      <a:pt x="718185" y="194310"/>
                    </a:lnTo>
                    <a:lnTo>
                      <a:pt x="493395" y="236220"/>
                    </a:lnTo>
                    <a:lnTo>
                      <a:pt x="76200" y="236220"/>
                    </a:lnTo>
                    <a:lnTo>
                      <a:pt x="19050" y="228600"/>
                    </a:lnTo>
                    <a:lnTo>
                      <a:pt x="0" y="209550"/>
                    </a:lnTo>
                    <a:lnTo>
                      <a:pt x="0" y="184785"/>
                    </a:lnTo>
                    <a:lnTo>
                      <a:pt x="45720" y="160020"/>
                    </a:lnTo>
                    <a:lnTo>
                      <a:pt x="721995" y="43815"/>
                    </a:lnTo>
                    <a:lnTo>
                      <a:pt x="78486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16543"/>
                  </a:gs>
                  <a:gs pos="23000">
                    <a:srgbClr val="339966"/>
                  </a:gs>
                  <a:gs pos="50000">
                    <a:srgbClr val="339966"/>
                  </a:gs>
                  <a:gs pos="100000">
                    <a:srgbClr val="216543"/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79" name="Straight Connector 678"/>
              <p:cNvCxnSpPr/>
              <p:nvPr/>
            </p:nvCxnSpPr>
            <p:spPr>
              <a:xfrm flipV="1">
                <a:off x="2958545" y="1676141"/>
                <a:ext cx="1335793" cy="235952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</p:cxnSp>
          <p:cxnSp>
            <p:nvCxnSpPr>
              <p:cNvPr id="681" name="Straight Connector 680"/>
              <p:cNvCxnSpPr/>
              <p:nvPr/>
            </p:nvCxnSpPr>
            <p:spPr>
              <a:xfrm rot="5400000">
                <a:off x="4286726" y="1718004"/>
                <a:ext cx="30445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</p:cxnSp>
          <p:sp>
            <p:nvSpPr>
              <p:cNvPr id="682" name="Arc 681"/>
              <p:cNvSpPr/>
              <p:nvPr/>
            </p:nvSpPr>
            <p:spPr>
              <a:xfrm rot="10800000">
                <a:off x="2859591" y="1908291"/>
                <a:ext cx="304452" cy="152227"/>
              </a:xfrm>
              <a:prstGeom prst="arc">
                <a:avLst>
                  <a:gd name="adj1" fmla="val 127616"/>
                  <a:gd name="adj2" fmla="val 4065653"/>
                </a:avLst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3" name="Arc 682"/>
              <p:cNvSpPr/>
              <p:nvPr/>
            </p:nvSpPr>
            <p:spPr>
              <a:xfrm>
                <a:off x="4016523" y="1756060"/>
                <a:ext cx="422430" cy="229609"/>
              </a:xfrm>
              <a:prstGeom prst="arc">
                <a:avLst>
                  <a:gd name="adj1" fmla="val 21330293"/>
                  <a:gd name="adj2" fmla="val 3449669"/>
                </a:avLst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84" name="Straight Connector 683"/>
              <p:cNvCxnSpPr/>
              <p:nvPr/>
            </p:nvCxnSpPr>
            <p:spPr>
              <a:xfrm flipV="1">
                <a:off x="3884982" y="1980595"/>
                <a:ext cx="409355" cy="7230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</p:cxnSp>
        </p:grpSp>
        <p:grpSp>
          <p:nvGrpSpPr>
            <p:cNvPr id="335" name="Group 334"/>
            <p:cNvGrpSpPr/>
            <p:nvPr/>
          </p:nvGrpSpPr>
          <p:grpSpPr>
            <a:xfrm>
              <a:off x="3011818" y="2060514"/>
              <a:ext cx="2458468" cy="304454"/>
              <a:chOff x="3011818" y="2060514"/>
              <a:chExt cx="2458468" cy="304454"/>
            </a:xfrm>
          </p:grpSpPr>
          <p:sp>
            <p:nvSpPr>
              <p:cNvPr id="654" name="Rectangle 653"/>
              <p:cNvSpPr/>
              <p:nvPr/>
            </p:nvSpPr>
            <p:spPr>
              <a:xfrm>
                <a:off x="3011818" y="2060514"/>
                <a:ext cx="2458468" cy="304454"/>
              </a:xfrm>
              <a:prstGeom prst="rect">
                <a:avLst/>
              </a:prstGeom>
              <a:solidFill>
                <a:srgbClr val="339966"/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5" name="TextBox 674"/>
              <p:cNvSpPr txBox="1"/>
              <p:nvPr/>
            </p:nvSpPr>
            <p:spPr>
              <a:xfrm>
                <a:off x="3099932" y="2088580"/>
                <a:ext cx="2099933" cy="246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Commercial Potential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667" name="Straight Connector 666"/>
              <p:cNvCxnSpPr>
                <a:endCxn id="688" idx="0"/>
              </p:cNvCxnSpPr>
              <p:nvPr/>
            </p:nvCxnSpPr>
            <p:spPr>
              <a:xfrm>
                <a:off x="3011818" y="2060514"/>
                <a:ext cx="2433738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</p:cxnSp>
          <p:cxnSp>
            <p:nvCxnSpPr>
              <p:cNvPr id="668" name="Straight Connector 667"/>
              <p:cNvCxnSpPr/>
              <p:nvPr/>
            </p:nvCxnSpPr>
            <p:spPr>
              <a:xfrm>
                <a:off x="3011818" y="2364968"/>
                <a:ext cx="200432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656" name="Freeform 655"/>
            <p:cNvSpPr/>
            <p:nvPr/>
          </p:nvSpPr>
          <p:spPr>
            <a:xfrm>
              <a:off x="4088825" y="2197519"/>
              <a:ext cx="1575551" cy="471904"/>
            </a:xfrm>
            <a:custGeom>
              <a:avLst/>
              <a:gdLst>
                <a:gd name="connsiteX0" fmla="*/ 784860 w 788670"/>
                <a:gd name="connsiteY0" fmla="*/ 0 h 236220"/>
                <a:gd name="connsiteX1" fmla="*/ 788670 w 788670"/>
                <a:gd name="connsiteY1" fmla="*/ 148590 h 236220"/>
                <a:gd name="connsiteX2" fmla="*/ 762000 w 788670"/>
                <a:gd name="connsiteY2" fmla="*/ 179070 h 236220"/>
                <a:gd name="connsiteX3" fmla="*/ 718185 w 788670"/>
                <a:gd name="connsiteY3" fmla="*/ 194310 h 236220"/>
                <a:gd name="connsiteX4" fmla="*/ 493395 w 788670"/>
                <a:gd name="connsiteY4" fmla="*/ 236220 h 236220"/>
                <a:gd name="connsiteX5" fmla="*/ 76200 w 788670"/>
                <a:gd name="connsiteY5" fmla="*/ 236220 h 236220"/>
                <a:gd name="connsiteX6" fmla="*/ 19050 w 788670"/>
                <a:gd name="connsiteY6" fmla="*/ 228600 h 236220"/>
                <a:gd name="connsiteX7" fmla="*/ 0 w 788670"/>
                <a:gd name="connsiteY7" fmla="*/ 209550 h 236220"/>
                <a:gd name="connsiteX8" fmla="*/ 0 w 788670"/>
                <a:gd name="connsiteY8" fmla="*/ 184785 h 236220"/>
                <a:gd name="connsiteX9" fmla="*/ 45720 w 788670"/>
                <a:gd name="connsiteY9" fmla="*/ 160020 h 236220"/>
                <a:gd name="connsiteX10" fmla="*/ 721995 w 788670"/>
                <a:gd name="connsiteY10" fmla="*/ 43815 h 236220"/>
                <a:gd name="connsiteX11" fmla="*/ 784860 w 788670"/>
                <a:gd name="connsiteY11" fmla="*/ 0 h 23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8670" h="236220">
                  <a:moveTo>
                    <a:pt x="784860" y="0"/>
                  </a:moveTo>
                  <a:lnTo>
                    <a:pt x="788670" y="148590"/>
                  </a:lnTo>
                  <a:lnTo>
                    <a:pt x="762000" y="179070"/>
                  </a:lnTo>
                  <a:lnTo>
                    <a:pt x="718185" y="194310"/>
                  </a:lnTo>
                  <a:lnTo>
                    <a:pt x="493395" y="236220"/>
                  </a:lnTo>
                  <a:lnTo>
                    <a:pt x="76200" y="236220"/>
                  </a:lnTo>
                  <a:lnTo>
                    <a:pt x="19050" y="228600"/>
                  </a:lnTo>
                  <a:lnTo>
                    <a:pt x="0" y="209550"/>
                  </a:lnTo>
                  <a:lnTo>
                    <a:pt x="0" y="184785"/>
                  </a:lnTo>
                  <a:lnTo>
                    <a:pt x="45720" y="160020"/>
                  </a:lnTo>
                  <a:lnTo>
                    <a:pt x="721995" y="43815"/>
                  </a:lnTo>
                  <a:lnTo>
                    <a:pt x="784860" y="0"/>
                  </a:lnTo>
                  <a:close/>
                </a:path>
              </a:pathLst>
            </a:custGeom>
            <a:gradFill>
              <a:gsLst>
                <a:gs pos="0">
                  <a:srgbClr val="216543"/>
                </a:gs>
                <a:gs pos="23000">
                  <a:srgbClr val="339966"/>
                </a:gs>
                <a:gs pos="50000">
                  <a:srgbClr val="339966"/>
                </a:gs>
                <a:gs pos="100000">
                  <a:srgbClr val="216543"/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7" name="Freeform 676"/>
            <p:cNvSpPr/>
            <p:nvPr/>
          </p:nvSpPr>
          <p:spPr>
            <a:xfrm>
              <a:off x="4077408" y="2619949"/>
              <a:ext cx="163644" cy="365345"/>
            </a:xfrm>
            <a:custGeom>
              <a:avLst/>
              <a:gdLst>
                <a:gd name="connsiteX0" fmla="*/ 81915 w 81915"/>
                <a:gd name="connsiteY0" fmla="*/ 28575 h 182880"/>
                <a:gd name="connsiteX1" fmla="*/ 80010 w 81915"/>
                <a:gd name="connsiteY1" fmla="*/ 182880 h 182880"/>
                <a:gd name="connsiteX2" fmla="*/ 34290 w 81915"/>
                <a:gd name="connsiteY2" fmla="*/ 173355 h 182880"/>
                <a:gd name="connsiteX3" fmla="*/ 0 w 81915"/>
                <a:gd name="connsiteY3" fmla="*/ 146685 h 182880"/>
                <a:gd name="connsiteX4" fmla="*/ 1905 w 81915"/>
                <a:gd name="connsiteY4" fmla="*/ 0 h 182880"/>
                <a:gd name="connsiteX5" fmla="*/ 20955 w 81915"/>
                <a:gd name="connsiteY5" fmla="*/ 19050 h 182880"/>
                <a:gd name="connsiteX6" fmla="*/ 81915 w 81915"/>
                <a:gd name="connsiteY6" fmla="*/ 28575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915" h="182880">
                  <a:moveTo>
                    <a:pt x="81915" y="28575"/>
                  </a:moveTo>
                  <a:lnTo>
                    <a:pt x="80010" y="182880"/>
                  </a:lnTo>
                  <a:lnTo>
                    <a:pt x="34290" y="173355"/>
                  </a:lnTo>
                  <a:lnTo>
                    <a:pt x="0" y="146685"/>
                  </a:lnTo>
                  <a:lnTo>
                    <a:pt x="1905" y="0"/>
                  </a:lnTo>
                  <a:lnTo>
                    <a:pt x="20955" y="19050"/>
                  </a:lnTo>
                  <a:lnTo>
                    <a:pt x="81915" y="28575"/>
                  </a:lnTo>
                  <a:close/>
                </a:path>
              </a:pathLst>
            </a:custGeom>
            <a:gradFill>
              <a:gsLst>
                <a:gs pos="0">
                  <a:srgbClr val="55C78E"/>
                </a:gs>
                <a:gs pos="50000">
                  <a:srgbClr val="339966"/>
                </a:gs>
                <a:gs pos="100000">
                  <a:srgbClr val="339966"/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37" name="Group 336"/>
            <p:cNvGrpSpPr/>
            <p:nvPr/>
          </p:nvGrpSpPr>
          <p:grpSpPr>
            <a:xfrm>
              <a:off x="4229633" y="2517195"/>
              <a:ext cx="2089319" cy="608911"/>
              <a:chOff x="4229633" y="2517195"/>
              <a:chExt cx="2089319" cy="608911"/>
            </a:xfrm>
          </p:grpSpPr>
          <p:sp>
            <p:nvSpPr>
              <p:cNvPr id="653" name="Freeform 652"/>
              <p:cNvSpPr/>
              <p:nvPr/>
            </p:nvSpPr>
            <p:spPr>
              <a:xfrm>
                <a:off x="6060166" y="2532418"/>
                <a:ext cx="258786" cy="574657"/>
              </a:xfrm>
              <a:custGeom>
                <a:avLst/>
                <a:gdLst>
                  <a:gd name="connsiteX0" fmla="*/ 0 w 129540"/>
                  <a:gd name="connsiteY0" fmla="*/ 0 h 287655"/>
                  <a:gd name="connsiteX1" fmla="*/ 0 w 129540"/>
                  <a:gd name="connsiteY1" fmla="*/ 287655 h 287655"/>
                  <a:gd name="connsiteX2" fmla="*/ 129540 w 129540"/>
                  <a:gd name="connsiteY2" fmla="*/ 140970 h 287655"/>
                  <a:gd name="connsiteX3" fmla="*/ 0 w 129540"/>
                  <a:gd name="connsiteY3" fmla="*/ 0 h 287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540" h="287655">
                    <a:moveTo>
                      <a:pt x="0" y="0"/>
                    </a:moveTo>
                    <a:lnTo>
                      <a:pt x="0" y="287655"/>
                    </a:lnTo>
                    <a:lnTo>
                      <a:pt x="129540" y="1409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9966"/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4229633" y="2669423"/>
                <a:ext cx="1860977" cy="304454"/>
              </a:xfrm>
              <a:prstGeom prst="rect">
                <a:avLst/>
              </a:prstGeom>
              <a:solidFill>
                <a:srgbClr val="339966"/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3" name="TextBox 662"/>
              <p:cNvSpPr txBox="1"/>
              <p:nvPr/>
            </p:nvSpPr>
            <p:spPr>
              <a:xfrm>
                <a:off x="4272766" y="2701137"/>
                <a:ext cx="1518044" cy="246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Catalyst Grants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669" name="Straight Connector 668"/>
              <p:cNvCxnSpPr/>
              <p:nvPr/>
            </p:nvCxnSpPr>
            <p:spPr>
              <a:xfrm>
                <a:off x="4229635" y="2669423"/>
                <a:ext cx="1826725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</p:cxnSp>
          <p:cxnSp>
            <p:nvCxnSpPr>
              <p:cNvPr id="670" name="Straight Connector 669"/>
              <p:cNvCxnSpPr/>
              <p:nvPr/>
            </p:nvCxnSpPr>
            <p:spPr>
              <a:xfrm>
                <a:off x="4229635" y="2973877"/>
                <a:ext cx="1826725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</p:cxnSp>
          <p:cxnSp>
            <p:nvCxnSpPr>
              <p:cNvPr id="671" name="Straight Connector 670"/>
              <p:cNvCxnSpPr/>
              <p:nvPr/>
            </p:nvCxnSpPr>
            <p:spPr>
              <a:xfrm rot="5400000">
                <a:off x="5980247" y="2593309"/>
                <a:ext cx="152227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</p:cxnSp>
          <p:cxnSp>
            <p:nvCxnSpPr>
              <p:cNvPr id="672" name="Straight Connector 671"/>
              <p:cNvCxnSpPr/>
              <p:nvPr/>
            </p:nvCxnSpPr>
            <p:spPr>
              <a:xfrm rot="5400000">
                <a:off x="5980247" y="3049990"/>
                <a:ext cx="152227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</p:cxnSp>
          <p:cxnSp>
            <p:nvCxnSpPr>
              <p:cNvPr id="673" name="Straight Connector 672"/>
              <p:cNvCxnSpPr/>
              <p:nvPr/>
            </p:nvCxnSpPr>
            <p:spPr>
              <a:xfrm rot="16200000" flipH="1">
                <a:off x="6033526" y="2540030"/>
                <a:ext cx="304454" cy="258786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</p:cxnSp>
          <p:cxnSp>
            <p:nvCxnSpPr>
              <p:cNvPr id="674" name="Straight Connector 673"/>
              <p:cNvCxnSpPr/>
              <p:nvPr/>
            </p:nvCxnSpPr>
            <p:spPr>
              <a:xfrm rot="5400000" flipH="1" flipV="1">
                <a:off x="6029720" y="2844486"/>
                <a:ext cx="308260" cy="25498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655" name="Freeform 654"/>
            <p:cNvSpPr/>
            <p:nvPr/>
          </p:nvSpPr>
          <p:spPr>
            <a:xfrm>
              <a:off x="5447452" y="2056708"/>
              <a:ext cx="220729" cy="239758"/>
            </a:xfrm>
            <a:custGeom>
              <a:avLst/>
              <a:gdLst>
                <a:gd name="connsiteX0" fmla="*/ 1905 w 110490"/>
                <a:gd name="connsiteY0" fmla="*/ 0 h 120015"/>
                <a:gd name="connsiteX1" fmla="*/ 0 w 110490"/>
                <a:gd name="connsiteY1" fmla="*/ 120015 h 120015"/>
                <a:gd name="connsiteX2" fmla="*/ 68580 w 110490"/>
                <a:gd name="connsiteY2" fmla="*/ 106680 h 120015"/>
                <a:gd name="connsiteX3" fmla="*/ 100965 w 110490"/>
                <a:gd name="connsiteY3" fmla="*/ 78105 h 120015"/>
                <a:gd name="connsiteX4" fmla="*/ 110490 w 110490"/>
                <a:gd name="connsiteY4" fmla="*/ 55245 h 120015"/>
                <a:gd name="connsiteX5" fmla="*/ 76200 w 110490"/>
                <a:gd name="connsiteY5" fmla="*/ 19050 h 120015"/>
                <a:gd name="connsiteX6" fmla="*/ 1905 w 110490"/>
                <a:gd name="connsiteY6" fmla="*/ 0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90" h="120015">
                  <a:moveTo>
                    <a:pt x="1905" y="0"/>
                  </a:moveTo>
                  <a:lnTo>
                    <a:pt x="0" y="120015"/>
                  </a:lnTo>
                  <a:lnTo>
                    <a:pt x="68580" y="106680"/>
                  </a:lnTo>
                  <a:lnTo>
                    <a:pt x="100965" y="78105"/>
                  </a:lnTo>
                  <a:lnTo>
                    <a:pt x="110490" y="55245"/>
                  </a:lnTo>
                  <a:lnTo>
                    <a:pt x="76200" y="19050"/>
                  </a:lnTo>
                  <a:lnTo>
                    <a:pt x="1905" y="0"/>
                  </a:lnTo>
                  <a:close/>
                </a:path>
              </a:pathLst>
            </a:custGeom>
            <a:gradFill>
              <a:gsLst>
                <a:gs pos="0">
                  <a:srgbClr val="339966"/>
                </a:gs>
                <a:gs pos="50000">
                  <a:srgbClr val="216543"/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76" name="Group 2493"/>
            <p:cNvGrpSpPr/>
            <p:nvPr/>
          </p:nvGrpSpPr>
          <p:grpSpPr>
            <a:xfrm>
              <a:off x="4077408" y="2060514"/>
              <a:ext cx="1579362" cy="913363"/>
              <a:chOff x="685797" y="4876800"/>
              <a:chExt cx="790578" cy="457200"/>
            </a:xfrm>
          </p:grpSpPr>
          <p:cxnSp>
            <p:nvCxnSpPr>
              <p:cNvPr id="687" name="Straight Connector 686"/>
              <p:cNvCxnSpPr/>
              <p:nvPr/>
            </p:nvCxnSpPr>
            <p:spPr>
              <a:xfrm flipV="1">
                <a:off x="735330" y="4989195"/>
                <a:ext cx="668655" cy="11811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</p:cxnSp>
          <p:sp>
            <p:nvSpPr>
              <p:cNvPr id="688" name="Arc 687"/>
              <p:cNvSpPr/>
              <p:nvPr/>
            </p:nvSpPr>
            <p:spPr>
              <a:xfrm>
                <a:off x="1264920" y="4876800"/>
                <a:ext cx="211455" cy="114935"/>
              </a:xfrm>
              <a:prstGeom prst="arc">
                <a:avLst>
                  <a:gd name="adj1" fmla="val 16200000"/>
                  <a:gd name="adj2" fmla="val 3449669"/>
                </a:avLst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89" name="Straight Connector 688"/>
              <p:cNvCxnSpPr/>
              <p:nvPr/>
            </p:nvCxnSpPr>
            <p:spPr>
              <a:xfrm rot="5400000">
                <a:off x="1400175" y="5010150"/>
                <a:ext cx="1524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</p:cxnSp>
          <p:sp>
            <p:nvSpPr>
              <p:cNvPr id="690" name="Arc 689"/>
              <p:cNvSpPr/>
              <p:nvPr/>
            </p:nvSpPr>
            <p:spPr>
              <a:xfrm rot="10800000">
                <a:off x="685797" y="5105402"/>
                <a:ext cx="152399" cy="76200"/>
              </a:xfrm>
              <a:prstGeom prst="arc">
                <a:avLst>
                  <a:gd name="adj1" fmla="val 16200000"/>
                  <a:gd name="adj2" fmla="val 4065653"/>
                </a:avLst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1" name="Arc 690"/>
              <p:cNvSpPr/>
              <p:nvPr/>
            </p:nvSpPr>
            <p:spPr>
              <a:xfrm>
                <a:off x="1264920" y="5029200"/>
                <a:ext cx="211455" cy="114935"/>
              </a:xfrm>
              <a:prstGeom prst="arc">
                <a:avLst>
                  <a:gd name="adj1" fmla="val 21330293"/>
                  <a:gd name="adj2" fmla="val 3449669"/>
                </a:avLst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92" name="Straight Connector 691"/>
              <p:cNvCxnSpPr/>
              <p:nvPr/>
            </p:nvCxnSpPr>
            <p:spPr>
              <a:xfrm flipV="1">
                <a:off x="1199075" y="5141595"/>
                <a:ext cx="204910" cy="3619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</p:cxnSp>
          <p:sp>
            <p:nvSpPr>
              <p:cNvPr id="693" name="Arc 692"/>
              <p:cNvSpPr/>
              <p:nvPr/>
            </p:nvSpPr>
            <p:spPr>
              <a:xfrm rot="10800000">
                <a:off x="685797" y="5257800"/>
                <a:ext cx="152399" cy="76200"/>
              </a:xfrm>
              <a:prstGeom prst="arc">
                <a:avLst>
                  <a:gd name="adj1" fmla="val 16200000"/>
                  <a:gd name="adj2" fmla="val 403036"/>
                </a:avLst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94" name="Straight Connector 693"/>
              <p:cNvCxnSpPr/>
              <p:nvPr/>
            </p:nvCxnSpPr>
            <p:spPr>
              <a:xfrm rot="5400000">
                <a:off x="611505" y="5223510"/>
                <a:ext cx="1524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339" name="Arc 338"/>
            <p:cNvSpPr/>
            <p:nvPr/>
          </p:nvSpPr>
          <p:spPr>
            <a:xfrm>
              <a:off x="4016523" y="1446791"/>
              <a:ext cx="422430" cy="229609"/>
            </a:xfrm>
            <a:prstGeom prst="arc">
              <a:avLst>
                <a:gd name="adj1" fmla="val 21330293"/>
                <a:gd name="adj2" fmla="val 3449669"/>
              </a:avLst>
            </a:prstGeom>
            <a:noFill/>
            <a:ln w="190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43" name="Group 342"/>
            <p:cNvGrpSpPr/>
            <p:nvPr/>
          </p:nvGrpSpPr>
          <p:grpSpPr>
            <a:xfrm>
              <a:off x="2859591" y="1908810"/>
              <a:ext cx="304452" cy="463770"/>
              <a:chOff x="2859591" y="1908810"/>
              <a:chExt cx="304452" cy="463770"/>
            </a:xfrm>
          </p:grpSpPr>
          <p:sp>
            <p:nvSpPr>
              <p:cNvPr id="659" name="Freeform 658"/>
              <p:cNvSpPr/>
              <p:nvPr/>
            </p:nvSpPr>
            <p:spPr>
              <a:xfrm>
                <a:off x="2859591" y="2007235"/>
                <a:ext cx="163644" cy="365345"/>
              </a:xfrm>
              <a:custGeom>
                <a:avLst/>
                <a:gdLst>
                  <a:gd name="connsiteX0" fmla="*/ 81915 w 81915"/>
                  <a:gd name="connsiteY0" fmla="*/ 28575 h 182880"/>
                  <a:gd name="connsiteX1" fmla="*/ 80010 w 81915"/>
                  <a:gd name="connsiteY1" fmla="*/ 182880 h 182880"/>
                  <a:gd name="connsiteX2" fmla="*/ 34290 w 81915"/>
                  <a:gd name="connsiteY2" fmla="*/ 173355 h 182880"/>
                  <a:gd name="connsiteX3" fmla="*/ 0 w 81915"/>
                  <a:gd name="connsiteY3" fmla="*/ 146685 h 182880"/>
                  <a:gd name="connsiteX4" fmla="*/ 1905 w 81915"/>
                  <a:gd name="connsiteY4" fmla="*/ 0 h 182880"/>
                  <a:gd name="connsiteX5" fmla="*/ 20955 w 81915"/>
                  <a:gd name="connsiteY5" fmla="*/ 19050 h 182880"/>
                  <a:gd name="connsiteX6" fmla="*/ 81915 w 81915"/>
                  <a:gd name="connsiteY6" fmla="*/ 28575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915" h="182880">
                    <a:moveTo>
                      <a:pt x="81915" y="28575"/>
                    </a:moveTo>
                    <a:lnTo>
                      <a:pt x="80010" y="182880"/>
                    </a:lnTo>
                    <a:lnTo>
                      <a:pt x="34290" y="173355"/>
                    </a:lnTo>
                    <a:lnTo>
                      <a:pt x="0" y="146685"/>
                    </a:lnTo>
                    <a:lnTo>
                      <a:pt x="1905" y="0"/>
                    </a:lnTo>
                    <a:lnTo>
                      <a:pt x="20955" y="19050"/>
                    </a:lnTo>
                    <a:lnTo>
                      <a:pt x="81915" y="28575"/>
                    </a:lnTo>
                    <a:close/>
                  </a:path>
                </a:pathLst>
              </a:custGeom>
              <a:gradFill>
                <a:gsLst>
                  <a:gs pos="0">
                    <a:srgbClr val="55C78E"/>
                  </a:gs>
                  <a:gs pos="50000">
                    <a:srgbClr val="339966"/>
                  </a:gs>
                  <a:gs pos="100000">
                    <a:srgbClr val="339966"/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5" name="Arc 684"/>
              <p:cNvSpPr/>
              <p:nvPr/>
            </p:nvSpPr>
            <p:spPr>
              <a:xfrm rot="10800000">
                <a:off x="2859591" y="2212742"/>
                <a:ext cx="304452" cy="152227"/>
              </a:xfrm>
              <a:prstGeom prst="arc">
                <a:avLst>
                  <a:gd name="adj1" fmla="val 16200000"/>
                  <a:gd name="adj2" fmla="val 403036"/>
                </a:avLst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86" name="Straight Connector 685"/>
              <p:cNvCxnSpPr/>
              <p:nvPr/>
            </p:nvCxnSpPr>
            <p:spPr>
              <a:xfrm rot="5400000">
                <a:off x="2709271" y="2144240"/>
                <a:ext cx="30445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</p:cxnSp>
          <p:sp>
            <p:nvSpPr>
              <p:cNvPr id="341" name="Arc 340"/>
              <p:cNvSpPr/>
              <p:nvPr/>
            </p:nvSpPr>
            <p:spPr>
              <a:xfrm rot="10800000">
                <a:off x="2859591" y="1908810"/>
                <a:ext cx="304452" cy="152227"/>
              </a:xfrm>
              <a:prstGeom prst="arc">
                <a:avLst>
                  <a:gd name="adj1" fmla="val 16200000"/>
                  <a:gd name="adj2" fmla="val 403036"/>
                </a:avLst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178"/>
          <p:cNvSpPr/>
          <p:nvPr/>
        </p:nvSpPr>
        <p:spPr bwMode="auto">
          <a:xfrm>
            <a:off x="1600200" y="1328704"/>
            <a:ext cx="4798505" cy="514829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0"/>
          </a:gradFill>
          <a:ln w="9525" cap="flat" cmpd="sng">
            <a:noFill/>
            <a:prstDash val="solid"/>
            <a:round/>
            <a:headEnd type="none" w="lg" len="lg"/>
            <a:tailEnd type="none" w="lg" len="lg"/>
          </a:ln>
        </p:spPr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2" name="Group 179"/>
          <p:cNvGrpSpPr/>
          <p:nvPr/>
        </p:nvGrpSpPr>
        <p:grpSpPr>
          <a:xfrm>
            <a:off x="1636161" y="1328704"/>
            <a:ext cx="6350057" cy="5148296"/>
            <a:chOff x="2789512" y="1828800"/>
            <a:chExt cx="3657600" cy="2819400"/>
          </a:xfrm>
        </p:grpSpPr>
        <p:cxnSp>
          <p:nvCxnSpPr>
            <p:cNvPr id="181" name="Straight Connector 180"/>
            <p:cNvCxnSpPr/>
            <p:nvPr/>
          </p:nvCxnSpPr>
          <p:spPr bwMode="auto">
            <a:xfrm rot="5400000">
              <a:off x="5037412" y="3238500"/>
              <a:ext cx="2819400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82" name="Straight Connector 181"/>
            <p:cNvCxnSpPr/>
            <p:nvPr/>
          </p:nvCxnSpPr>
          <p:spPr bwMode="auto">
            <a:xfrm rot="5400000">
              <a:off x="4123012" y="3238500"/>
              <a:ext cx="2819400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83" name="Straight Connector 182"/>
            <p:cNvCxnSpPr/>
            <p:nvPr/>
          </p:nvCxnSpPr>
          <p:spPr bwMode="auto">
            <a:xfrm rot="5400000">
              <a:off x="3208612" y="3238500"/>
              <a:ext cx="2819400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84" name="Straight Connector 183"/>
            <p:cNvCxnSpPr/>
            <p:nvPr/>
          </p:nvCxnSpPr>
          <p:spPr bwMode="auto">
            <a:xfrm rot="5400000">
              <a:off x="2294212" y="3238500"/>
              <a:ext cx="2819400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85" name="Straight Connector 184"/>
            <p:cNvCxnSpPr/>
            <p:nvPr/>
          </p:nvCxnSpPr>
          <p:spPr bwMode="auto">
            <a:xfrm rot="5400000">
              <a:off x="1379812" y="3238500"/>
              <a:ext cx="2819400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</p:cxnSp>
      </p:grpSp>
      <p:sp>
        <p:nvSpPr>
          <p:cNvPr id="187" name="TextBox 186"/>
          <p:cNvSpPr txBox="1"/>
          <p:nvPr/>
        </p:nvSpPr>
        <p:spPr>
          <a:xfrm>
            <a:off x="1691152" y="1295410"/>
            <a:ext cx="54181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FY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08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3278667" y="1295407"/>
            <a:ext cx="541816" cy="369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FY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09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4903223" y="1295405"/>
            <a:ext cx="541816" cy="369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FY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6466423" y="1295400"/>
            <a:ext cx="530467" cy="369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FY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1" name="Straight Arrow Connector 190"/>
          <p:cNvCxnSpPr/>
          <p:nvPr/>
        </p:nvCxnSpPr>
        <p:spPr bwMode="auto">
          <a:xfrm>
            <a:off x="1524000" y="1331881"/>
            <a:ext cx="6781800" cy="1588"/>
          </a:xfrm>
          <a:prstGeom prst="straightConnector1">
            <a:avLst/>
          </a:prstGeom>
          <a:gradFill rotWithShape="1">
            <a:gsLst>
              <a:gs pos="0">
                <a:srgbClr val="FFCC00"/>
              </a:gs>
              <a:gs pos="100000">
                <a:srgbClr val="FFCC00">
                  <a:gamma/>
                  <a:tint val="0"/>
                  <a:invGamma/>
                </a:srgbClr>
              </a:gs>
            </a:gsLst>
            <a:lin ang="0" scaled="1"/>
          </a:gradFill>
          <a:ln w="190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2" y="312738"/>
            <a:ext cx="7177087" cy="914400"/>
          </a:xfrm>
        </p:spPr>
        <p:txBody>
          <a:bodyPr/>
          <a:lstStyle/>
          <a:p>
            <a:r>
              <a:rPr lang="en-US" dirty="0" smtClean="0"/>
              <a:t>Bradley Catalyst Phases</a:t>
            </a:r>
            <a:endParaRPr lang="en-US" dirty="0"/>
          </a:p>
        </p:txBody>
      </p:sp>
      <p:cxnSp>
        <p:nvCxnSpPr>
          <p:cNvPr id="156" name="Straight Connector 155"/>
          <p:cNvCxnSpPr/>
          <p:nvPr/>
        </p:nvCxnSpPr>
        <p:spPr>
          <a:xfrm rot="5400000">
            <a:off x="-1519658" y="3865670"/>
            <a:ext cx="52560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0" name="Group 1219"/>
          <p:cNvGrpSpPr/>
          <p:nvPr/>
        </p:nvGrpSpPr>
        <p:grpSpPr>
          <a:xfrm>
            <a:off x="746122" y="2413909"/>
            <a:ext cx="4389178" cy="1427469"/>
            <a:chOff x="746122" y="1752600"/>
            <a:chExt cx="4389178" cy="1427469"/>
          </a:xfrm>
        </p:grpSpPr>
        <p:sp>
          <p:nvSpPr>
            <p:cNvPr id="168" name="TextBox 167"/>
            <p:cNvSpPr txBox="1"/>
            <p:nvPr/>
          </p:nvSpPr>
          <p:spPr>
            <a:xfrm>
              <a:off x="3535100" y="2560900"/>
              <a:ext cx="1600200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b="1" dirty="0" smtClean="0">
                  <a:latin typeface="Arial" pitchFamily="34" charset="0"/>
                  <a:cs typeface="Arial" pitchFamily="34" charset="0"/>
                </a:rPr>
                <a:t>$500k Invested</a:t>
              </a:r>
            </a:p>
            <a:p>
              <a:r>
                <a:rPr lang="en-US" sz="1100" b="1" dirty="0" smtClean="0">
                  <a:latin typeface="Arial" pitchFamily="34" charset="0"/>
                  <a:cs typeface="Arial" pitchFamily="34" charset="0"/>
                </a:rPr>
                <a:t>7 Funded Projects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29" name="Group 1028"/>
            <p:cNvGrpSpPr/>
            <p:nvPr/>
          </p:nvGrpSpPr>
          <p:grpSpPr>
            <a:xfrm>
              <a:off x="746122" y="2575144"/>
              <a:ext cx="2682878" cy="539096"/>
              <a:chOff x="4175122" y="5628876"/>
              <a:chExt cx="2682878" cy="539096"/>
            </a:xfrm>
          </p:grpSpPr>
          <p:sp>
            <p:nvSpPr>
              <p:cNvPr id="269" name="Rectangle 268"/>
              <p:cNvSpPr/>
              <p:nvPr/>
            </p:nvSpPr>
            <p:spPr>
              <a:xfrm flipH="1">
                <a:off x="4191000" y="5638800"/>
                <a:ext cx="2001588" cy="396878"/>
              </a:xfrm>
              <a:prstGeom prst="rect">
                <a:avLst/>
              </a:prstGeom>
              <a:gradFill>
                <a:gsLst>
                  <a:gs pos="0">
                    <a:srgbClr val="4F81BD">
                      <a:lumMod val="20000"/>
                      <a:lumOff val="80000"/>
                    </a:srgbClr>
                  </a:gs>
                  <a:gs pos="45000">
                    <a:srgbClr val="4F81BD">
                      <a:lumMod val="20000"/>
                      <a:lumOff val="80000"/>
                    </a:srgbClr>
                  </a:gs>
                  <a:gs pos="100000">
                    <a:sysClr val="window" lastClr="FFFFFF"/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7" name="Freeform 926"/>
              <p:cNvSpPr/>
              <p:nvPr/>
            </p:nvSpPr>
            <p:spPr>
              <a:xfrm>
                <a:off x="6156208" y="5628876"/>
                <a:ext cx="214976" cy="439873"/>
              </a:xfrm>
              <a:custGeom>
                <a:avLst/>
                <a:gdLst>
                  <a:gd name="connsiteX0" fmla="*/ 0 w 123825"/>
                  <a:gd name="connsiteY0" fmla="*/ 0 h 253365"/>
                  <a:gd name="connsiteX1" fmla="*/ 3810 w 123825"/>
                  <a:gd name="connsiteY1" fmla="*/ 228600 h 253365"/>
                  <a:gd name="connsiteX2" fmla="*/ 68580 w 123825"/>
                  <a:gd name="connsiteY2" fmla="*/ 232410 h 253365"/>
                  <a:gd name="connsiteX3" fmla="*/ 121920 w 123825"/>
                  <a:gd name="connsiteY3" fmla="*/ 253365 h 253365"/>
                  <a:gd name="connsiteX4" fmla="*/ 123825 w 123825"/>
                  <a:gd name="connsiteY4" fmla="*/ 59055 h 253365"/>
                  <a:gd name="connsiteX5" fmla="*/ 87630 w 123825"/>
                  <a:gd name="connsiteY5" fmla="*/ 20955 h 253365"/>
                  <a:gd name="connsiteX6" fmla="*/ 0 w 123825"/>
                  <a:gd name="connsiteY6" fmla="*/ 0 h 25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253365">
                    <a:moveTo>
                      <a:pt x="0" y="0"/>
                    </a:moveTo>
                    <a:lnTo>
                      <a:pt x="3810" y="228600"/>
                    </a:lnTo>
                    <a:lnTo>
                      <a:pt x="68580" y="232410"/>
                    </a:lnTo>
                    <a:lnTo>
                      <a:pt x="121920" y="253365"/>
                    </a:lnTo>
                    <a:lnTo>
                      <a:pt x="123825" y="59055"/>
                    </a:lnTo>
                    <a:lnTo>
                      <a:pt x="87630" y="2095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20000"/>
                      <a:lumOff val="80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8" name="Freeform 937"/>
              <p:cNvSpPr/>
              <p:nvPr/>
            </p:nvSpPr>
            <p:spPr>
              <a:xfrm>
                <a:off x="6291808" y="5744632"/>
                <a:ext cx="69454" cy="383649"/>
              </a:xfrm>
              <a:custGeom>
                <a:avLst/>
                <a:gdLst>
                  <a:gd name="connsiteX0" fmla="*/ 40005 w 40005"/>
                  <a:gd name="connsiteY0" fmla="*/ 0 h 220980"/>
                  <a:gd name="connsiteX1" fmla="*/ 40005 w 40005"/>
                  <a:gd name="connsiteY1" fmla="*/ 190500 h 220980"/>
                  <a:gd name="connsiteX2" fmla="*/ 3810 w 40005"/>
                  <a:gd name="connsiteY2" fmla="*/ 220980 h 220980"/>
                  <a:gd name="connsiteX3" fmla="*/ 0 w 40005"/>
                  <a:gd name="connsiteY3" fmla="*/ 47625 h 220980"/>
                  <a:gd name="connsiteX4" fmla="*/ 40005 w 40005"/>
                  <a:gd name="connsiteY4" fmla="*/ 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" h="220980">
                    <a:moveTo>
                      <a:pt x="40005" y="0"/>
                    </a:moveTo>
                    <a:lnTo>
                      <a:pt x="40005" y="190500"/>
                    </a:lnTo>
                    <a:lnTo>
                      <a:pt x="3810" y="220980"/>
                    </a:lnTo>
                    <a:lnTo>
                      <a:pt x="0" y="47625"/>
                    </a:lnTo>
                    <a:lnTo>
                      <a:pt x="40005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75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9" name="Freeform 938"/>
              <p:cNvSpPr/>
              <p:nvPr/>
            </p:nvSpPr>
            <p:spPr>
              <a:xfrm>
                <a:off x="6291808" y="5830622"/>
                <a:ext cx="267893" cy="334039"/>
              </a:xfrm>
              <a:custGeom>
                <a:avLst/>
                <a:gdLst>
                  <a:gd name="connsiteX0" fmla="*/ 154305 w 154305"/>
                  <a:gd name="connsiteY0" fmla="*/ 41910 h 192405"/>
                  <a:gd name="connsiteX1" fmla="*/ 154305 w 154305"/>
                  <a:gd name="connsiteY1" fmla="*/ 192405 h 192405"/>
                  <a:gd name="connsiteX2" fmla="*/ 78105 w 154305"/>
                  <a:gd name="connsiteY2" fmla="*/ 192405 h 192405"/>
                  <a:gd name="connsiteX3" fmla="*/ 43815 w 154305"/>
                  <a:gd name="connsiteY3" fmla="*/ 190500 h 192405"/>
                  <a:gd name="connsiteX4" fmla="*/ 15240 w 154305"/>
                  <a:gd name="connsiteY4" fmla="*/ 179070 h 192405"/>
                  <a:gd name="connsiteX5" fmla="*/ 0 w 154305"/>
                  <a:gd name="connsiteY5" fmla="*/ 169545 h 192405"/>
                  <a:gd name="connsiteX6" fmla="*/ 1905 w 154305"/>
                  <a:gd name="connsiteY6" fmla="*/ 0 h 192405"/>
                  <a:gd name="connsiteX7" fmla="*/ 11430 w 154305"/>
                  <a:gd name="connsiteY7" fmla="*/ 17145 h 192405"/>
                  <a:gd name="connsiteX8" fmla="*/ 41910 w 154305"/>
                  <a:gd name="connsiteY8" fmla="*/ 38100 h 192405"/>
                  <a:gd name="connsiteX9" fmla="*/ 87630 w 154305"/>
                  <a:gd name="connsiteY9" fmla="*/ 41910 h 192405"/>
                  <a:gd name="connsiteX10" fmla="*/ 154305 w 154305"/>
                  <a:gd name="connsiteY10" fmla="*/ 41910 h 192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305" h="192405">
                    <a:moveTo>
                      <a:pt x="154305" y="41910"/>
                    </a:moveTo>
                    <a:lnTo>
                      <a:pt x="154305" y="192405"/>
                    </a:lnTo>
                    <a:lnTo>
                      <a:pt x="78105" y="192405"/>
                    </a:lnTo>
                    <a:lnTo>
                      <a:pt x="43815" y="190500"/>
                    </a:lnTo>
                    <a:lnTo>
                      <a:pt x="15240" y="179070"/>
                    </a:lnTo>
                    <a:lnTo>
                      <a:pt x="0" y="169545"/>
                    </a:lnTo>
                    <a:lnTo>
                      <a:pt x="1905" y="0"/>
                    </a:lnTo>
                    <a:lnTo>
                      <a:pt x="11430" y="17145"/>
                    </a:lnTo>
                    <a:lnTo>
                      <a:pt x="41910" y="38100"/>
                    </a:lnTo>
                    <a:lnTo>
                      <a:pt x="87630" y="41910"/>
                    </a:lnTo>
                    <a:lnTo>
                      <a:pt x="154305" y="41910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5000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40000"/>
                      <a:lumOff val="6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1" name="Arc 940"/>
              <p:cNvSpPr/>
              <p:nvPr/>
            </p:nvSpPr>
            <p:spPr>
              <a:xfrm>
                <a:off x="5997458" y="5635491"/>
                <a:ext cx="367113" cy="199541"/>
              </a:xfrm>
              <a:prstGeom prst="arc">
                <a:avLst>
                  <a:gd name="adj1" fmla="val 16200000"/>
                  <a:gd name="adj2" fmla="val 1362815"/>
                </a:avLst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2" name="Arc 941"/>
              <p:cNvSpPr/>
              <p:nvPr/>
            </p:nvSpPr>
            <p:spPr>
              <a:xfrm>
                <a:off x="5997458" y="6031266"/>
                <a:ext cx="429950" cy="79374"/>
              </a:xfrm>
              <a:prstGeom prst="arc">
                <a:avLst>
                  <a:gd name="adj1" fmla="val 16200000"/>
                  <a:gd name="adj2" fmla="val 20083208"/>
                </a:avLst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943" name="Straight Connector 942"/>
              <p:cNvCxnSpPr/>
              <p:nvPr/>
            </p:nvCxnSpPr>
            <p:spPr>
              <a:xfrm rot="5400000">
                <a:off x="6283818" y="5816014"/>
                <a:ext cx="161508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944" name="Arc 943"/>
              <p:cNvSpPr/>
              <p:nvPr/>
            </p:nvSpPr>
            <p:spPr>
              <a:xfrm rot="10800000">
                <a:off x="6291810" y="5767783"/>
                <a:ext cx="264584" cy="132293"/>
              </a:xfrm>
              <a:prstGeom prst="arc">
                <a:avLst>
                  <a:gd name="adj1" fmla="val 16200000"/>
                  <a:gd name="adj2" fmla="val 1774219"/>
                </a:avLst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5" name="Arc 944"/>
              <p:cNvSpPr/>
              <p:nvPr/>
            </p:nvSpPr>
            <p:spPr>
              <a:xfrm rot="10800000">
                <a:off x="6291808" y="6078669"/>
                <a:ext cx="264584" cy="85988"/>
              </a:xfrm>
              <a:prstGeom prst="arc">
                <a:avLst>
                  <a:gd name="adj1" fmla="val 15675288"/>
                  <a:gd name="adj2" fmla="val 90710"/>
                </a:avLst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946" name="Straight Connector 945"/>
              <p:cNvCxnSpPr/>
              <p:nvPr/>
            </p:nvCxnSpPr>
            <p:spPr>
              <a:xfrm rot="5400000">
                <a:off x="6146291" y="5972840"/>
                <a:ext cx="291045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271" name="Rectangle 270"/>
              <p:cNvSpPr/>
              <p:nvPr/>
            </p:nvSpPr>
            <p:spPr>
              <a:xfrm>
                <a:off x="6556393" y="5903386"/>
                <a:ext cx="301607" cy="264586"/>
              </a:xfrm>
              <a:prstGeom prst="rect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94" name="Straight Connector 293"/>
              <p:cNvCxnSpPr/>
              <p:nvPr/>
            </p:nvCxnSpPr>
            <p:spPr>
              <a:xfrm flipV="1">
                <a:off x="4175122" y="6031603"/>
                <a:ext cx="2037312" cy="110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95" name="Straight Connector 294"/>
              <p:cNvCxnSpPr/>
              <p:nvPr/>
            </p:nvCxnSpPr>
            <p:spPr>
              <a:xfrm rot="5400000">
                <a:off x="3976683" y="5830625"/>
                <a:ext cx="396878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19" name="Straight Connector 318"/>
              <p:cNvCxnSpPr/>
              <p:nvPr/>
            </p:nvCxnSpPr>
            <p:spPr>
              <a:xfrm>
                <a:off x="6424100" y="5903386"/>
                <a:ext cx="38437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29" name="Straight Connector 328"/>
              <p:cNvCxnSpPr/>
              <p:nvPr/>
            </p:nvCxnSpPr>
            <p:spPr>
              <a:xfrm>
                <a:off x="4175122" y="5634726"/>
                <a:ext cx="2005893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45" name="Straight Connector 344"/>
              <p:cNvCxnSpPr/>
              <p:nvPr/>
            </p:nvCxnSpPr>
            <p:spPr>
              <a:xfrm>
                <a:off x="6424100" y="6167971"/>
                <a:ext cx="36913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132" name="Text Box 661"/>
            <p:cNvSpPr txBox="1">
              <a:spLocks noChangeArrowheads="1"/>
            </p:cNvSpPr>
            <p:nvPr/>
          </p:nvSpPr>
          <p:spPr bwMode="auto">
            <a:xfrm>
              <a:off x="2441431" y="1982464"/>
              <a:ext cx="1749569" cy="13080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00" b="1" dirty="0">
                  <a:latin typeface="Arial" pitchFamily="34" charset="0"/>
                  <a:cs typeface="Arial" pitchFamily="34" charset="0"/>
                </a:rPr>
                <a:t>32 </a:t>
              </a:r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Projects Proposed</a:t>
              </a:r>
              <a:endParaRPr 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Text Box 661"/>
            <p:cNvSpPr txBox="1">
              <a:spLocks noChangeArrowheads="1"/>
            </p:cNvSpPr>
            <p:nvPr/>
          </p:nvSpPr>
          <p:spPr bwMode="auto">
            <a:xfrm>
              <a:off x="2442848" y="2227940"/>
              <a:ext cx="1519552" cy="13080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00" b="1" dirty="0">
                  <a:latin typeface="Arial" pitchFamily="34" charset="0"/>
                  <a:cs typeface="Arial" pitchFamily="34" charset="0"/>
                </a:rPr>
                <a:t>15 New Inventions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2" name="Can 324"/>
            <p:cNvSpPr>
              <a:spLocks noChangeArrowheads="1"/>
            </p:cNvSpPr>
            <p:nvPr/>
          </p:nvSpPr>
          <p:spPr bwMode="auto">
            <a:xfrm>
              <a:off x="2045405" y="1752600"/>
              <a:ext cx="316795" cy="1270481"/>
            </a:xfrm>
            <a:prstGeom prst="can">
              <a:avLst>
                <a:gd name="adj" fmla="val 26792"/>
              </a:avLst>
            </a:prstGeom>
            <a:gradFill rotWithShape="1">
              <a:gsLst>
                <a:gs pos="0">
                  <a:srgbClr val="FFFF66"/>
                </a:gs>
                <a:gs pos="50000">
                  <a:srgbClr val="FFFFFF"/>
                </a:gs>
                <a:gs pos="100000">
                  <a:srgbClr val="FFFF6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anchor="ctr"/>
            <a:lstStyle/>
            <a:p>
              <a:pPr algn="ctr"/>
              <a:endParaRPr lang="en-US" sz="2800"/>
            </a:p>
          </p:txBody>
        </p:sp>
        <p:sp>
          <p:nvSpPr>
            <p:cNvPr id="243" name="Can 329"/>
            <p:cNvSpPr>
              <a:spLocks noChangeArrowheads="1"/>
            </p:cNvSpPr>
            <p:nvPr/>
          </p:nvSpPr>
          <p:spPr bwMode="auto">
            <a:xfrm>
              <a:off x="2438400" y="2409609"/>
              <a:ext cx="316795" cy="615441"/>
            </a:xfrm>
            <a:prstGeom prst="can">
              <a:avLst>
                <a:gd name="adj" fmla="val 26254"/>
              </a:avLst>
            </a:prstGeom>
            <a:gradFill rotWithShape="1">
              <a:gsLst>
                <a:gs pos="0">
                  <a:srgbClr val="FFA3A3"/>
                </a:gs>
                <a:gs pos="50000">
                  <a:srgbClr val="FFFFFF"/>
                </a:gs>
                <a:gs pos="100000">
                  <a:srgbClr val="FFA3A3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anchor="ctr"/>
            <a:lstStyle/>
            <a:p>
              <a:pPr algn="ctr"/>
              <a:endParaRPr lang="en-US" sz="2800"/>
            </a:p>
          </p:txBody>
        </p:sp>
        <p:sp>
          <p:nvSpPr>
            <p:cNvPr id="1024" name="Can 1023"/>
            <p:cNvSpPr/>
            <p:nvPr/>
          </p:nvSpPr>
          <p:spPr>
            <a:xfrm>
              <a:off x="3048000" y="2752711"/>
              <a:ext cx="381000" cy="427358"/>
            </a:xfrm>
            <a:prstGeom prst="can">
              <a:avLst/>
            </a:prstGeom>
            <a:gradFill>
              <a:gsLst>
                <a:gs pos="0">
                  <a:srgbClr val="FFCC00"/>
                </a:gs>
                <a:gs pos="50000">
                  <a:sysClr val="window" lastClr="FFFFFF"/>
                </a:gs>
                <a:gs pos="100000">
                  <a:srgbClr val="FFCC00"/>
                </a:gs>
              </a:gsLst>
              <a:lin ang="0" scaled="0"/>
            </a:gradFill>
            <a:ln w="9525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Text Box 12"/>
            <p:cNvSpPr txBox="1">
              <a:spLocks noChangeArrowheads="1"/>
            </p:cNvSpPr>
            <p:nvPr/>
          </p:nvSpPr>
          <p:spPr bwMode="auto">
            <a:xfrm>
              <a:off x="864966" y="2649263"/>
              <a:ext cx="840970" cy="26161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b="1" i="1" dirty="0" smtClean="0">
                  <a:solidFill>
                    <a:srgbClr val="000066"/>
                  </a:solidFill>
                  <a:latin typeface="Arial Narrow" pitchFamily="34" charset="0"/>
                </a:rPr>
                <a:t>Phase </a:t>
              </a:r>
              <a:r>
                <a:rPr lang="en-US" sz="2000" b="1" i="1" dirty="0">
                  <a:solidFill>
                    <a:srgbClr val="000066"/>
                  </a:solidFill>
                  <a:latin typeface="Arial Narrow" pitchFamily="34" charset="0"/>
                </a:rPr>
                <a:t>1</a:t>
              </a:r>
            </a:p>
          </p:txBody>
        </p:sp>
      </p:grpSp>
      <p:grpSp>
        <p:nvGrpSpPr>
          <p:cNvPr id="1221" name="Group 1220"/>
          <p:cNvGrpSpPr/>
          <p:nvPr/>
        </p:nvGrpSpPr>
        <p:grpSpPr>
          <a:xfrm>
            <a:off x="2336676" y="3688978"/>
            <a:ext cx="4347588" cy="1355911"/>
            <a:chOff x="2336676" y="3479338"/>
            <a:chExt cx="4347588" cy="1355911"/>
          </a:xfrm>
        </p:grpSpPr>
        <p:grpSp>
          <p:nvGrpSpPr>
            <p:cNvPr id="1149" name="Group 1148"/>
            <p:cNvGrpSpPr/>
            <p:nvPr/>
          </p:nvGrpSpPr>
          <p:grpSpPr>
            <a:xfrm>
              <a:off x="2336676" y="4230324"/>
              <a:ext cx="2682878" cy="539096"/>
              <a:chOff x="4175122" y="5628876"/>
              <a:chExt cx="2682878" cy="539096"/>
            </a:xfrm>
          </p:grpSpPr>
          <p:sp>
            <p:nvSpPr>
              <p:cNvPr id="1150" name="Rectangle 1149"/>
              <p:cNvSpPr/>
              <p:nvPr/>
            </p:nvSpPr>
            <p:spPr>
              <a:xfrm flipH="1">
                <a:off x="4191000" y="5638800"/>
                <a:ext cx="2001588" cy="396878"/>
              </a:xfrm>
              <a:prstGeom prst="rect">
                <a:avLst/>
              </a:prstGeom>
              <a:gradFill>
                <a:gsLst>
                  <a:gs pos="0">
                    <a:srgbClr val="4F81BD">
                      <a:lumMod val="20000"/>
                      <a:lumOff val="80000"/>
                    </a:srgbClr>
                  </a:gs>
                  <a:gs pos="45000">
                    <a:srgbClr val="4F81BD">
                      <a:lumMod val="20000"/>
                      <a:lumOff val="80000"/>
                    </a:srgbClr>
                  </a:gs>
                  <a:gs pos="100000">
                    <a:sysClr val="window" lastClr="FFFFFF"/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1" name="Freeform 1150"/>
              <p:cNvSpPr/>
              <p:nvPr/>
            </p:nvSpPr>
            <p:spPr>
              <a:xfrm>
                <a:off x="6156208" y="5628876"/>
                <a:ext cx="214976" cy="439873"/>
              </a:xfrm>
              <a:custGeom>
                <a:avLst/>
                <a:gdLst>
                  <a:gd name="connsiteX0" fmla="*/ 0 w 123825"/>
                  <a:gd name="connsiteY0" fmla="*/ 0 h 253365"/>
                  <a:gd name="connsiteX1" fmla="*/ 3810 w 123825"/>
                  <a:gd name="connsiteY1" fmla="*/ 228600 h 253365"/>
                  <a:gd name="connsiteX2" fmla="*/ 68580 w 123825"/>
                  <a:gd name="connsiteY2" fmla="*/ 232410 h 253365"/>
                  <a:gd name="connsiteX3" fmla="*/ 121920 w 123825"/>
                  <a:gd name="connsiteY3" fmla="*/ 253365 h 253365"/>
                  <a:gd name="connsiteX4" fmla="*/ 123825 w 123825"/>
                  <a:gd name="connsiteY4" fmla="*/ 59055 h 253365"/>
                  <a:gd name="connsiteX5" fmla="*/ 87630 w 123825"/>
                  <a:gd name="connsiteY5" fmla="*/ 20955 h 253365"/>
                  <a:gd name="connsiteX6" fmla="*/ 0 w 123825"/>
                  <a:gd name="connsiteY6" fmla="*/ 0 h 25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253365">
                    <a:moveTo>
                      <a:pt x="0" y="0"/>
                    </a:moveTo>
                    <a:lnTo>
                      <a:pt x="3810" y="228600"/>
                    </a:lnTo>
                    <a:lnTo>
                      <a:pt x="68580" y="232410"/>
                    </a:lnTo>
                    <a:lnTo>
                      <a:pt x="121920" y="253365"/>
                    </a:lnTo>
                    <a:lnTo>
                      <a:pt x="123825" y="59055"/>
                    </a:lnTo>
                    <a:lnTo>
                      <a:pt x="87630" y="2095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20000"/>
                      <a:lumOff val="80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2" name="Freeform 1151"/>
              <p:cNvSpPr/>
              <p:nvPr/>
            </p:nvSpPr>
            <p:spPr>
              <a:xfrm>
                <a:off x="6291808" y="5744632"/>
                <a:ext cx="69454" cy="383649"/>
              </a:xfrm>
              <a:custGeom>
                <a:avLst/>
                <a:gdLst>
                  <a:gd name="connsiteX0" fmla="*/ 40005 w 40005"/>
                  <a:gd name="connsiteY0" fmla="*/ 0 h 220980"/>
                  <a:gd name="connsiteX1" fmla="*/ 40005 w 40005"/>
                  <a:gd name="connsiteY1" fmla="*/ 190500 h 220980"/>
                  <a:gd name="connsiteX2" fmla="*/ 3810 w 40005"/>
                  <a:gd name="connsiteY2" fmla="*/ 220980 h 220980"/>
                  <a:gd name="connsiteX3" fmla="*/ 0 w 40005"/>
                  <a:gd name="connsiteY3" fmla="*/ 47625 h 220980"/>
                  <a:gd name="connsiteX4" fmla="*/ 40005 w 40005"/>
                  <a:gd name="connsiteY4" fmla="*/ 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" h="220980">
                    <a:moveTo>
                      <a:pt x="40005" y="0"/>
                    </a:moveTo>
                    <a:lnTo>
                      <a:pt x="40005" y="190500"/>
                    </a:lnTo>
                    <a:lnTo>
                      <a:pt x="3810" y="220980"/>
                    </a:lnTo>
                    <a:lnTo>
                      <a:pt x="0" y="47625"/>
                    </a:lnTo>
                    <a:lnTo>
                      <a:pt x="40005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75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3" name="Freeform 1152"/>
              <p:cNvSpPr/>
              <p:nvPr/>
            </p:nvSpPr>
            <p:spPr>
              <a:xfrm>
                <a:off x="6291808" y="5830622"/>
                <a:ext cx="267893" cy="334039"/>
              </a:xfrm>
              <a:custGeom>
                <a:avLst/>
                <a:gdLst>
                  <a:gd name="connsiteX0" fmla="*/ 154305 w 154305"/>
                  <a:gd name="connsiteY0" fmla="*/ 41910 h 192405"/>
                  <a:gd name="connsiteX1" fmla="*/ 154305 w 154305"/>
                  <a:gd name="connsiteY1" fmla="*/ 192405 h 192405"/>
                  <a:gd name="connsiteX2" fmla="*/ 78105 w 154305"/>
                  <a:gd name="connsiteY2" fmla="*/ 192405 h 192405"/>
                  <a:gd name="connsiteX3" fmla="*/ 43815 w 154305"/>
                  <a:gd name="connsiteY3" fmla="*/ 190500 h 192405"/>
                  <a:gd name="connsiteX4" fmla="*/ 15240 w 154305"/>
                  <a:gd name="connsiteY4" fmla="*/ 179070 h 192405"/>
                  <a:gd name="connsiteX5" fmla="*/ 0 w 154305"/>
                  <a:gd name="connsiteY5" fmla="*/ 169545 h 192405"/>
                  <a:gd name="connsiteX6" fmla="*/ 1905 w 154305"/>
                  <a:gd name="connsiteY6" fmla="*/ 0 h 192405"/>
                  <a:gd name="connsiteX7" fmla="*/ 11430 w 154305"/>
                  <a:gd name="connsiteY7" fmla="*/ 17145 h 192405"/>
                  <a:gd name="connsiteX8" fmla="*/ 41910 w 154305"/>
                  <a:gd name="connsiteY8" fmla="*/ 38100 h 192405"/>
                  <a:gd name="connsiteX9" fmla="*/ 87630 w 154305"/>
                  <a:gd name="connsiteY9" fmla="*/ 41910 h 192405"/>
                  <a:gd name="connsiteX10" fmla="*/ 154305 w 154305"/>
                  <a:gd name="connsiteY10" fmla="*/ 41910 h 192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305" h="192405">
                    <a:moveTo>
                      <a:pt x="154305" y="41910"/>
                    </a:moveTo>
                    <a:lnTo>
                      <a:pt x="154305" y="192405"/>
                    </a:lnTo>
                    <a:lnTo>
                      <a:pt x="78105" y="192405"/>
                    </a:lnTo>
                    <a:lnTo>
                      <a:pt x="43815" y="190500"/>
                    </a:lnTo>
                    <a:lnTo>
                      <a:pt x="15240" y="179070"/>
                    </a:lnTo>
                    <a:lnTo>
                      <a:pt x="0" y="169545"/>
                    </a:lnTo>
                    <a:lnTo>
                      <a:pt x="1905" y="0"/>
                    </a:lnTo>
                    <a:lnTo>
                      <a:pt x="11430" y="17145"/>
                    </a:lnTo>
                    <a:lnTo>
                      <a:pt x="41910" y="38100"/>
                    </a:lnTo>
                    <a:lnTo>
                      <a:pt x="87630" y="41910"/>
                    </a:lnTo>
                    <a:lnTo>
                      <a:pt x="154305" y="41910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5000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40000"/>
                      <a:lumOff val="6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4" name="Arc 1153"/>
              <p:cNvSpPr/>
              <p:nvPr/>
            </p:nvSpPr>
            <p:spPr>
              <a:xfrm>
                <a:off x="5997458" y="5635491"/>
                <a:ext cx="367113" cy="199541"/>
              </a:xfrm>
              <a:prstGeom prst="arc">
                <a:avLst>
                  <a:gd name="adj1" fmla="val 16200000"/>
                  <a:gd name="adj2" fmla="val 1362815"/>
                </a:avLst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5" name="Arc 1154"/>
              <p:cNvSpPr/>
              <p:nvPr/>
            </p:nvSpPr>
            <p:spPr>
              <a:xfrm>
                <a:off x="5997458" y="6031266"/>
                <a:ext cx="429950" cy="79374"/>
              </a:xfrm>
              <a:prstGeom prst="arc">
                <a:avLst>
                  <a:gd name="adj1" fmla="val 16200000"/>
                  <a:gd name="adj2" fmla="val 20083208"/>
                </a:avLst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56" name="Straight Connector 1155"/>
              <p:cNvCxnSpPr/>
              <p:nvPr/>
            </p:nvCxnSpPr>
            <p:spPr>
              <a:xfrm rot="5400000">
                <a:off x="6283818" y="5816014"/>
                <a:ext cx="161508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1157" name="Arc 1156"/>
              <p:cNvSpPr/>
              <p:nvPr/>
            </p:nvSpPr>
            <p:spPr>
              <a:xfrm rot="10800000">
                <a:off x="6291810" y="5767783"/>
                <a:ext cx="264584" cy="132293"/>
              </a:xfrm>
              <a:prstGeom prst="arc">
                <a:avLst>
                  <a:gd name="adj1" fmla="val 16200000"/>
                  <a:gd name="adj2" fmla="val 1774219"/>
                </a:avLst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8" name="Arc 1157"/>
              <p:cNvSpPr/>
              <p:nvPr/>
            </p:nvSpPr>
            <p:spPr>
              <a:xfrm rot="10800000">
                <a:off x="6291808" y="6078669"/>
                <a:ext cx="264584" cy="85988"/>
              </a:xfrm>
              <a:prstGeom prst="arc">
                <a:avLst>
                  <a:gd name="adj1" fmla="val 15675288"/>
                  <a:gd name="adj2" fmla="val 90710"/>
                </a:avLst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59" name="Straight Connector 1158"/>
              <p:cNvCxnSpPr/>
              <p:nvPr/>
            </p:nvCxnSpPr>
            <p:spPr>
              <a:xfrm rot="5400000">
                <a:off x="6146291" y="5972840"/>
                <a:ext cx="291045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1160" name="Rectangle 1159"/>
              <p:cNvSpPr/>
              <p:nvPr/>
            </p:nvSpPr>
            <p:spPr>
              <a:xfrm>
                <a:off x="6556393" y="5903386"/>
                <a:ext cx="301607" cy="264586"/>
              </a:xfrm>
              <a:prstGeom prst="rect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61" name="Straight Connector 1160"/>
              <p:cNvCxnSpPr/>
              <p:nvPr/>
            </p:nvCxnSpPr>
            <p:spPr>
              <a:xfrm flipV="1">
                <a:off x="4175122" y="6031603"/>
                <a:ext cx="2037312" cy="110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1162" name="Straight Connector 1161"/>
              <p:cNvCxnSpPr/>
              <p:nvPr/>
            </p:nvCxnSpPr>
            <p:spPr>
              <a:xfrm rot="5400000">
                <a:off x="3976683" y="5830625"/>
                <a:ext cx="396878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1163" name="Straight Connector 1162"/>
              <p:cNvCxnSpPr/>
              <p:nvPr/>
            </p:nvCxnSpPr>
            <p:spPr>
              <a:xfrm>
                <a:off x="6424100" y="5903386"/>
                <a:ext cx="38437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1164" name="Straight Connector 1163"/>
              <p:cNvCxnSpPr/>
              <p:nvPr/>
            </p:nvCxnSpPr>
            <p:spPr>
              <a:xfrm>
                <a:off x="4175122" y="5634726"/>
                <a:ext cx="2005893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1165" name="Straight Connector 1164"/>
              <p:cNvCxnSpPr/>
              <p:nvPr/>
            </p:nvCxnSpPr>
            <p:spPr>
              <a:xfrm>
                <a:off x="6424100" y="6167971"/>
                <a:ext cx="36913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1166" name="Text Box 661"/>
            <p:cNvSpPr txBox="1">
              <a:spLocks noChangeArrowheads="1"/>
            </p:cNvSpPr>
            <p:nvPr/>
          </p:nvSpPr>
          <p:spPr bwMode="auto">
            <a:xfrm>
              <a:off x="4041631" y="3499100"/>
              <a:ext cx="1749569" cy="13080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27 Projects Proposed</a:t>
              </a:r>
              <a:endParaRPr 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7" name="Text Box 661"/>
            <p:cNvSpPr txBox="1">
              <a:spLocks noChangeArrowheads="1"/>
            </p:cNvSpPr>
            <p:nvPr/>
          </p:nvSpPr>
          <p:spPr bwMode="auto">
            <a:xfrm>
              <a:off x="4043048" y="3816064"/>
              <a:ext cx="1519552" cy="13080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18 </a:t>
              </a:r>
              <a:r>
                <a:rPr lang="en-US" sz="1000" b="1" dirty="0">
                  <a:latin typeface="Arial" pitchFamily="34" charset="0"/>
                  <a:cs typeface="Arial" pitchFamily="34" charset="0"/>
                </a:rPr>
                <a:t>New Inventions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0" name="Can 1169"/>
            <p:cNvSpPr/>
            <p:nvPr/>
          </p:nvSpPr>
          <p:spPr>
            <a:xfrm>
              <a:off x="4638554" y="4407891"/>
              <a:ext cx="381000" cy="427358"/>
            </a:xfrm>
            <a:prstGeom prst="can">
              <a:avLst/>
            </a:prstGeom>
            <a:gradFill>
              <a:gsLst>
                <a:gs pos="0">
                  <a:srgbClr val="FFCC00"/>
                </a:gs>
                <a:gs pos="50000">
                  <a:sysClr val="window" lastClr="FFFFFF"/>
                </a:gs>
                <a:gs pos="100000">
                  <a:srgbClr val="FFCC00"/>
                </a:gs>
              </a:gsLst>
              <a:lin ang="0" scaled="0"/>
            </a:gradFill>
            <a:ln w="9525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1" name="Text Box 12"/>
            <p:cNvSpPr txBox="1">
              <a:spLocks noChangeArrowheads="1"/>
            </p:cNvSpPr>
            <p:nvPr/>
          </p:nvSpPr>
          <p:spPr bwMode="auto">
            <a:xfrm>
              <a:off x="2455520" y="4304443"/>
              <a:ext cx="840970" cy="26161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b="1" i="1" dirty="0" smtClean="0">
                  <a:solidFill>
                    <a:srgbClr val="000066"/>
                  </a:solidFill>
                  <a:latin typeface="Arial Narrow" pitchFamily="34" charset="0"/>
                </a:rPr>
                <a:t>Phase 2</a:t>
              </a:r>
              <a:endParaRPr lang="en-US" sz="2000" b="1" i="1" dirty="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244" name="Can 324"/>
            <p:cNvSpPr>
              <a:spLocks noChangeArrowheads="1"/>
            </p:cNvSpPr>
            <p:nvPr/>
          </p:nvSpPr>
          <p:spPr bwMode="auto">
            <a:xfrm>
              <a:off x="3645605" y="3479338"/>
              <a:ext cx="316795" cy="1204781"/>
            </a:xfrm>
            <a:prstGeom prst="can">
              <a:avLst>
                <a:gd name="adj" fmla="val 30940"/>
              </a:avLst>
            </a:prstGeom>
            <a:gradFill rotWithShape="1">
              <a:gsLst>
                <a:gs pos="0">
                  <a:srgbClr val="FFFF66"/>
                </a:gs>
                <a:gs pos="50000">
                  <a:srgbClr val="FFFFFF"/>
                </a:gs>
                <a:gs pos="100000">
                  <a:srgbClr val="FFFF6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anchor="ctr"/>
            <a:lstStyle/>
            <a:p>
              <a:pPr algn="ctr"/>
              <a:endParaRPr lang="en-US" sz="2800"/>
            </a:p>
          </p:txBody>
        </p:sp>
        <p:sp>
          <p:nvSpPr>
            <p:cNvPr id="245" name="Can 329"/>
            <p:cNvSpPr>
              <a:spLocks noChangeArrowheads="1"/>
            </p:cNvSpPr>
            <p:nvPr/>
          </p:nvSpPr>
          <p:spPr bwMode="auto">
            <a:xfrm>
              <a:off x="4026605" y="3972094"/>
              <a:ext cx="316795" cy="713993"/>
            </a:xfrm>
            <a:prstGeom prst="can">
              <a:avLst>
                <a:gd name="adj" fmla="val 32476"/>
              </a:avLst>
            </a:prstGeom>
            <a:gradFill rotWithShape="1">
              <a:gsLst>
                <a:gs pos="0">
                  <a:srgbClr val="FFA3A3"/>
                </a:gs>
                <a:gs pos="50000">
                  <a:srgbClr val="FFFFFF"/>
                </a:gs>
                <a:gs pos="100000">
                  <a:srgbClr val="FFA3A3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anchor="ctr"/>
            <a:lstStyle/>
            <a:p>
              <a:pPr algn="ctr"/>
              <a:endParaRPr lang="en-US" sz="2800"/>
            </a:p>
          </p:txBody>
        </p:sp>
        <p:sp>
          <p:nvSpPr>
            <p:cNvPr id="1218" name="TextBox 1217"/>
            <p:cNvSpPr txBox="1"/>
            <p:nvPr/>
          </p:nvSpPr>
          <p:spPr>
            <a:xfrm>
              <a:off x="5084064" y="4279392"/>
              <a:ext cx="1600200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b="1" dirty="0" smtClean="0">
                  <a:latin typeface="Arial" pitchFamily="34" charset="0"/>
                  <a:cs typeface="Arial" pitchFamily="34" charset="0"/>
                </a:rPr>
                <a:t>$500k Invested</a:t>
              </a:r>
            </a:p>
            <a:p>
              <a:r>
                <a:rPr lang="en-US" sz="1100" b="1" dirty="0" smtClean="0">
                  <a:latin typeface="Arial" pitchFamily="34" charset="0"/>
                  <a:cs typeface="Arial" pitchFamily="34" charset="0"/>
                </a:rPr>
                <a:t>7 Funded Projects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22" name="Group 1221"/>
          <p:cNvGrpSpPr/>
          <p:nvPr/>
        </p:nvGrpSpPr>
        <p:grpSpPr>
          <a:xfrm>
            <a:off x="3902682" y="4968689"/>
            <a:ext cx="4403118" cy="1355911"/>
            <a:chOff x="3902682" y="5035745"/>
            <a:chExt cx="4403118" cy="1355911"/>
          </a:xfrm>
        </p:grpSpPr>
        <p:grpSp>
          <p:nvGrpSpPr>
            <p:cNvPr id="1195" name="Group 1194"/>
            <p:cNvGrpSpPr/>
            <p:nvPr/>
          </p:nvGrpSpPr>
          <p:grpSpPr>
            <a:xfrm>
              <a:off x="3902682" y="5786731"/>
              <a:ext cx="2682878" cy="539096"/>
              <a:chOff x="4175122" y="5628876"/>
              <a:chExt cx="2682878" cy="539096"/>
            </a:xfrm>
          </p:grpSpPr>
          <p:sp>
            <p:nvSpPr>
              <p:cNvPr id="1196" name="Rectangle 1195"/>
              <p:cNvSpPr/>
              <p:nvPr/>
            </p:nvSpPr>
            <p:spPr>
              <a:xfrm flipH="1">
                <a:off x="4191000" y="5638800"/>
                <a:ext cx="2001588" cy="396878"/>
              </a:xfrm>
              <a:prstGeom prst="rect">
                <a:avLst/>
              </a:prstGeom>
              <a:gradFill>
                <a:gsLst>
                  <a:gs pos="0">
                    <a:srgbClr val="4F81BD">
                      <a:lumMod val="20000"/>
                      <a:lumOff val="80000"/>
                    </a:srgbClr>
                  </a:gs>
                  <a:gs pos="45000">
                    <a:srgbClr val="4F81BD">
                      <a:lumMod val="20000"/>
                      <a:lumOff val="80000"/>
                    </a:srgbClr>
                  </a:gs>
                  <a:gs pos="100000">
                    <a:sysClr val="window" lastClr="FFFFFF"/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7" name="Freeform 1196"/>
              <p:cNvSpPr/>
              <p:nvPr/>
            </p:nvSpPr>
            <p:spPr>
              <a:xfrm>
                <a:off x="6156208" y="5628876"/>
                <a:ext cx="214976" cy="439873"/>
              </a:xfrm>
              <a:custGeom>
                <a:avLst/>
                <a:gdLst>
                  <a:gd name="connsiteX0" fmla="*/ 0 w 123825"/>
                  <a:gd name="connsiteY0" fmla="*/ 0 h 253365"/>
                  <a:gd name="connsiteX1" fmla="*/ 3810 w 123825"/>
                  <a:gd name="connsiteY1" fmla="*/ 228600 h 253365"/>
                  <a:gd name="connsiteX2" fmla="*/ 68580 w 123825"/>
                  <a:gd name="connsiteY2" fmla="*/ 232410 h 253365"/>
                  <a:gd name="connsiteX3" fmla="*/ 121920 w 123825"/>
                  <a:gd name="connsiteY3" fmla="*/ 253365 h 253365"/>
                  <a:gd name="connsiteX4" fmla="*/ 123825 w 123825"/>
                  <a:gd name="connsiteY4" fmla="*/ 59055 h 253365"/>
                  <a:gd name="connsiteX5" fmla="*/ 87630 w 123825"/>
                  <a:gd name="connsiteY5" fmla="*/ 20955 h 253365"/>
                  <a:gd name="connsiteX6" fmla="*/ 0 w 123825"/>
                  <a:gd name="connsiteY6" fmla="*/ 0 h 25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253365">
                    <a:moveTo>
                      <a:pt x="0" y="0"/>
                    </a:moveTo>
                    <a:lnTo>
                      <a:pt x="3810" y="228600"/>
                    </a:lnTo>
                    <a:lnTo>
                      <a:pt x="68580" y="232410"/>
                    </a:lnTo>
                    <a:lnTo>
                      <a:pt x="121920" y="253365"/>
                    </a:lnTo>
                    <a:lnTo>
                      <a:pt x="123825" y="59055"/>
                    </a:lnTo>
                    <a:lnTo>
                      <a:pt x="87630" y="2095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20000"/>
                      <a:lumOff val="80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8" name="Freeform 1197"/>
              <p:cNvSpPr/>
              <p:nvPr/>
            </p:nvSpPr>
            <p:spPr>
              <a:xfrm>
                <a:off x="6291808" y="5744632"/>
                <a:ext cx="69454" cy="383649"/>
              </a:xfrm>
              <a:custGeom>
                <a:avLst/>
                <a:gdLst>
                  <a:gd name="connsiteX0" fmla="*/ 40005 w 40005"/>
                  <a:gd name="connsiteY0" fmla="*/ 0 h 220980"/>
                  <a:gd name="connsiteX1" fmla="*/ 40005 w 40005"/>
                  <a:gd name="connsiteY1" fmla="*/ 190500 h 220980"/>
                  <a:gd name="connsiteX2" fmla="*/ 3810 w 40005"/>
                  <a:gd name="connsiteY2" fmla="*/ 220980 h 220980"/>
                  <a:gd name="connsiteX3" fmla="*/ 0 w 40005"/>
                  <a:gd name="connsiteY3" fmla="*/ 47625 h 220980"/>
                  <a:gd name="connsiteX4" fmla="*/ 40005 w 40005"/>
                  <a:gd name="connsiteY4" fmla="*/ 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" h="220980">
                    <a:moveTo>
                      <a:pt x="40005" y="0"/>
                    </a:moveTo>
                    <a:lnTo>
                      <a:pt x="40005" y="190500"/>
                    </a:lnTo>
                    <a:lnTo>
                      <a:pt x="3810" y="220980"/>
                    </a:lnTo>
                    <a:lnTo>
                      <a:pt x="0" y="47625"/>
                    </a:lnTo>
                    <a:lnTo>
                      <a:pt x="40005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75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9" name="Freeform 1198"/>
              <p:cNvSpPr/>
              <p:nvPr/>
            </p:nvSpPr>
            <p:spPr>
              <a:xfrm>
                <a:off x="6291808" y="5830622"/>
                <a:ext cx="267893" cy="334039"/>
              </a:xfrm>
              <a:custGeom>
                <a:avLst/>
                <a:gdLst>
                  <a:gd name="connsiteX0" fmla="*/ 154305 w 154305"/>
                  <a:gd name="connsiteY0" fmla="*/ 41910 h 192405"/>
                  <a:gd name="connsiteX1" fmla="*/ 154305 w 154305"/>
                  <a:gd name="connsiteY1" fmla="*/ 192405 h 192405"/>
                  <a:gd name="connsiteX2" fmla="*/ 78105 w 154305"/>
                  <a:gd name="connsiteY2" fmla="*/ 192405 h 192405"/>
                  <a:gd name="connsiteX3" fmla="*/ 43815 w 154305"/>
                  <a:gd name="connsiteY3" fmla="*/ 190500 h 192405"/>
                  <a:gd name="connsiteX4" fmla="*/ 15240 w 154305"/>
                  <a:gd name="connsiteY4" fmla="*/ 179070 h 192405"/>
                  <a:gd name="connsiteX5" fmla="*/ 0 w 154305"/>
                  <a:gd name="connsiteY5" fmla="*/ 169545 h 192405"/>
                  <a:gd name="connsiteX6" fmla="*/ 1905 w 154305"/>
                  <a:gd name="connsiteY6" fmla="*/ 0 h 192405"/>
                  <a:gd name="connsiteX7" fmla="*/ 11430 w 154305"/>
                  <a:gd name="connsiteY7" fmla="*/ 17145 h 192405"/>
                  <a:gd name="connsiteX8" fmla="*/ 41910 w 154305"/>
                  <a:gd name="connsiteY8" fmla="*/ 38100 h 192405"/>
                  <a:gd name="connsiteX9" fmla="*/ 87630 w 154305"/>
                  <a:gd name="connsiteY9" fmla="*/ 41910 h 192405"/>
                  <a:gd name="connsiteX10" fmla="*/ 154305 w 154305"/>
                  <a:gd name="connsiteY10" fmla="*/ 41910 h 192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305" h="192405">
                    <a:moveTo>
                      <a:pt x="154305" y="41910"/>
                    </a:moveTo>
                    <a:lnTo>
                      <a:pt x="154305" y="192405"/>
                    </a:lnTo>
                    <a:lnTo>
                      <a:pt x="78105" y="192405"/>
                    </a:lnTo>
                    <a:lnTo>
                      <a:pt x="43815" y="190500"/>
                    </a:lnTo>
                    <a:lnTo>
                      <a:pt x="15240" y="179070"/>
                    </a:lnTo>
                    <a:lnTo>
                      <a:pt x="0" y="169545"/>
                    </a:lnTo>
                    <a:lnTo>
                      <a:pt x="1905" y="0"/>
                    </a:lnTo>
                    <a:lnTo>
                      <a:pt x="11430" y="17145"/>
                    </a:lnTo>
                    <a:lnTo>
                      <a:pt x="41910" y="38100"/>
                    </a:lnTo>
                    <a:lnTo>
                      <a:pt x="87630" y="41910"/>
                    </a:lnTo>
                    <a:lnTo>
                      <a:pt x="154305" y="41910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5000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40000"/>
                      <a:lumOff val="6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0" name="Arc 1199"/>
              <p:cNvSpPr/>
              <p:nvPr/>
            </p:nvSpPr>
            <p:spPr>
              <a:xfrm>
                <a:off x="5997458" y="5635491"/>
                <a:ext cx="367113" cy="199541"/>
              </a:xfrm>
              <a:prstGeom prst="arc">
                <a:avLst>
                  <a:gd name="adj1" fmla="val 16200000"/>
                  <a:gd name="adj2" fmla="val 1362815"/>
                </a:avLst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1" name="Arc 1200"/>
              <p:cNvSpPr/>
              <p:nvPr/>
            </p:nvSpPr>
            <p:spPr>
              <a:xfrm>
                <a:off x="5997458" y="6031266"/>
                <a:ext cx="429950" cy="79374"/>
              </a:xfrm>
              <a:prstGeom prst="arc">
                <a:avLst>
                  <a:gd name="adj1" fmla="val 16200000"/>
                  <a:gd name="adj2" fmla="val 20083208"/>
                </a:avLst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02" name="Straight Connector 1201"/>
              <p:cNvCxnSpPr/>
              <p:nvPr/>
            </p:nvCxnSpPr>
            <p:spPr>
              <a:xfrm rot="5400000">
                <a:off x="6283818" y="5816014"/>
                <a:ext cx="161508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1203" name="Arc 1202"/>
              <p:cNvSpPr/>
              <p:nvPr/>
            </p:nvSpPr>
            <p:spPr>
              <a:xfrm rot="10800000">
                <a:off x="6291810" y="5767783"/>
                <a:ext cx="264584" cy="132293"/>
              </a:xfrm>
              <a:prstGeom prst="arc">
                <a:avLst>
                  <a:gd name="adj1" fmla="val 16200000"/>
                  <a:gd name="adj2" fmla="val 1774219"/>
                </a:avLst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4" name="Arc 1203"/>
              <p:cNvSpPr/>
              <p:nvPr/>
            </p:nvSpPr>
            <p:spPr>
              <a:xfrm rot="10800000">
                <a:off x="6291808" y="6078669"/>
                <a:ext cx="264584" cy="85988"/>
              </a:xfrm>
              <a:prstGeom prst="arc">
                <a:avLst>
                  <a:gd name="adj1" fmla="val 15675288"/>
                  <a:gd name="adj2" fmla="val 90710"/>
                </a:avLst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05" name="Straight Connector 1204"/>
              <p:cNvCxnSpPr/>
              <p:nvPr/>
            </p:nvCxnSpPr>
            <p:spPr>
              <a:xfrm rot="5400000">
                <a:off x="6146291" y="5972840"/>
                <a:ext cx="291045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1206" name="Rectangle 1205"/>
              <p:cNvSpPr/>
              <p:nvPr/>
            </p:nvSpPr>
            <p:spPr>
              <a:xfrm>
                <a:off x="6556393" y="5903386"/>
                <a:ext cx="301607" cy="264586"/>
              </a:xfrm>
              <a:prstGeom prst="rect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07" name="Straight Connector 1206"/>
              <p:cNvCxnSpPr/>
              <p:nvPr/>
            </p:nvCxnSpPr>
            <p:spPr>
              <a:xfrm flipV="1">
                <a:off x="4175122" y="6031603"/>
                <a:ext cx="2037312" cy="110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1208" name="Straight Connector 1207"/>
              <p:cNvCxnSpPr/>
              <p:nvPr/>
            </p:nvCxnSpPr>
            <p:spPr>
              <a:xfrm rot="5400000">
                <a:off x="3976683" y="5830625"/>
                <a:ext cx="396878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1209" name="Straight Connector 1208"/>
              <p:cNvCxnSpPr/>
              <p:nvPr/>
            </p:nvCxnSpPr>
            <p:spPr>
              <a:xfrm>
                <a:off x="6424100" y="5903386"/>
                <a:ext cx="38437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1210" name="Straight Connector 1209"/>
              <p:cNvCxnSpPr/>
              <p:nvPr/>
            </p:nvCxnSpPr>
            <p:spPr>
              <a:xfrm>
                <a:off x="4175122" y="5634726"/>
                <a:ext cx="2005893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1211" name="Straight Connector 1210"/>
              <p:cNvCxnSpPr/>
              <p:nvPr/>
            </p:nvCxnSpPr>
            <p:spPr>
              <a:xfrm>
                <a:off x="6424100" y="6167971"/>
                <a:ext cx="36913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1212" name="Text Box 661"/>
            <p:cNvSpPr txBox="1">
              <a:spLocks noChangeArrowheads="1"/>
            </p:cNvSpPr>
            <p:nvPr/>
          </p:nvSpPr>
          <p:spPr bwMode="auto">
            <a:xfrm>
              <a:off x="5565631" y="5055507"/>
              <a:ext cx="1749569" cy="13080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27 Projects Proposed</a:t>
              </a:r>
              <a:endParaRPr 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3" name="Text Box 661"/>
            <p:cNvSpPr txBox="1">
              <a:spLocks noChangeArrowheads="1"/>
            </p:cNvSpPr>
            <p:nvPr/>
          </p:nvSpPr>
          <p:spPr bwMode="auto">
            <a:xfrm>
              <a:off x="5567048" y="5372471"/>
              <a:ext cx="1519552" cy="13080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18 </a:t>
              </a:r>
              <a:r>
                <a:rPr lang="en-US" sz="1000" b="1" dirty="0">
                  <a:latin typeface="Arial" pitchFamily="34" charset="0"/>
                  <a:cs typeface="Arial" pitchFamily="34" charset="0"/>
                </a:rPr>
                <a:t>New Inventions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4" name="Can 1213"/>
            <p:cNvSpPr/>
            <p:nvPr/>
          </p:nvSpPr>
          <p:spPr>
            <a:xfrm>
              <a:off x="6204560" y="6019800"/>
              <a:ext cx="381000" cy="371856"/>
            </a:xfrm>
            <a:prstGeom prst="can">
              <a:avLst/>
            </a:prstGeom>
            <a:gradFill>
              <a:gsLst>
                <a:gs pos="0">
                  <a:srgbClr val="FFCC00"/>
                </a:gs>
                <a:gs pos="50000">
                  <a:sysClr val="window" lastClr="FFFFFF"/>
                </a:gs>
                <a:gs pos="100000">
                  <a:srgbClr val="FFCC00"/>
                </a:gs>
              </a:gsLst>
              <a:lin ang="0" scaled="0"/>
            </a:gradFill>
            <a:ln w="9525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5" name="Text Box 12"/>
            <p:cNvSpPr txBox="1">
              <a:spLocks noChangeArrowheads="1"/>
            </p:cNvSpPr>
            <p:nvPr/>
          </p:nvSpPr>
          <p:spPr bwMode="auto">
            <a:xfrm>
              <a:off x="4021526" y="5860850"/>
              <a:ext cx="840970" cy="26161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 type="none" w="lg" len="lg"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b="1" i="1" dirty="0" smtClean="0">
                  <a:solidFill>
                    <a:srgbClr val="000066"/>
                  </a:solidFill>
                  <a:latin typeface="Arial Narrow" pitchFamily="34" charset="0"/>
                </a:rPr>
                <a:t>Phase 3</a:t>
              </a:r>
              <a:endParaRPr lang="en-US" sz="2000" b="1" i="1" dirty="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1216" name="Can 324"/>
            <p:cNvSpPr>
              <a:spLocks noChangeArrowheads="1"/>
            </p:cNvSpPr>
            <p:nvPr/>
          </p:nvSpPr>
          <p:spPr bwMode="auto">
            <a:xfrm>
              <a:off x="5169605" y="5035745"/>
              <a:ext cx="316795" cy="1204781"/>
            </a:xfrm>
            <a:prstGeom prst="can">
              <a:avLst>
                <a:gd name="adj" fmla="val 30940"/>
              </a:avLst>
            </a:prstGeom>
            <a:gradFill rotWithShape="1">
              <a:gsLst>
                <a:gs pos="0">
                  <a:srgbClr val="FFFF66"/>
                </a:gs>
                <a:gs pos="50000">
                  <a:srgbClr val="FFFFFF"/>
                </a:gs>
                <a:gs pos="100000">
                  <a:srgbClr val="FFFF6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anchor="ctr"/>
            <a:lstStyle/>
            <a:p>
              <a:pPr algn="ctr"/>
              <a:endParaRPr lang="en-US" sz="2800"/>
            </a:p>
          </p:txBody>
        </p:sp>
        <p:sp>
          <p:nvSpPr>
            <p:cNvPr id="1217" name="Can 329"/>
            <p:cNvSpPr>
              <a:spLocks noChangeArrowheads="1"/>
            </p:cNvSpPr>
            <p:nvPr/>
          </p:nvSpPr>
          <p:spPr bwMode="auto">
            <a:xfrm>
              <a:off x="5550605" y="5528501"/>
              <a:ext cx="316795" cy="713993"/>
            </a:xfrm>
            <a:prstGeom prst="can">
              <a:avLst>
                <a:gd name="adj" fmla="val 32476"/>
              </a:avLst>
            </a:prstGeom>
            <a:gradFill rotWithShape="1">
              <a:gsLst>
                <a:gs pos="0">
                  <a:srgbClr val="FFA3A3"/>
                </a:gs>
                <a:gs pos="50000">
                  <a:srgbClr val="FFFFFF"/>
                </a:gs>
                <a:gs pos="100000">
                  <a:srgbClr val="FFA3A3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anchor="ctr"/>
            <a:lstStyle/>
            <a:p>
              <a:pPr algn="ctr"/>
              <a:endParaRPr lang="en-US" sz="2800"/>
            </a:p>
          </p:txBody>
        </p:sp>
        <p:sp>
          <p:nvSpPr>
            <p:cNvPr id="1219" name="TextBox 1218"/>
            <p:cNvSpPr txBox="1"/>
            <p:nvPr/>
          </p:nvSpPr>
          <p:spPr>
            <a:xfrm>
              <a:off x="6705600" y="5867400"/>
              <a:ext cx="1600200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b="1" dirty="0" smtClean="0">
                  <a:latin typeface="Arial" pitchFamily="34" charset="0"/>
                  <a:cs typeface="Arial" pitchFamily="34" charset="0"/>
                </a:rPr>
                <a:t>$400k Invested</a:t>
              </a:r>
            </a:p>
            <a:p>
              <a:r>
                <a:rPr lang="en-US" sz="1100" b="1" dirty="0" smtClean="0">
                  <a:latin typeface="Arial" pitchFamily="34" charset="0"/>
                  <a:cs typeface="Arial" pitchFamily="34" charset="0"/>
                </a:rPr>
                <a:t>8 Funded Projects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14" name="Group 1313"/>
          <p:cNvGrpSpPr/>
          <p:nvPr/>
        </p:nvGrpSpPr>
        <p:grpSpPr>
          <a:xfrm>
            <a:off x="2090007" y="5105400"/>
            <a:ext cx="3243993" cy="1038553"/>
            <a:chOff x="2090007" y="5105400"/>
            <a:chExt cx="3243993" cy="1038553"/>
          </a:xfrm>
        </p:grpSpPr>
        <p:sp>
          <p:nvSpPr>
            <p:cNvPr id="760" name="TextBox 759"/>
            <p:cNvSpPr txBox="1"/>
            <p:nvPr/>
          </p:nvSpPr>
          <p:spPr>
            <a:xfrm>
              <a:off x="2090007" y="5673055"/>
              <a:ext cx="1322215" cy="4708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Nearly ½ of recent proposals were from faculty who joined UWM in the last year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6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704" t="4913" r="9630" b="7875"/>
            <a:stretch>
              <a:fillRect/>
            </a:stretch>
          </p:blipFill>
          <p:spPr bwMode="auto">
            <a:xfrm>
              <a:off x="2286000" y="5105400"/>
              <a:ext cx="859440" cy="521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61" name="Straight Arrow Connector 760"/>
            <p:cNvCxnSpPr>
              <a:stCxn id="762" idx="3"/>
            </p:cNvCxnSpPr>
            <p:nvPr/>
          </p:nvCxnSpPr>
          <p:spPr>
            <a:xfrm>
              <a:off x="3145440" y="5366170"/>
              <a:ext cx="2188560" cy="12023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2" name="Group 1321"/>
          <p:cNvGrpSpPr/>
          <p:nvPr/>
        </p:nvGrpSpPr>
        <p:grpSpPr>
          <a:xfrm>
            <a:off x="838200" y="1746504"/>
            <a:ext cx="6379848" cy="924306"/>
            <a:chOff x="838200" y="1746504"/>
            <a:chExt cx="6379848" cy="924306"/>
          </a:xfrm>
        </p:grpSpPr>
        <p:grpSp>
          <p:nvGrpSpPr>
            <p:cNvPr id="1268" name="Group 1267"/>
            <p:cNvGrpSpPr/>
            <p:nvPr/>
          </p:nvGrpSpPr>
          <p:grpSpPr>
            <a:xfrm>
              <a:off x="5555488" y="1746504"/>
              <a:ext cx="795364" cy="757936"/>
              <a:chOff x="10737736" y="1524000"/>
              <a:chExt cx="562243" cy="535785"/>
            </a:xfrm>
          </p:grpSpPr>
          <p:sp>
            <p:nvSpPr>
              <p:cNvPr id="1269" name="Freeform 1268"/>
              <p:cNvSpPr/>
              <p:nvPr/>
            </p:nvSpPr>
            <p:spPr>
              <a:xfrm>
                <a:off x="10896486" y="1524000"/>
                <a:ext cx="214976" cy="439873"/>
              </a:xfrm>
              <a:custGeom>
                <a:avLst/>
                <a:gdLst>
                  <a:gd name="connsiteX0" fmla="*/ 0 w 123825"/>
                  <a:gd name="connsiteY0" fmla="*/ 0 h 253365"/>
                  <a:gd name="connsiteX1" fmla="*/ 3810 w 123825"/>
                  <a:gd name="connsiteY1" fmla="*/ 228600 h 253365"/>
                  <a:gd name="connsiteX2" fmla="*/ 68580 w 123825"/>
                  <a:gd name="connsiteY2" fmla="*/ 232410 h 253365"/>
                  <a:gd name="connsiteX3" fmla="*/ 121920 w 123825"/>
                  <a:gd name="connsiteY3" fmla="*/ 253365 h 253365"/>
                  <a:gd name="connsiteX4" fmla="*/ 123825 w 123825"/>
                  <a:gd name="connsiteY4" fmla="*/ 59055 h 253365"/>
                  <a:gd name="connsiteX5" fmla="*/ 87630 w 123825"/>
                  <a:gd name="connsiteY5" fmla="*/ 20955 h 253365"/>
                  <a:gd name="connsiteX6" fmla="*/ 0 w 123825"/>
                  <a:gd name="connsiteY6" fmla="*/ 0 h 25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253365">
                    <a:moveTo>
                      <a:pt x="0" y="0"/>
                    </a:moveTo>
                    <a:lnTo>
                      <a:pt x="3810" y="228600"/>
                    </a:lnTo>
                    <a:lnTo>
                      <a:pt x="68580" y="232410"/>
                    </a:lnTo>
                    <a:lnTo>
                      <a:pt x="121920" y="253365"/>
                    </a:lnTo>
                    <a:lnTo>
                      <a:pt x="123825" y="59055"/>
                    </a:lnTo>
                    <a:lnTo>
                      <a:pt x="87630" y="2095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20000"/>
                      <a:lumOff val="80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0" name="Freeform 1269"/>
              <p:cNvSpPr/>
              <p:nvPr/>
            </p:nvSpPr>
            <p:spPr>
              <a:xfrm>
                <a:off x="11032086" y="1639756"/>
                <a:ext cx="69454" cy="383649"/>
              </a:xfrm>
              <a:custGeom>
                <a:avLst/>
                <a:gdLst>
                  <a:gd name="connsiteX0" fmla="*/ 40005 w 40005"/>
                  <a:gd name="connsiteY0" fmla="*/ 0 h 220980"/>
                  <a:gd name="connsiteX1" fmla="*/ 40005 w 40005"/>
                  <a:gd name="connsiteY1" fmla="*/ 190500 h 220980"/>
                  <a:gd name="connsiteX2" fmla="*/ 3810 w 40005"/>
                  <a:gd name="connsiteY2" fmla="*/ 220980 h 220980"/>
                  <a:gd name="connsiteX3" fmla="*/ 0 w 40005"/>
                  <a:gd name="connsiteY3" fmla="*/ 47625 h 220980"/>
                  <a:gd name="connsiteX4" fmla="*/ 40005 w 40005"/>
                  <a:gd name="connsiteY4" fmla="*/ 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" h="220980">
                    <a:moveTo>
                      <a:pt x="40005" y="0"/>
                    </a:moveTo>
                    <a:lnTo>
                      <a:pt x="40005" y="190500"/>
                    </a:lnTo>
                    <a:lnTo>
                      <a:pt x="3810" y="220980"/>
                    </a:lnTo>
                    <a:lnTo>
                      <a:pt x="0" y="47625"/>
                    </a:lnTo>
                    <a:lnTo>
                      <a:pt x="40005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75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1" name="Freeform 1270"/>
              <p:cNvSpPr/>
              <p:nvPr/>
            </p:nvSpPr>
            <p:spPr>
              <a:xfrm>
                <a:off x="11032086" y="1725746"/>
                <a:ext cx="267893" cy="334039"/>
              </a:xfrm>
              <a:custGeom>
                <a:avLst/>
                <a:gdLst>
                  <a:gd name="connsiteX0" fmla="*/ 154305 w 154305"/>
                  <a:gd name="connsiteY0" fmla="*/ 41910 h 192405"/>
                  <a:gd name="connsiteX1" fmla="*/ 154305 w 154305"/>
                  <a:gd name="connsiteY1" fmla="*/ 192405 h 192405"/>
                  <a:gd name="connsiteX2" fmla="*/ 78105 w 154305"/>
                  <a:gd name="connsiteY2" fmla="*/ 192405 h 192405"/>
                  <a:gd name="connsiteX3" fmla="*/ 43815 w 154305"/>
                  <a:gd name="connsiteY3" fmla="*/ 190500 h 192405"/>
                  <a:gd name="connsiteX4" fmla="*/ 15240 w 154305"/>
                  <a:gd name="connsiteY4" fmla="*/ 179070 h 192405"/>
                  <a:gd name="connsiteX5" fmla="*/ 0 w 154305"/>
                  <a:gd name="connsiteY5" fmla="*/ 169545 h 192405"/>
                  <a:gd name="connsiteX6" fmla="*/ 1905 w 154305"/>
                  <a:gd name="connsiteY6" fmla="*/ 0 h 192405"/>
                  <a:gd name="connsiteX7" fmla="*/ 11430 w 154305"/>
                  <a:gd name="connsiteY7" fmla="*/ 17145 h 192405"/>
                  <a:gd name="connsiteX8" fmla="*/ 41910 w 154305"/>
                  <a:gd name="connsiteY8" fmla="*/ 38100 h 192405"/>
                  <a:gd name="connsiteX9" fmla="*/ 87630 w 154305"/>
                  <a:gd name="connsiteY9" fmla="*/ 41910 h 192405"/>
                  <a:gd name="connsiteX10" fmla="*/ 154305 w 154305"/>
                  <a:gd name="connsiteY10" fmla="*/ 41910 h 192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305" h="192405">
                    <a:moveTo>
                      <a:pt x="154305" y="41910"/>
                    </a:moveTo>
                    <a:lnTo>
                      <a:pt x="154305" y="192405"/>
                    </a:lnTo>
                    <a:lnTo>
                      <a:pt x="78105" y="192405"/>
                    </a:lnTo>
                    <a:lnTo>
                      <a:pt x="43815" y="190500"/>
                    </a:lnTo>
                    <a:lnTo>
                      <a:pt x="15240" y="179070"/>
                    </a:lnTo>
                    <a:lnTo>
                      <a:pt x="0" y="169545"/>
                    </a:lnTo>
                    <a:lnTo>
                      <a:pt x="1905" y="0"/>
                    </a:lnTo>
                    <a:lnTo>
                      <a:pt x="11430" y="17145"/>
                    </a:lnTo>
                    <a:lnTo>
                      <a:pt x="41910" y="38100"/>
                    </a:lnTo>
                    <a:lnTo>
                      <a:pt x="87630" y="41910"/>
                    </a:lnTo>
                    <a:lnTo>
                      <a:pt x="154305" y="41910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5000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40000"/>
                      <a:lumOff val="6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2" name="Arc 1271"/>
              <p:cNvSpPr/>
              <p:nvPr/>
            </p:nvSpPr>
            <p:spPr>
              <a:xfrm>
                <a:off x="10737736" y="1530615"/>
                <a:ext cx="367113" cy="199541"/>
              </a:xfrm>
              <a:prstGeom prst="arc">
                <a:avLst>
                  <a:gd name="adj1" fmla="val 16200000"/>
                  <a:gd name="adj2" fmla="val 1362815"/>
                </a:avLst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3" name="Arc 1272"/>
              <p:cNvSpPr/>
              <p:nvPr/>
            </p:nvSpPr>
            <p:spPr>
              <a:xfrm>
                <a:off x="10737736" y="1926390"/>
                <a:ext cx="429950" cy="79374"/>
              </a:xfrm>
              <a:prstGeom prst="arc">
                <a:avLst>
                  <a:gd name="adj1" fmla="val 16200000"/>
                  <a:gd name="adj2" fmla="val 20083208"/>
                </a:avLst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74" name="Straight Connector 1273"/>
              <p:cNvCxnSpPr/>
              <p:nvPr/>
            </p:nvCxnSpPr>
            <p:spPr>
              <a:xfrm rot="5400000">
                <a:off x="11024096" y="1711138"/>
                <a:ext cx="161508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1275" name="Arc 1274"/>
              <p:cNvSpPr/>
              <p:nvPr/>
            </p:nvSpPr>
            <p:spPr>
              <a:xfrm rot="10800000">
                <a:off x="11032088" y="1662907"/>
                <a:ext cx="264584" cy="132293"/>
              </a:xfrm>
              <a:prstGeom prst="arc">
                <a:avLst>
                  <a:gd name="adj1" fmla="val 16200000"/>
                  <a:gd name="adj2" fmla="val 1774219"/>
                </a:avLst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6" name="Arc 1275"/>
              <p:cNvSpPr/>
              <p:nvPr/>
            </p:nvSpPr>
            <p:spPr>
              <a:xfrm rot="10800000">
                <a:off x="11032086" y="1973793"/>
                <a:ext cx="264584" cy="85988"/>
              </a:xfrm>
              <a:prstGeom prst="arc">
                <a:avLst>
                  <a:gd name="adj1" fmla="val 15675288"/>
                  <a:gd name="adj2" fmla="val 90710"/>
                </a:avLst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77" name="Straight Connector 1276"/>
              <p:cNvCxnSpPr/>
              <p:nvPr/>
            </p:nvCxnSpPr>
            <p:spPr>
              <a:xfrm rot="5400000">
                <a:off x="10886569" y="1867964"/>
                <a:ext cx="291045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1232" name="Rectangle 1231"/>
            <p:cNvSpPr/>
            <p:nvPr/>
          </p:nvSpPr>
          <p:spPr>
            <a:xfrm flipH="1">
              <a:off x="3581398" y="1766444"/>
              <a:ext cx="2209802" cy="553646"/>
            </a:xfrm>
            <a:prstGeom prst="rect">
              <a:avLst/>
            </a:prstGeom>
            <a:gradFill>
              <a:gsLst>
                <a:gs pos="0">
                  <a:srgbClr val="4F81BD">
                    <a:lumMod val="20000"/>
                    <a:lumOff val="80000"/>
                  </a:srgbClr>
                </a:gs>
                <a:gs pos="45000">
                  <a:srgbClr val="4F81BD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t="5333" r="10400" b="8000"/>
            <a:stretch>
              <a:fillRect/>
            </a:stretch>
          </p:blipFill>
          <p:spPr bwMode="auto">
            <a:xfrm>
              <a:off x="838200" y="1769378"/>
              <a:ext cx="2759435" cy="533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44" name="Straight Connector 1243"/>
            <p:cNvCxnSpPr/>
            <p:nvPr/>
          </p:nvCxnSpPr>
          <p:spPr>
            <a:xfrm rot="5400000">
              <a:off x="561377" y="2034040"/>
              <a:ext cx="553646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243" name="Straight Connector 1242"/>
            <p:cNvCxnSpPr/>
            <p:nvPr/>
          </p:nvCxnSpPr>
          <p:spPr>
            <a:xfrm>
              <a:off x="838200" y="2314405"/>
              <a:ext cx="5036820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246" name="Straight Connector 1245"/>
            <p:cNvCxnSpPr/>
            <p:nvPr/>
          </p:nvCxnSpPr>
          <p:spPr>
            <a:xfrm flipV="1">
              <a:off x="838200" y="1755140"/>
              <a:ext cx="4986020" cy="5622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sp>
          <p:nvSpPr>
            <p:cNvPr id="1321" name="Freeform 1320"/>
            <p:cNvSpPr/>
            <p:nvPr/>
          </p:nvSpPr>
          <p:spPr>
            <a:xfrm>
              <a:off x="6336030" y="1981200"/>
              <a:ext cx="880110" cy="685800"/>
            </a:xfrm>
            <a:custGeom>
              <a:avLst/>
              <a:gdLst>
                <a:gd name="connsiteX0" fmla="*/ 0 w 880110"/>
                <a:gd name="connsiteY0" fmla="*/ 150495 h 685800"/>
                <a:gd name="connsiteX1" fmla="*/ 1905 w 880110"/>
                <a:gd name="connsiteY1" fmla="*/ 516255 h 685800"/>
                <a:gd name="connsiteX2" fmla="*/ 518160 w 880110"/>
                <a:gd name="connsiteY2" fmla="*/ 523875 h 685800"/>
                <a:gd name="connsiteX3" fmla="*/ 520065 w 880110"/>
                <a:gd name="connsiteY3" fmla="*/ 685800 h 685800"/>
                <a:gd name="connsiteX4" fmla="*/ 880110 w 880110"/>
                <a:gd name="connsiteY4" fmla="*/ 323850 h 685800"/>
                <a:gd name="connsiteX5" fmla="*/ 514350 w 880110"/>
                <a:gd name="connsiteY5" fmla="*/ 0 h 685800"/>
                <a:gd name="connsiteX6" fmla="*/ 512445 w 880110"/>
                <a:gd name="connsiteY6" fmla="*/ 152400 h 685800"/>
                <a:gd name="connsiteX7" fmla="*/ 0 w 880110"/>
                <a:gd name="connsiteY7" fmla="*/ 150495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110" h="685800">
                  <a:moveTo>
                    <a:pt x="0" y="150495"/>
                  </a:moveTo>
                  <a:lnTo>
                    <a:pt x="1905" y="516255"/>
                  </a:lnTo>
                  <a:lnTo>
                    <a:pt x="518160" y="523875"/>
                  </a:lnTo>
                  <a:lnTo>
                    <a:pt x="520065" y="685800"/>
                  </a:lnTo>
                  <a:lnTo>
                    <a:pt x="880110" y="323850"/>
                  </a:lnTo>
                  <a:lnTo>
                    <a:pt x="514350" y="0"/>
                  </a:lnTo>
                  <a:lnTo>
                    <a:pt x="512445" y="152400"/>
                  </a:lnTo>
                  <a:lnTo>
                    <a:pt x="0" y="150495"/>
                  </a:lnTo>
                  <a:close/>
                </a:path>
              </a:pathLst>
            </a:custGeom>
            <a:gradFill>
              <a:gsLst>
                <a:gs pos="0">
                  <a:srgbClr val="4F81BD">
                    <a:lumMod val="40000"/>
                    <a:lumOff val="60000"/>
                  </a:srgbClr>
                </a:gs>
                <a:gs pos="100000">
                  <a:srgbClr val="B9CDE5"/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85" name="Straight Connector 1284"/>
            <p:cNvCxnSpPr/>
            <p:nvPr/>
          </p:nvCxnSpPr>
          <p:spPr>
            <a:xfrm rot="10800000">
              <a:off x="6159502" y="2131060"/>
              <a:ext cx="698498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247" name="Straight Connector 1246"/>
            <p:cNvCxnSpPr/>
            <p:nvPr/>
          </p:nvCxnSpPr>
          <p:spPr>
            <a:xfrm rot="5400000" flipH="1" flipV="1">
              <a:off x="6762750" y="2049780"/>
              <a:ext cx="175260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256" name="Straight Connector 1255"/>
            <p:cNvCxnSpPr/>
            <p:nvPr/>
          </p:nvCxnSpPr>
          <p:spPr>
            <a:xfrm rot="5400000" flipH="1" flipV="1">
              <a:off x="6854526" y="2302814"/>
              <a:ext cx="365095" cy="361949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288" name="Straight Connector 1287"/>
            <p:cNvCxnSpPr/>
            <p:nvPr/>
          </p:nvCxnSpPr>
          <p:spPr>
            <a:xfrm rot="10800000">
              <a:off x="6159502" y="2504440"/>
              <a:ext cx="698498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294" name="Straight Connector 1293"/>
            <p:cNvCxnSpPr/>
            <p:nvPr/>
          </p:nvCxnSpPr>
          <p:spPr>
            <a:xfrm>
              <a:off x="6850380" y="1976322"/>
              <a:ext cx="367665" cy="336348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296" name="Straight Connector 1295"/>
            <p:cNvCxnSpPr/>
            <p:nvPr/>
          </p:nvCxnSpPr>
          <p:spPr>
            <a:xfrm rot="5400000" flipH="1" flipV="1">
              <a:off x="6766560" y="2583180"/>
              <a:ext cx="175260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2" y="312738"/>
            <a:ext cx="7177087" cy="914400"/>
          </a:xfrm>
        </p:spPr>
        <p:txBody>
          <a:bodyPr/>
          <a:lstStyle/>
          <a:p>
            <a:r>
              <a:rPr lang="en-US" dirty="0" smtClean="0"/>
              <a:t>Catalyst Outcomes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14478000" y="1066800"/>
            <a:ext cx="5054600" cy="3695700"/>
          </a:xfrm>
          <a:prstGeom prst="rect">
            <a:avLst/>
          </a:prstGeom>
          <a:gradFill rotWithShape="1">
            <a:gsLst>
              <a:gs pos="0">
                <a:srgbClr val="8DB3E2"/>
              </a:gs>
              <a:gs pos="50000">
                <a:srgbClr val="FFFFFF"/>
              </a:gs>
              <a:gs pos="100000">
                <a:srgbClr val="8DB3E2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Catalyst Grant Program Outcomes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/>
              </a:rPr>
              <a:t>Funds Awarded:</a:t>
            </a:r>
            <a:endParaRPr kumimoji="0" lang="en-US" altLang="ko-K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/>
              </a:rPr>
              <a:t>$2,045,000 awarded</a:t>
            </a:r>
            <a:r>
              <a:rPr kumimoji="0" lang="en-US" altLang="ko-K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/>
              </a:rPr>
              <a:t> to date with support from Bradley, Rockwell and Herzfeld</a:t>
            </a:r>
            <a:endParaRPr kumimoji="0" lang="en-US" altLang="ko-K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/>
              </a:rPr>
              <a:t>Research and Scholarship:</a:t>
            </a:r>
            <a:endParaRPr kumimoji="0" lang="en-US" altLang="ko-K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/>
              </a:rPr>
              <a:t>33 scholarly articles</a:t>
            </a:r>
            <a:r>
              <a:rPr kumimoji="0" lang="en-US" altLang="ko-K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/>
              </a:rPr>
              <a:t> published and four more being prepared</a:t>
            </a:r>
            <a:endParaRPr kumimoji="0" lang="en-US" altLang="ko-K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/>
              </a:rPr>
              <a:t>$1.2 million in follow-on funds </a:t>
            </a:r>
            <a:r>
              <a:rPr kumimoji="0" lang="en-US" altLang="ko-K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/>
              </a:rPr>
              <a:t>for catalyst projects – from  sources including the National Science Foundation (NSF) and the National Institutes of Health (NIH)</a:t>
            </a:r>
            <a:endParaRPr kumimoji="0" lang="en-US" altLang="ko-K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/>
              </a:rPr>
              <a:t>6 student theses </a:t>
            </a:r>
            <a:r>
              <a:rPr kumimoji="0" lang="en-US" altLang="ko-K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/>
              </a:rPr>
              <a:t>supported under catalyst projects</a:t>
            </a:r>
            <a:endParaRPr kumimoji="0" lang="en-US" altLang="ko-K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/>
              </a:rPr>
              <a:t>Intellectual Property:</a:t>
            </a:r>
            <a:endParaRPr kumimoji="0" lang="en-US" altLang="ko-K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/>
              </a:rPr>
              <a:t>51 new inventions</a:t>
            </a:r>
            <a:r>
              <a:rPr kumimoji="0" lang="en-US" altLang="ko-K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/>
              </a:rPr>
              <a:t> disclosed as a direct result of the Bradley catalyst program</a:t>
            </a:r>
            <a:endParaRPr kumimoji="0" lang="en-US" altLang="ko-K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/>
              </a:rPr>
              <a:t>13 patent applications</a:t>
            </a:r>
            <a:r>
              <a:rPr kumimoji="0" lang="en-US" altLang="ko-K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/>
              </a:rPr>
              <a:t> related to catalyst grants </a:t>
            </a:r>
            <a:endParaRPr kumimoji="0" lang="en-US" altLang="ko-K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/>
              </a:rPr>
              <a:t>Two patents issued </a:t>
            </a:r>
            <a:r>
              <a:rPr kumimoji="0" lang="en-US" altLang="ko-K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/>
              </a:rPr>
              <a:t>to researchers funded by catalyst grants</a:t>
            </a:r>
            <a:endParaRPr kumimoji="0" lang="en-US" altLang="ko-K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/>
              </a:rPr>
              <a:t>Corporate Partnering and Startups:</a:t>
            </a:r>
            <a:endParaRPr kumimoji="0" lang="en-US" altLang="ko-K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/>
              </a:rPr>
              <a:t>Two license agreements</a:t>
            </a:r>
            <a:r>
              <a:rPr kumimoji="0" lang="en-US" altLang="ko-K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/>
              </a:rPr>
              <a:t> completed with biomedical startup company, Addiction Therapeutics and UWM professor Junhong Chen’s startup company, </a:t>
            </a:r>
            <a:r>
              <a:rPr kumimoji="0" lang="en-US" altLang="ko-K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/>
              </a:rPr>
              <a:t>NanoAffix</a:t>
            </a:r>
            <a:r>
              <a:rPr kumimoji="0" lang="en-US" altLang="ko-K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/>
              </a:rPr>
              <a:t> </a:t>
            </a:r>
            <a:endParaRPr kumimoji="0" lang="en-US" altLang="ko-K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/>
              </a:rPr>
              <a:t>Two sponsor option agreements</a:t>
            </a:r>
            <a:r>
              <a:rPr kumimoji="0" lang="en-US" altLang="ko-K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/>
              </a:rPr>
              <a:t> completed with international biotechnology company and Milwaukee-based water industry company, Advanced Chemical Systems</a:t>
            </a:r>
            <a:endParaRPr kumimoji="0" lang="en-US" altLang="ko-K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/>
              </a:rPr>
              <a:t>Equity ownership </a:t>
            </a:r>
            <a:r>
              <a:rPr kumimoji="0" lang="en-US" altLang="ko-K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/>
              </a:rPr>
              <a:t>in UWM startup company</a:t>
            </a:r>
            <a:endParaRPr kumimoji="0" lang="en-US" altLang="ko-K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/>
              </a:rPr>
              <a:t>Two startup business plans</a:t>
            </a:r>
            <a:r>
              <a:rPr kumimoji="0" lang="en-US" altLang="ko-K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/>
              </a:rPr>
              <a:t> related to catalyst projects</a:t>
            </a:r>
            <a:endParaRPr kumimoji="0" lang="en-US" altLang="ko-K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/>
              </a:rPr>
              <a:t>Five SBIR Grant Applications </a:t>
            </a:r>
            <a:r>
              <a:rPr kumimoji="0" lang="en-US" altLang="ko-K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/>
              </a:rPr>
              <a:t>related to catalyst funded technologies</a:t>
            </a:r>
            <a:endParaRPr kumimoji="0" lang="en-US" altLang="ko-K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914400" y="954643"/>
            <a:ext cx="74676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hangingPunct="0"/>
            <a:r>
              <a:rPr lang="en-US" altLang="ko-KR" sz="2000" b="1" i="1" dirty="0" smtClean="0">
                <a:solidFill>
                  <a:srgbClr val="000066"/>
                </a:solidFill>
                <a:latin typeface="Arial" pitchFamily="34" charset="0"/>
                <a:ea typeface="Batang"/>
              </a:rPr>
              <a:t>Funds Awarded:</a:t>
            </a:r>
            <a:endParaRPr lang="en-US" altLang="ko-KR" sz="800" dirty="0" smtClean="0">
              <a:solidFill>
                <a:srgbClr val="000066"/>
              </a:solidFill>
              <a:latin typeface="Arial" pitchFamily="34" charset="0"/>
            </a:endParaRPr>
          </a:p>
          <a:p>
            <a:pPr marL="228600" lvl="0" indent="-228600" algn="just" eaLnBrk="0" hangingPunct="0">
              <a:buFont typeface="Arial" pitchFamily="34" charset="0"/>
              <a:buChar char="•"/>
            </a:pPr>
            <a:r>
              <a:rPr lang="en-US" altLang="ko-KR" sz="1400" b="1" dirty="0" smtClean="0">
                <a:latin typeface="Arial" pitchFamily="34" charset="0"/>
                <a:ea typeface="Batang"/>
              </a:rPr>
              <a:t>$2,045,000 awarded</a:t>
            </a:r>
            <a:r>
              <a:rPr lang="en-US" altLang="ko-KR" sz="1400" dirty="0" smtClean="0">
                <a:latin typeface="Arial" pitchFamily="34" charset="0"/>
                <a:ea typeface="Batang"/>
              </a:rPr>
              <a:t> to date with support from Bradley, Rockwell and Herzfeld</a:t>
            </a:r>
            <a:endParaRPr lang="en-US" altLang="ko-KR" sz="600" dirty="0" smtClean="0">
              <a:latin typeface="Arial" pitchFamily="34" charset="0"/>
            </a:endParaRPr>
          </a:p>
          <a:p>
            <a:pPr lvl="0" algn="just" eaLnBrk="0" hangingPunct="0">
              <a:spcBef>
                <a:spcPts val="900"/>
              </a:spcBef>
            </a:pPr>
            <a:r>
              <a:rPr lang="en-US" altLang="ko-KR" sz="2000" b="1" i="1" dirty="0" smtClean="0">
                <a:solidFill>
                  <a:srgbClr val="000066"/>
                </a:solidFill>
                <a:latin typeface="Arial" pitchFamily="34" charset="0"/>
                <a:ea typeface="Batang"/>
              </a:rPr>
              <a:t>Research and Scholarship:</a:t>
            </a:r>
            <a:endParaRPr lang="en-US" altLang="ko-KR" sz="800" dirty="0" smtClean="0">
              <a:solidFill>
                <a:srgbClr val="000066"/>
              </a:solidFill>
              <a:latin typeface="Arial" pitchFamily="34" charset="0"/>
            </a:endParaRPr>
          </a:p>
          <a:p>
            <a:pPr marL="228600" lvl="0" indent="-228600" algn="just" eaLnBrk="0" hangingPunct="0">
              <a:spcBef>
                <a:spcPts val="300"/>
              </a:spcBef>
              <a:buFontTx/>
              <a:buChar char="•"/>
            </a:pPr>
            <a:r>
              <a:rPr lang="en-US" altLang="ko-KR" sz="1400" b="1" dirty="0" smtClean="0">
                <a:latin typeface="Arial" pitchFamily="34" charset="0"/>
                <a:ea typeface="Batang"/>
              </a:rPr>
              <a:t>33 scholarly articles</a:t>
            </a:r>
            <a:r>
              <a:rPr lang="en-US" altLang="ko-KR" sz="1400" dirty="0" smtClean="0">
                <a:latin typeface="Arial" pitchFamily="34" charset="0"/>
                <a:ea typeface="Batang"/>
              </a:rPr>
              <a:t> published and four more being prepared</a:t>
            </a:r>
            <a:endParaRPr lang="en-US" altLang="ko-KR" sz="600" dirty="0" smtClean="0">
              <a:latin typeface="Arial" pitchFamily="34" charset="0"/>
            </a:endParaRPr>
          </a:p>
          <a:p>
            <a:pPr marL="228600" lvl="0" indent="-228600" algn="just" eaLnBrk="0" hangingPunct="0">
              <a:spcBef>
                <a:spcPts val="300"/>
              </a:spcBef>
              <a:buFontTx/>
              <a:buChar char="•"/>
            </a:pPr>
            <a:r>
              <a:rPr lang="en-US" altLang="ko-KR" sz="1400" b="1" dirty="0" smtClean="0">
                <a:latin typeface="Arial" pitchFamily="34" charset="0"/>
                <a:ea typeface="Batang"/>
              </a:rPr>
              <a:t>$1.2 million in follow-on funds </a:t>
            </a:r>
            <a:r>
              <a:rPr lang="en-US" altLang="ko-KR" sz="1400" dirty="0" smtClean="0">
                <a:latin typeface="Arial" pitchFamily="34" charset="0"/>
                <a:ea typeface="Batang"/>
              </a:rPr>
              <a:t>for catalyst projects – from  sources including the National Science Foundation (NSF) and the National Institutes of Health (NIH)</a:t>
            </a:r>
            <a:endParaRPr lang="en-US" altLang="ko-KR" sz="600" dirty="0" smtClean="0">
              <a:latin typeface="Arial" pitchFamily="34" charset="0"/>
            </a:endParaRPr>
          </a:p>
          <a:p>
            <a:pPr marL="228600" lvl="0" indent="-228600" algn="just" eaLnBrk="0" hangingPunct="0">
              <a:spcBef>
                <a:spcPts val="300"/>
              </a:spcBef>
              <a:buFontTx/>
              <a:buChar char="•"/>
            </a:pPr>
            <a:r>
              <a:rPr lang="en-US" altLang="ko-KR" sz="1400" b="1" dirty="0" smtClean="0">
                <a:latin typeface="Arial" pitchFamily="34" charset="0"/>
                <a:ea typeface="Batang"/>
              </a:rPr>
              <a:t>6 student theses </a:t>
            </a:r>
            <a:r>
              <a:rPr lang="en-US" altLang="ko-KR" sz="1400" dirty="0" smtClean="0">
                <a:latin typeface="Arial" pitchFamily="34" charset="0"/>
                <a:ea typeface="Batang"/>
              </a:rPr>
              <a:t>supported under catalyst projects</a:t>
            </a:r>
            <a:endParaRPr lang="en-US" altLang="ko-KR" sz="600" dirty="0" smtClean="0">
              <a:latin typeface="Arial" pitchFamily="34" charset="0"/>
            </a:endParaRPr>
          </a:p>
          <a:p>
            <a:pPr lvl="0" algn="just" eaLnBrk="0" hangingPunct="0">
              <a:spcBef>
                <a:spcPts val="900"/>
              </a:spcBef>
            </a:pPr>
            <a:r>
              <a:rPr lang="en-US" altLang="ko-KR" sz="2000" b="1" i="1" dirty="0" smtClean="0">
                <a:solidFill>
                  <a:srgbClr val="000066"/>
                </a:solidFill>
                <a:latin typeface="Arial" pitchFamily="34" charset="0"/>
                <a:ea typeface="Batang"/>
              </a:rPr>
              <a:t>Intellectual Property:</a:t>
            </a:r>
            <a:endParaRPr lang="en-US" altLang="ko-KR" sz="800" dirty="0" smtClean="0">
              <a:solidFill>
                <a:srgbClr val="000066"/>
              </a:solidFill>
              <a:latin typeface="Arial" pitchFamily="34" charset="0"/>
            </a:endParaRPr>
          </a:p>
          <a:p>
            <a:pPr marL="228600" lvl="0" indent="-228600" algn="just" eaLnBrk="0" hangingPunct="0">
              <a:spcBef>
                <a:spcPts val="300"/>
              </a:spcBef>
              <a:buFontTx/>
              <a:buChar char="•"/>
            </a:pPr>
            <a:r>
              <a:rPr lang="en-US" altLang="ko-KR" sz="1400" b="1" dirty="0" smtClean="0">
                <a:latin typeface="Arial" pitchFamily="34" charset="0"/>
                <a:ea typeface="Batang"/>
              </a:rPr>
              <a:t>51 new inventions</a:t>
            </a:r>
            <a:r>
              <a:rPr lang="en-US" altLang="ko-KR" sz="1400" dirty="0" smtClean="0">
                <a:latin typeface="Arial" pitchFamily="34" charset="0"/>
                <a:ea typeface="Batang"/>
              </a:rPr>
              <a:t> disclosed as a direct result of the Bradley catalyst program</a:t>
            </a:r>
            <a:endParaRPr lang="en-US" altLang="ko-KR" sz="600" dirty="0" smtClean="0">
              <a:latin typeface="Arial" pitchFamily="34" charset="0"/>
            </a:endParaRPr>
          </a:p>
          <a:p>
            <a:pPr marL="228600" lvl="0" indent="-228600" algn="just" eaLnBrk="0" hangingPunct="0">
              <a:spcBef>
                <a:spcPts val="300"/>
              </a:spcBef>
              <a:buFontTx/>
              <a:buChar char="•"/>
            </a:pPr>
            <a:r>
              <a:rPr lang="en-US" altLang="ko-KR" sz="1400" b="1" dirty="0" smtClean="0">
                <a:latin typeface="Arial" pitchFamily="34" charset="0"/>
                <a:ea typeface="Batang"/>
              </a:rPr>
              <a:t>13 patent applications</a:t>
            </a:r>
            <a:r>
              <a:rPr lang="en-US" altLang="ko-KR" sz="1400" dirty="0" smtClean="0">
                <a:latin typeface="Arial" pitchFamily="34" charset="0"/>
                <a:ea typeface="Batang"/>
              </a:rPr>
              <a:t> related to catalyst grants </a:t>
            </a:r>
            <a:endParaRPr lang="en-US" altLang="ko-KR" sz="600" dirty="0" smtClean="0">
              <a:latin typeface="Arial" pitchFamily="34" charset="0"/>
            </a:endParaRPr>
          </a:p>
          <a:p>
            <a:pPr marL="228600" lvl="0" indent="-228600" algn="just" eaLnBrk="0" hangingPunct="0">
              <a:spcBef>
                <a:spcPts val="300"/>
              </a:spcBef>
              <a:buFontTx/>
              <a:buChar char="•"/>
            </a:pPr>
            <a:r>
              <a:rPr lang="en-US" altLang="ko-KR" sz="1400" b="1" dirty="0" smtClean="0">
                <a:latin typeface="Arial" pitchFamily="34" charset="0"/>
                <a:ea typeface="Batang"/>
              </a:rPr>
              <a:t>Two patents issued </a:t>
            </a:r>
            <a:r>
              <a:rPr lang="en-US" altLang="ko-KR" sz="1400" dirty="0" smtClean="0">
                <a:latin typeface="Arial" pitchFamily="34" charset="0"/>
                <a:ea typeface="Batang"/>
              </a:rPr>
              <a:t>to researchers funded by catalyst grants</a:t>
            </a:r>
            <a:endParaRPr lang="en-US" altLang="ko-KR" sz="600" dirty="0" smtClean="0">
              <a:latin typeface="Arial" pitchFamily="34" charset="0"/>
            </a:endParaRPr>
          </a:p>
          <a:p>
            <a:pPr lvl="0" algn="just" eaLnBrk="0" hangingPunct="0">
              <a:spcBef>
                <a:spcPts val="900"/>
              </a:spcBef>
            </a:pPr>
            <a:r>
              <a:rPr lang="en-US" altLang="ko-KR" sz="2000" b="1" i="1" dirty="0" smtClean="0">
                <a:solidFill>
                  <a:srgbClr val="000066"/>
                </a:solidFill>
                <a:latin typeface="Arial" pitchFamily="34" charset="0"/>
                <a:ea typeface="Batang"/>
              </a:rPr>
              <a:t>Corporate Partnering and Startups:</a:t>
            </a:r>
            <a:endParaRPr lang="en-US" altLang="ko-KR" sz="700" dirty="0" smtClean="0">
              <a:solidFill>
                <a:srgbClr val="000066"/>
              </a:solidFill>
              <a:latin typeface="Arial" pitchFamily="34" charset="0"/>
            </a:endParaRPr>
          </a:p>
          <a:p>
            <a:pPr marL="228600" lvl="0" indent="-228600" algn="just" eaLnBrk="0" hangingPunct="0">
              <a:spcBef>
                <a:spcPts val="300"/>
              </a:spcBef>
              <a:buFontTx/>
              <a:buChar char="•"/>
            </a:pPr>
            <a:r>
              <a:rPr lang="en-US" altLang="ko-KR" sz="1400" b="1" dirty="0" smtClean="0">
                <a:latin typeface="Arial" pitchFamily="34" charset="0"/>
                <a:ea typeface="Batang"/>
              </a:rPr>
              <a:t>Two license agreements</a:t>
            </a:r>
            <a:r>
              <a:rPr lang="en-US" altLang="ko-KR" sz="1400" dirty="0" smtClean="0">
                <a:latin typeface="Arial" pitchFamily="34" charset="0"/>
                <a:ea typeface="Batang"/>
              </a:rPr>
              <a:t> completed with biomedical startup company, Addiction Therapeutics and UWM professor Junhong Chen’s startup company, </a:t>
            </a:r>
            <a:r>
              <a:rPr lang="en-US" altLang="ko-KR" sz="1400" dirty="0" err="1" smtClean="0">
                <a:latin typeface="Arial" pitchFamily="34" charset="0"/>
                <a:ea typeface="Batang"/>
              </a:rPr>
              <a:t>NanoAffix</a:t>
            </a:r>
            <a:r>
              <a:rPr lang="en-US" altLang="ko-KR" sz="1400" dirty="0" smtClean="0">
                <a:latin typeface="Arial" pitchFamily="34" charset="0"/>
                <a:ea typeface="Batang"/>
              </a:rPr>
              <a:t> </a:t>
            </a:r>
            <a:endParaRPr lang="en-US" altLang="ko-KR" sz="600" dirty="0" smtClean="0">
              <a:latin typeface="Arial" pitchFamily="34" charset="0"/>
            </a:endParaRPr>
          </a:p>
          <a:p>
            <a:pPr marL="228600" lvl="0" indent="-228600" algn="just" eaLnBrk="0" hangingPunct="0">
              <a:spcBef>
                <a:spcPts val="300"/>
              </a:spcBef>
              <a:buFontTx/>
              <a:buChar char="•"/>
            </a:pPr>
            <a:r>
              <a:rPr lang="en-US" altLang="ko-KR" sz="1400" b="1" dirty="0" smtClean="0">
                <a:latin typeface="Arial" pitchFamily="34" charset="0"/>
                <a:ea typeface="Batang"/>
              </a:rPr>
              <a:t>Two sponsor option agreements</a:t>
            </a:r>
            <a:r>
              <a:rPr lang="en-US" altLang="ko-KR" sz="1400" dirty="0" smtClean="0">
                <a:latin typeface="Arial" pitchFamily="34" charset="0"/>
                <a:ea typeface="Batang"/>
              </a:rPr>
              <a:t> completed with international biotechnology company and Milwaukee-based water industry company, Advanced Chemical Systems</a:t>
            </a:r>
            <a:endParaRPr lang="en-US" altLang="ko-KR" sz="600" dirty="0" smtClean="0">
              <a:latin typeface="Arial" pitchFamily="34" charset="0"/>
            </a:endParaRPr>
          </a:p>
          <a:p>
            <a:pPr marL="228600" lvl="0" indent="-228600" algn="just" eaLnBrk="0" hangingPunct="0">
              <a:spcBef>
                <a:spcPts val="300"/>
              </a:spcBef>
              <a:buFontTx/>
              <a:buChar char="•"/>
            </a:pPr>
            <a:r>
              <a:rPr lang="en-US" altLang="ko-KR" sz="1400" b="1" dirty="0" smtClean="0">
                <a:latin typeface="Arial" pitchFamily="34" charset="0"/>
                <a:ea typeface="Batang"/>
              </a:rPr>
              <a:t>Equity ownership </a:t>
            </a:r>
            <a:r>
              <a:rPr lang="en-US" altLang="ko-KR" sz="1400" dirty="0" smtClean="0">
                <a:latin typeface="Arial" pitchFamily="34" charset="0"/>
                <a:ea typeface="Batang"/>
              </a:rPr>
              <a:t>in UWM startup company</a:t>
            </a:r>
            <a:endParaRPr lang="en-US" altLang="ko-KR" sz="600" dirty="0" smtClean="0">
              <a:latin typeface="Arial" pitchFamily="34" charset="0"/>
            </a:endParaRPr>
          </a:p>
          <a:p>
            <a:pPr marL="228600" lvl="0" indent="-228600" algn="just" eaLnBrk="0" hangingPunct="0">
              <a:spcBef>
                <a:spcPts val="300"/>
              </a:spcBef>
              <a:buFontTx/>
              <a:buChar char="•"/>
            </a:pPr>
            <a:r>
              <a:rPr lang="en-US" altLang="ko-KR" sz="1400" b="1" dirty="0" smtClean="0">
                <a:latin typeface="Arial" pitchFamily="34" charset="0"/>
                <a:ea typeface="Batang"/>
              </a:rPr>
              <a:t>Two startup business plans</a:t>
            </a:r>
            <a:r>
              <a:rPr lang="en-US" altLang="ko-KR" sz="1400" dirty="0" smtClean="0">
                <a:latin typeface="Arial" pitchFamily="34" charset="0"/>
                <a:ea typeface="Batang"/>
              </a:rPr>
              <a:t> related to catalyst projects</a:t>
            </a:r>
            <a:endParaRPr lang="en-US" altLang="ko-KR" sz="600" dirty="0" smtClean="0">
              <a:latin typeface="Arial" pitchFamily="34" charset="0"/>
            </a:endParaRPr>
          </a:p>
          <a:p>
            <a:pPr marL="228600" lvl="0" indent="-228600" algn="just" eaLnBrk="0" hangingPunct="0">
              <a:spcBef>
                <a:spcPts val="300"/>
              </a:spcBef>
              <a:buFontTx/>
              <a:buChar char="•"/>
            </a:pPr>
            <a:r>
              <a:rPr lang="en-US" altLang="ko-KR" sz="1400" b="1" dirty="0" smtClean="0">
                <a:latin typeface="Arial" pitchFamily="34" charset="0"/>
                <a:ea typeface="Batang"/>
              </a:rPr>
              <a:t>Five SBIR Grant Applications </a:t>
            </a:r>
            <a:r>
              <a:rPr lang="en-US" altLang="ko-KR" sz="1400" dirty="0" smtClean="0">
                <a:latin typeface="Arial" pitchFamily="34" charset="0"/>
                <a:ea typeface="Batang"/>
              </a:rPr>
              <a:t>related to catalyst funded technologies</a:t>
            </a:r>
            <a:endParaRPr lang="en-US" altLang="ko-KR" sz="3600" dirty="0" smtClean="0"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Rectangle 961"/>
          <p:cNvSpPr/>
          <p:nvPr/>
        </p:nvSpPr>
        <p:spPr bwMode="auto">
          <a:xfrm>
            <a:off x="1371600" y="1371608"/>
            <a:ext cx="4888212" cy="44806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0"/>
          </a:gradFill>
          <a:ln w="9525" cap="flat" cmpd="sng">
            <a:noFill/>
            <a:prstDash val="solid"/>
            <a:round/>
            <a:headEnd type="none" w="lg" len="lg"/>
            <a:tailEnd type="none" w="lg" len="lg"/>
          </a:ln>
        </p:spPr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2956" name="Group 2955"/>
          <p:cNvGrpSpPr/>
          <p:nvPr/>
        </p:nvGrpSpPr>
        <p:grpSpPr>
          <a:xfrm>
            <a:off x="1497269" y="1371608"/>
            <a:ext cx="6350057" cy="4480600"/>
            <a:chOff x="2789512" y="1828800"/>
            <a:chExt cx="3657600" cy="2819400"/>
          </a:xfrm>
        </p:grpSpPr>
        <p:cxnSp>
          <p:nvCxnSpPr>
            <p:cNvPr id="929" name="Straight Connector 928"/>
            <p:cNvCxnSpPr/>
            <p:nvPr/>
          </p:nvCxnSpPr>
          <p:spPr bwMode="auto">
            <a:xfrm rot="5400000">
              <a:off x="5037412" y="3238500"/>
              <a:ext cx="2819400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956" name="Straight Connector 955"/>
            <p:cNvCxnSpPr/>
            <p:nvPr/>
          </p:nvCxnSpPr>
          <p:spPr bwMode="auto">
            <a:xfrm rot="5400000">
              <a:off x="4123012" y="3238500"/>
              <a:ext cx="2819400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957" name="Straight Connector 956"/>
            <p:cNvCxnSpPr/>
            <p:nvPr/>
          </p:nvCxnSpPr>
          <p:spPr bwMode="auto">
            <a:xfrm rot="5400000">
              <a:off x="3208612" y="3238500"/>
              <a:ext cx="2819400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958" name="Straight Connector 957"/>
            <p:cNvCxnSpPr/>
            <p:nvPr/>
          </p:nvCxnSpPr>
          <p:spPr bwMode="auto">
            <a:xfrm rot="5400000">
              <a:off x="2294212" y="3238500"/>
              <a:ext cx="2819400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959" name="Straight Connector 958"/>
            <p:cNvCxnSpPr/>
            <p:nvPr/>
          </p:nvCxnSpPr>
          <p:spPr bwMode="auto">
            <a:xfrm rot="5400000">
              <a:off x="1379812" y="3238500"/>
              <a:ext cx="2819400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</p:cxnSp>
      </p:grp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2" y="312738"/>
            <a:ext cx="7177087" cy="914400"/>
          </a:xfrm>
        </p:spPr>
        <p:txBody>
          <a:bodyPr/>
          <a:lstStyle/>
          <a:p>
            <a:r>
              <a:rPr lang="en-US" dirty="0" smtClean="0"/>
              <a:t>Catalyst Grants: Bradley Phase 1</a:t>
            </a:r>
            <a:endParaRPr lang="en-US" dirty="0"/>
          </a:p>
        </p:txBody>
      </p:sp>
      <p:grpSp>
        <p:nvGrpSpPr>
          <p:cNvPr id="2957" name="Group 2956"/>
          <p:cNvGrpSpPr/>
          <p:nvPr/>
        </p:nvGrpSpPr>
        <p:grpSpPr>
          <a:xfrm>
            <a:off x="1552260" y="1338303"/>
            <a:ext cx="5305738" cy="369342"/>
            <a:chOff x="3082649" y="2048220"/>
            <a:chExt cx="3056077" cy="212741"/>
          </a:xfrm>
        </p:grpSpPr>
        <p:sp>
          <p:nvSpPr>
            <p:cNvPr id="7" name="TextBox 6"/>
            <p:cNvSpPr txBox="1"/>
            <p:nvPr/>
          </p:nvSpPr>
          <p:spPr>
            <a:xfrm>
              <a:off x="3082649" y="2048226"/>
              <a:ext cx="312083" cy="2127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FY</a:t>
              </a:r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08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97049" y="2048224"/>
              <a:ext cx="312083" cy="2127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FY</a:t>
              </a:r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09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32785" y="2048223"/>
              <a:ext cx="312083" cy="2127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FY</a:t>
              </a:r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33180" y="2048220"/>
              <a:ext cx="305546" cy="2127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FY</a:t>
              </a:r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73" name="Group 772"/>
          <p:cNvGrpSpPr/>
          <p:nvPr/>
        </p:nvGrpSpPr>
        <p:grpSpPr>
          <a:xfrm>
            <a:off x="755401" y="1883428"/>
            <a:ext cx="7378634" cy="3985560"/>
            <a:chOff x="755401" y="1883428"/>
            <a:chExt cx="7378634" cy="3985560"/>
          </a:xfrm>
        </p:grpSpPr>
        <p:sp>
          <p:nvSpPr>
            <p:cNvPr id="1438" name="Rectangle 1437"/>
            <p:cNvSpPr/>
            <p:nvPr/>
          </p:nvSpPr>
          <p:spPr>
            <a:xfrm>
              <a:off x="5385651" y="5332960"/>
              <a:ext cx="2513564" cy="264586"/>
            </a:xfrm>
            <a:prstGeom prst="rect">
              <a:avLst/>
            </a:prstGeom>
            <a:gradFill>
              <a:gsLst>
                <a:gs pos="0">
                  <a:srgbClr val="4F81BD">
                    <a:lumMod val="20000"/>
                    <a:lumOff val="80000"/>
                  </a:srgbClr>
                </a:gs>
                <a:gs pos="45000">
                  <a:srgbClr val="4F81BD">
                    <a:lumMod val="20000"/>
                    <a:lumOff val="80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9" name="Rectangle 1438"/>
            <p:cNvSpPr/>
            <p:nvPr/>
          </p:nvSpPr>
          <p:spPr>
            <a:xfrm flipH="1">
              <a:off x="1152279" y="5068374"/>
              <a:ext cx="1620588" cy="396878"/>
            </a:xfrm>
            <a:prstGeom prst="rect">
              <a:avLst/>
            </a:prstGeom>
            <a:gradFill>
              <a:gsLst>
                <a:gs pos="0">
                  <a:srgbClr val="4F81BD">
                    <a:lumMod val="20000"/>
                    <a:lumOff val="80000"/>
                  </a:srgbClr>
                </a:gs>
                <a:gs pos="45000">
                  <a:srgbClr val="4F81BD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440" name="Group 810"/>
            <p:cNvGrpSpPr/>
            <p:nvPr/>
          </p:nvGrpSpPr>
          <p:grpSpPr>
            <a:xfrm>
              <a:off x="2577737" y="5061759"/>
              <a:ext cx="562243" cy="535785"/>
              <a:chOff x="1202056" y="453390"/>
              <a:chExt cx="323849" cy="308610"/>
            </a:xfrm>
          </p:grpSpPr>
          <p:sp>
            <p:nvSpPr>
              <p:cNvPr id="2059" name="Freeform 2058"/>
              <p:cNvSpPr/>
              <p:nvPr/>
            </p:nvSpPr>
            <p:spPr>
              <a:xfrm>
                <a:off x="1293495" y="453390"/>
                <a:ext cx="123825" cy="253365"/>
              </a:xfrm>
              <a:custGeom>
                <a:avLst/>
                <a:gdLst>
                  <a:gd name="connsiteX0" fmla="*/ 0 w 123825"/>
                  <a:gd name="connsiteY0" fmla="*/ 0 h 253365"/>
                  <a:gd name="connsiteX1" fmla="*/ 3810 w 123825"/>
                  <a:gd name="connsiteY1" fmla="*/ 228600 h 253365"/>
                  <a:gd name="connsiteX2" fmla="*/ 68580 w 123825"/>
                  <a:gd name="connsiteY2" fmla="*/ 232410 h 253365"/>
                  <a:gd name="connsiteX3" fmla="*/ 121920 w 123825"/>
                  <a:gd name="connsiteY3" fmla="*/ 253365 h 253365"/>
                  <a:gd name="connsiteX4" fmla="*/ 123825 w 123825"/>
                  <a:gd name="connsiteY4" fmla="*/ 59055 h 253365"/>
                  <a:gd name="connsiteX5" fmla="*/ 87630 w 123825"/>
                  <a:gd name="connsiteY5" fmla="*/ 20955 h 253365"/>
                  <a:gd name="connsiteX6" fmla="*/ 0 w 123825"/>
                  <a:gd name="connsiteY6" fmla="*/ 0 h 25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253365">
                    <a:moveTo>
                      <a:pt x="0" y="0"/>
                    </a:moveTo>
                    <a:lnTo>
                      <a:pt x="3810" y="228600"/>
                    </a:lnTo>
                    <a:lnTo>
                      <a:pt x="68580" y="232410"/>
                    </a:lnTo>
                    <a:lnTo>
                      <a:pt x="121920" y="253365"/>
                    </a:lnTo>
                    <a:lnTo>
                      <a:pt x="123825" y="59055"/>
                    </a:lnTo>
                    <a:lnTo>
                      <a:pt x="87630" y="2095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20000"/>
                      <a:lumOff val="80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0" name="Freeform 2059"/>
              <p:cNvSpPr/>
              <p:nvPr/>
            </p:nvSpPr>
            <p:spPr>
              <a:xfrm>
                <a:off x="1371600" y="520065"/>
                <a:ext cx="40005" cy="220980"/>
              </a:xfrm>
              <a:custGeom>
                <a:avLst/>
                <a:gdLst>
                  <a:gd name="connsiteX0" fmla="*/ 40005 w 40005"/>
                  <a:gd name="connsiteY0" fmla="*/ 0 h 220980"/>
                  <a:gd name="connsiteX1" fmla="*/ 40005 w 40005"/>
                  <a:gd name="connsiteY1" fmla="*/ 190500 h 220980"/>
                  <a:gd name="connsiteX2" fmla="*/ 3810 w 40005"/>
                  <a:gd name="connsiteY2" fmla="*/ 220980 h 220980"/>
                  <a:gd name="connsiteX3" fmla="*/ 0 w 40005"/>
                  <a:gd name="connsiteY3" fmla="*/ 47625 h 220980"/>
                  <a:gd name="connsiteX4" fmla="*/ 40005 w 40005"/>
                  <a:gd name="connsiteY4" fmla="*/ 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" h="220980">
                    <a:moveTo>
                      <a:pt x="40005" y="0"/>
                    </a:moveTo>
                    <a:lnTo>
                      <a:pt x="40005" y="190500"/>
                    </a:lnTo>
                    <a:lnTo>
                      <a:pt x="3810" y="220980"/>
                    </a:lnTo>
                    <a:lnTo>
                      <a:pt x="0" y="47625"/>
                    </a:lnTo>
                    <a:lnTo>
                      <a:pt x="40005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75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1" name="Freeform 2060"/>
              <p:cNvSpPr/>
              <p:nvPr/>
            </p:nvSpPr>
            <p:spPr>
              <a:xfrm>
                <a:off x="1371600" y="569595"/>
                <a:ext cx="154305" cy="192405"/>
              </a:xfrm>
              <a:custGeom>
                <a:avLst/>
                <a:gdLst>
                  <a:gd name="connsiteX0" fmla="*/ 154305 w 154305"/>
                  <a:gd name="connsiteY0" fmla="*/ 41910 h 192405"/>
                  <a:gd name="connsiteX1" fmla="*/ 154305 w 154305"/>
                  <a:gd name="connsiteY1" fmla="*/ 192405 h 192405"/>
                  <a:gd name="connsiteX2" fmla="*/ 78105 w 154305"/>
                  <a:gd name="connsiteY2" fmla="*/ 192405 h 192405"/>
                  <a:gd name="connsiteX3" fmla="*/ 43815 w 154305"/>
                  <a:gd name="connsiteY3" fmla="*/ 190500 h 192405"/>
                  <a:gd name="connsiteX4" fmla="*/ 15240 w 154305"/>
                  <a:gd name="connsiteY4" fmla="*/ 179070 h 192405"/>
                  <a:gd name="connsiteX5" fmla="*/ 0 w 154305"/>
                  <a:gd name="connsiteY5" fmla="*/ 169545 h 192405"/>
                  <a:gd name="connsiteX6" fmla="*/ 1905 w 154305"/>
                  <a:gd name="connsiteY6" fmla="*/ 0 h 192405"/>
                  <a:gd name="connsiteX7" fmla="*/ 11430 w 154305"/>
                  <a:gd name="connsiteY7" fmla="*/ 17145 h 192405"/>
                  <a:gd name="connsiteX8" fmla="*/ 41910 w 154305"/>
                  <a:gd name="connsiteY8" fmla="*/ 38100 h 192405"/>
                  <a:gd name="connsiteX9" fmla="*/ 87630 w 154305"/>
                  <a:gd name="connsiteY9" fmla="*/ 41910 h 192405"/>
                  <a:gd name="connsiteX10" fmla="*/ 154305 w 154305"/>
                  <a:gd name="connsiteY10" fmla="*/ 41910 h 192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305" h="192405">
                    <a:moveTo>
                      <a:pt x="154305" y="41910"/>
                    </a:moveTo>
                    <a:lnTo>
                      <a:pt x="154305" y="192405"/>
                    </a:lnTo>
                    <a:lnTo>
                      <a:pt x="78105" y="192405"/>
                    </a:lnTo>
                    <a:lnTo>
                      <a:pt x="43815" y="190500"/>
                    </a:lnTo>
                    <a:lnTo>
                      <a:pt x="15240" y="179070"/>
                    </a:lnTo>
                    <a:lnTo>
                      <a:pt x="0" y="169545"/>
                    </a:lnTo>
                    <a:lnTo>
                      <a:pt x="1905" y="0"/>
                    </a:lnTo>
                    <a:lnTo>
                      <a:pt x="11430" y="17145"/>
                    </a:lnTo>
                    <a:lnTo>
                      <a:pt x="41910" y="38100"/>
                    </a:lnTo>
                    <a:lnTo>
                      <a:pt x="87630" y="41910"/>
                    </a:lnTo>
                    <a:lnTo>
                      <a:pt x="154305" y="41910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5000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40000"/>
                      <a:lumOff val="6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2" name="Arc 2061"/>
              <p:cNvSpPr/>
              <p:nvPr/>
            </p:nvSpPr>
            <p:spPr>
              <a:xfrm>
                <a:off x="1202056" y="457200"/>
                <a:ext cx="211455" cy="114935"/>
              </a:xfrm>
              <a:prstGeom prst="arc">
                <a:avLst>
                  <a:gd name="adj1" fmla="val 16200000"/>
                  <a:gd name="adj2" fmla="val 1362815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3" name="Arc 2062"/>
              <p:cNvSpPr/>
              <p:nvPr/>
            </p:nvSpPr>
            <p:spPr>
              <a:xfrm>
                <a:off x="1202056" y="685165"/>
                <a:ext cx="247649" cy="45719"/>
              </a:xfrm>
              <a:prstGeom prst="arc">
                <a:avLst>
                  <a:gd name="adj1" fmla="val 16200000"/>
                  <a:gd name="adj2" fmla="val 20083208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064" name="Straight Connector 2063"/>
              <p:cNvCxnSpPr/>
              <p:nvPr/>
            </p:nvCxnSpPr>
            <p:spPr>
              <a:xfrm rot="5400000">
                <a:off x="1366998" y="561181"/>
                <a:ext cx="93028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2065" name="Arc 2064"/>
              <p:cNvSpPr/>
              <p:nvPr/>
            </p:nvSpPr>
            <p:spPr>
              <a:xfrm rot="10800000">
                <a:off x="1371601" y="533400"/>
                <a:ext cx="152399" cy="76200"/>
              </a:xfrm>
              <a:prstGeom prst="arc">
                <a:avLst>
                  <a:gd name="adj1" fmla="val 16200000"/>
                  <a:gd name="adj2" fmla="val 1774219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6" name="Arc 2065"/>
              <p:cNvSpPr/>
              <p:nvPr/>
            </p:nvSpPr>
            <p:spPr>
              <a:xfrm rot="10800000">
                <a:off x="1371600" y="712469"/>
                <a:ext cx="152399" cy="49529"/>
              </a:xfrm>
              <a:prstGeom prst="arc">
                <a:avLst>
                  <a:gd name="adj1" fmla="val 15675288"/>
                  <a:gd name="adj2" fmla="val 90710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067" name="Straight Connector 2066"/>
              <p:cNvCxnSpPr/>
              <p:nvPr/>
            </p:nvCxnSpPr>
            <p:spPr>
              <a:xfrm rot="5400000">
                <a:off x="1287783" y="651512"/>
                <a:ext cx="16764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1441" name="Rectangle 1440"/>
            <p:cNvSpPr/>
            <p:nvPr/>
          </p:nvSpPr>
          <p:spPr>
            <a:xfrm flipH="1">
              <a:off x="1152279" y="4539203"/>
              <a:ext cx="1620588" cy="396878"/>
            </a:xfrm>
            <a:prstGeom prst="rect">
              <a:avLst/>
            </a:prstGeom>
            <a:gradFill>
              <a:gsLst>
                <a:gs pos="0">
                  <a:srgbClr val="4F81BD">
                    <a:lumMod val="20000"/>
                    <a:lumOff val="80000"/>
                  </a:srgbClr>
                </a:gs>
                <a:gs pos="45000">
                  <a:srgbClr val="4F81BD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442" name="Group 810"/>
            <p:cNvGrpSpPr/>
            <p:nvPr/>
          </p:nvGrpSpPr>
          <p:grpSpPr>
            <a:xfrm>
              <a:off x="2577737" y="4532589"/>
              <a:ext cx="562243" cy="535785"/>
              <a:chOff x="1202056" y="453390"/>
              <a:chExt cx="323849" cy="308610"/>
            </a:xfrm>
          </p:grpSpPr>
          <p:sp>
            <p:nvSpPr>
              <p:cNvPr id="2050" name="Freeform 2049"/>
              <p:cNvSpPr/>
              <p:nvPr/>
            </p:nvSpPr>
            <p:spPr>
              <a:xfrm>
                <a:off x="1293495" y="453390"/>
                <a:ext cx="123825" cy="253365"/>
              </a:xfrm>
              <a:custGeom>
                <a:avLst/>
                <a:gdLst>
                  <a:gd name="connsiteX0" fmla="*/ 0 w 123825"/>
                  <a:gd name="connsiteY0" fmla="*/ 0 h 253365"/>
                  <a:gd name="connsiteX1" fmla="*/ 3810 w 123825"/>
                  <a:gd name="connsiteY1" fmla="*/ 228600 h 253365"/>
                  <a:gd name="connsiteX2" fmla="*/ 68580 w 123825"/>
                  <a:gd name="connsiteY2" fmla="*/ 232410 h 253365"/>
                  <a:gd name="connsiteX3" fmla="*/ 121920 w 123825"/>
                  <a:gd name="connsiteY3" fmla="*/ 253365 h 253365"/>
                  <a:gd name="connsiteX4" fmla="*/ 123825 w 123825"/>
                  <a:gd name="connsiteY4" fmla="*/ 59055 h 253365"/>
                  <a:gd name="connsiteX5" fmla="*/ 87630 w 123825"/>
                  <a:gd name="connsiteY5" fmla="*/ 20955 h 253365"/>
                  <a:gd name="connsiteX6" fmla="*/ 0 w 123825"/>
                  <a:gd name="connsiteY6" fmla="*/ 0 h 25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253365">
                    <a:moveTo>
                      <a:pt x="0" y="0"/>
                    </a:moveTo>
                    <a:lnTo>
                      <a:pt x="3810" y="228600"/>
                    </a:lnTo>
                    <a:lnTo>
                      <a:pt x="68580" y="232410"/>
                    </a:lnTo>
                    <a:lnTo>
                      <a:pt x="121920" y="253365"/>
                    </a:lnTo>
                    <a:lnTo>
                      <a:pt x="123825" y="59055"/>
                    </a:lnTo>
                    <a:lnTo>
                      <a:pt x="87630" y="2095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20000"/>
                      <a:lumOff val="80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51" name="Freeform 2050"/>
              <p:cNvSpPr/>
              <p:nvPr/>
            </p:nvSpPr>
            <p:spPr>
              <a:xfrm>
                <a:off x="1371600" y="520065"/>
                <a:ext cx="40005" cy="220980"/>
              </a:xfrm>
              <a:custGeom>
                <a:avLst/>
                <a:gdLst>
                  <a:gd name="connsiteX0" fmla="*/ 40005 w 40005"/>
                  <a:gd name="connsiteY0" fmla="*/ 0 h 220980"/>
                  <a:gd name="connsiteX1" fmla="*/ 40005 w 40005"/>
                  <a:gd name="connsiteY1" fmla="*/ 190500 h 220980"/>
                  <a:gd name="connsiteX2" fmla="*/ 3810 w 40005"/>
                  <a:gd name="connsiteY2" fmla="*/ 220980 h 220980"/>
                  <a:gd name="connsiteX3" fmla="*/ 0 w 40005"/>
                  <a:gd name="connsiteY3" fmla="*/ 47625 h 220980"/>
                  <a:gd name="connsiteX4" fmla="*/ 40005 w 40005"/>
                  <a:gd name="connsiteY4" fmla="*/ 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" h="220980">
                    <a:moveTo>
                      <a:pt x="40005" y="0"/>
                    </a:moveTo>
                    <a:lnTo>
                      <a:pt x="40005" y="190500"/>
                    </a:lnTo>
                    <a:lnTo>
                      <a:pt x="3810" y="220980"/>
                    </a:lnTo>
                    <a:lnTo>
                      <a:pt x="0" y="47625"/>
                    </a:lnTo>
                    <a:lnTo>
                      <a:pt x="40005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75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52" name="Freeform 2051"/>
              <p:cNvSpPr/>
              <p:nvPr/>
            </p:nvSpPr>
            <p:spPr>
              <a:xfrm>
                <a:off x="1371600" y="569595"/>
                <a:ext cx="154305" cy="192405"/>
              </a:xfrm>
              <a:custGeom>
                <a:avLst/>
                <a:gdLst>
                  <a:gd name="connsiteX0" fmla="*/ 154305 w 154305"/>
                  <a:gd name="connsiteY0" fmla="*/ 41910 h 192405"/>
                  <a:gd name="connsiteX1" fmla="*/ 154305 w 154305"/>
                  <a:gd name="connsiteY1" fmla="*/ 192405 h 192405"/>
                  <a:gd name="connsiteX2" fmla="*/ 78105 w 154305"/>
                  <a:gd name="connsiteY2" fmla="*/ 192405 h 192405"/>
                  <a:gd name="connsiteX3" fmla="*/ 43815 w 154305"/>
                  <a:gd name="connsiteY3" fmla="*/ 190500 h 192405"/>
                  <a:gd name="connsiteX4" fmla="*/ 15240 w 154305"/>
                  <a:gd name="connsiteY4" fmla="*/ 179070 h 192405"/>
                  <a:gd name="connsiteX5" fmla="*/ 0 w 154305"/>
                  <a:gd name="connsiteY5" fmla="*/ 169545 h 192405"/>
                  <a:gd name="connsiteX6" fmla="*/ 1905 w 154305"/>
                  <a:gd name="connsiteY6" fmla="*/ 0 h 192405"/>
                  <a:gd name="connsiteX7" fmla="*/ 11430 w 154305"/>
                  <a:gd name="connsiteY7" fmla="*/ 17145 h 192405"/>
                  <a:gd name="connsiteX8" fmla="*/ 41910 w 154305"/>
                  <a:gd name="connsiteY8" fmla="*/ 38100 h 192405"/>
                  <a:gd name="connsiteX9" fmla="*/ 87630 w 154305"/>
                  <a:gd name="connsiteY9" fmla="*/ 41910 h 192405"/>
                  <a:gd name="connsiteX10" fmla="*/ 154305 w 154305"/>
                  <a:gd name="connsiteY10" fmla="*/ 41910 h 192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305" h="192405">
                    <a:moveTo>
                      <a:pt x="154305" y="41910"/>
                    </a:moveTo>
                    <a:lnTo>
                      <a:pt x="154305" y="192405"/>
                    </a:lnTo>
                    <a:lnTo>
                      <a:pt x="78105" y="192405"/>
                    </a:lnTo>
                    <a:lnTo>
                      <a:pt x="43815" y="190500"/>
                    </a:lnTo>
                    <a:lnTo>
                      <a:pt x="15240" y="179070"/>
                    </a:lnTo>
                    <a:lnTo>
                      <a:pt x="0" y="169545"/>
                    </a:lnTo>
                    <a:lnTo>
                      <a:pt x="1905" y="0"/>
                    </a:lnTo>
                    <a:lnTo>
                      <a:pt x="11430" y="17145"/>
                    </a:lnTo>
                    <a:lnTo>
                      <a:pt x="41910" y="38100"/>
                    </a:lnTo>
                    <a:lnTo>
                      <a:pt x="87630" y="41910"/>
                    </a:lnTo>
                    <a:lnTo>
                      <a:pt x="154305" y="41910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5000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40000"/>
                      <a:lumOff val="6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53" name="Arc 2052"/>
              <p:cNvSpPr/>
              <p:nvPr/>
            </p:nvSpPr>
            <p:spPr>
              <a:xfrm>
                <a:off x="1202056" y="457200"/>
                <a:ext cx="211455" cy="114935"/>
              </a:xfrm>
              <a:prstGeom prst="arc">
                <a:avLst>
                  <a:gd name="adj1" fmla="val 16200000"/>
                  <a:gd name="adj2" fmla="val 1362815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54" name="Arc 2053"/>
              <p:cNvSpPr/>
              <p:nvPr/>
            </p:nvSpPr>
            <p:spPr>
              <a:xfrm>
                <a:off x="1202056" y="685165"/>
                <a:ext cx="247649" cy="45719"/>
              </a:xfrm>
              <a:prstGeom prst="arc">
                <a:avLst>
                  <a:gd name="adj1" fmla="val 16200000"/>
                  <a:gd name="adj2" fmla="val 20083208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055" name="Straight Connector 2054"/>
              <p:cNvCxnSpPr/>
              <p:nvPr/>
            </p:nvCxnSpPr>
            <p:spPr>
              <a:xfrm rot="5400000">
                <a:off x="1366998" y="561181"/>
                <a:ext cx="93028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2056" name="Arc 2055"/>
              <p:cNvSpPr/>
              <p:nvPr/>
            </p:nvSpPr>
            <p:spPr>
              <a:xfrm rot="10800000">
                <a:off x="1371601" y="533400"/>
                <a:ext cx="152399" cy="76200"/>
              </a:xfrm>
              <a:prstGeom prst="arc">
                <a:avLst>
                  <a:gd name="adj1" fmla="val 16200000"/>
                  <a:gd name="adj2" fmla="val 1774219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57" name="Arc 2056"/>
              <p:cNvSpPr/>
              <p:nvPr/>
            </p:nvSpPr>
            <p:spPr>
              <a:xfrm rot="10800000">
                <a:off x="1371600" y="712469"/>
                <a:ext cx="152399" cy="49529"/>
              </a:xfrm>
              <a:prstGeom prst="arc">
                <a:avLst>
                  <a:gd name="adj1" fmla="val 15675288"/>
                  <a:gd name="adj2" fmla="val 90710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058" name="Straight Connector 2057"/>
              <p:cNvCxnSpPr/>
              <p:nvPr/>
            </p:nvCxnSpPr>
            <p:spPr>
              <a:xfrm rot="5400000">
                <a:off x="1287783" y="651512"/>
                <a:ext cx="16764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1443" name="Rectangle 1442"/>
            <p:cNvSpPr/>
            <p:nvPr/>
          </p:nvSpPr>
          <p:spPr>
            <a:xfrm flipH="1">
              <a:off x="1152279" y="4010033"/>
              <a:ext cx="1620588" cy="396878"/>
            </a:xfrm>
            <a:prstGeom prst="rect">
              <a:avLst/>
            </a:prstGeom>
            <a:gradFill>
              <a:gsLst>
                <a:gs pos="0">
                  <a:srgbClr val="4F81BD">
                    <a:lumMod val="20000"/>
                    <a:lumOff val="80000"/>
                  </a:srgbClr>
                </a:gs>
                <a:gs pos="45000">
                  <a:srgbClr val="4F81BD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444" name="Group 810"/>
            <p:cNvGrpSpPr/>
            <p:nvPr/>
          </p:nvGrpSpPr>
          <p:grpSpPr>
            <a:xfrm>
              <a:off x="2577737" y="4003418"/>
              <a:ext cx="562243" cy="535785"/>
              <a:chOff x="1202056" y="453390"/>
              <a:chExt cx="323849" cy="308610"/>
            </a:xfrm>
          </p:grpSpPr>
          <p:sp>
            <p:nvSpPr>
              <p:cNvPr id="2041" name="Freeform 2040"/>
              <p:cNvSpPr/>
              <p:nvPr/>
            </p:nvSpPr>
            <p:spPr>
              <a:xfrm>
                <a:off x="1293495" y="453390"/>
                <a:ext cx="123825" cy="253365"/>
              </a:xfrm>
              <a:custGeom>
                <a:avLst/>
                <a:gdLst>
                  <a:gd name="connsiteX0" fmla="*/ 0 w 123825"/>
                  <a:gd name="connsiteY0" fmla="*/ 0 h 253365"/>
                  <a:gd name="connsiteX1" fmla="*/ 3810 w 123825"/>
                  <a:gd name="connsiteY1" fmla="*/ 228600 h 253365"/>
                  <a:gd name="connsiteX2" fmla="*/ 68580 w 123825"/>
                  <a:gd name="connsiteY2" fmla="*/ 232410 h 253365"/>
                  <a:gd name="connsiteX3" fmla="*/ 121920 w 123825"/>
                  <a:gd name="connsiteY3" fmla="*/ 253365 h 253365"/>
                  <a:gd name="connsiteX4" fmla="*/ 123825 w 123825"/>
                  <a:gd name="connsiteY4" fmla="*/ 59055 h 253365"/>
                  <a:gd name="connsiteX5" fmla="*/ 87630 w 123825"/>
                  <a:gd name="connsiteY5" fmla="*/ 20955 h 253365"/>
                  <a:gd name="connsiteX6" fmla="*/ 0 w 123825"/>
                  <a:gd name="connsiteY6" fmla="*/ 0 h 25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253365">
                    <a:moveTo>
                      <a:pt x="0" y="0"/>
                    </a:moveTo>
                    <a:lnTo>
                      <a:pt x="3810" y="228600"/>
                    </a:lnTo>
                    <a:lnTo>
                      <a:pt x="68580" y="232410"/>
                    </a:lnTo>
                    <a:lnTo>
                      <a:pt x="121920" y="253365"/>
                    </a:lnTo>
                    <a:lnTo>
                      <a:pt x="123825" y="59055"/>
                    </a:lnTo>
                    <a:lnTo>
                      <a:pt x="87630" y="2095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20000"/>
                      <a:lumOff val="80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42" name="Freeform 2041"/>
              <p:cNvSpPr/>
              <p:nvPr/>
            </p:nvSpPr>
            <p:spPr>
              <a:xfrm>
                <a:off x="1371600" y="520065"/>
                <a:ext cx="40005" cy="220980"/>
              </a:xfrm>
              <a:custGeom>
                <a:avLst/>
                <a:gdLst>
                  <a:gd name="connsiteX0" fmla="*/ 40005 w 40005"/>
                  <a:gd name="connsiteY0" fmla="*/ 0 h 220980"/>
                  <a:gd name="connsiteX1" fmla="*/ 40005 w 40005"/>
                  <a:gd name="connsiteY1" fmla="*/ 190500 h 220980"/>
                  <a:gd name="connsiteX2" fmla="*/ 3810 w 40005"/>
                  <a:gd name="connsiteY2" fmla="*/ 220980 h 220980"/>
                  <a:gd name="connsiteX3" fmla="*/ 0 w 40005"/>
                  <a:gd name="connsiteY3" fmla="*/ 47625 h 220980"/>
                  <a:gd name="connsiteX4" fmla="*/ 40005 w 40005"/>
                  <a:gd name="connsiteY4" fmla="*/ 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" h="220980">
                    <a:moveTo>
                      <a:pt x="40005" y="0"/>
                    </a:moveTo>
                    <a:lnTo>
                      <a:pt x="40005" y="190500"/>
                    </a:lnTo>
                    <a:lnTo>
                      <a:pt x="3810" y="220980"/>
                    </a:lnTo>
                    <a:lnTo>
                      <a:pt x="0" y="47625"/>
                    </a:lnTo>
                    <a:lnTo>
                      <a:pt x="40005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75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43" name="Freeform 2042"/>
              <p:cNvSpPr/>
              <p:nvPr/>
            </p:nvSpPr>
            <p:spPr>
              <a:xfrm>
                <a:off x="1371600" y="569595"/>
                <a:ext cx="154305" cy="192405"/>
              </a:xfrm>
              <a:custGeom>
                <a:avLst/>
                <a:gdLst>
                  <a:gd name="connsiteX0" fmla="*/ 154305 w 154305"/>
                  <a:gd name="connsiteY0" fmla="*/ 41910 h 192405"/>
                  <a:gd name="connsiteX1" fmla="*/ 154305 w 154305"/>
                  <a:gd name="connsiteY1" fmla="*/ 192405 h 192405"/>
                  <a:gd name="connsiteX2" fmla="*/ 78105 w 154305"/>
                  <a:gd name="connsiteY2" fmla="*/ 192405 h 192405"/>
                  <a:gd name="connsiteX3" fmla="*/ 43815 w 154305"/>
                  <a:gd name="connsiteY3" fmla="*/ 190500 h 192405"/>
                  <a:gd name="connsiteX4" fmla="*/ 15240 w 154305"/>
                  <a:gd name="connsiteY4" fmla="*/ 179070 h 192405"/>
                  <a:gd name="connsiteX5" fmla="*/ 0 w 154305"/>
                  <a:gd name="connsiteY5" fmla="*/ 169545 h 192405"/>
                  <a:gd name="connsiteX6" fmla="*/ 1905 w 154305"/>
                  <a:gd name="connsiteY6" fmla="*/ 0 h 192405"/>
                  <a:gd name="connsiteX7" fmla="*/ 11430 w 154305"/>
                  <a:gd name="connsiteY7" fmla="*/ 17145 h 192405"/>
                  <a:gd name="connsiteX8" fmla="*/ 41910 w 154305"/>
                  <a:gd name="connsiteY8" fmla="*/ 38100 h 192405"/>
                  <a:gd name="connsiteX9" fmla="*/ 87630 w 154305"/>
                  <a:gd name="connsiteY9" fmla="*/ 41910 h 192405"/>
                  <a:gd name="connsiteX10" fmla="*/ 154305 w 154305"/>
                  <a:gd name="connsiteY10" fmla="*/ 41910 h 192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305" h="192405">
                    <a:moveTo>
                      <a:pt x="154305" y="41910"/>
                    </a:moveTo>
                    <a:lnTo>
                      <a:pt x="154305" y="192405"/>
                    </a:lnTo>
                    <a:lnTo>
                      <a:pt x="78105" y="192405"/>
                    </a:lnTo>
                    <a:lnTo>
                      <a:pt x="43815" y="190500"/>
                    </a:lnTo>
                    <a:lnTo>
                      <a:pt x="15240" y="179070"/>
                    </a:lnTo>
                    <a:lnTo>
                      <a:pt x="0" y="169545"/>
                    </a:lnTo>
                    <a:lnTo>
                      <a:pt x="1905" y="0"/>
                    </a:lnTo>
                    <a:lnTo>
                      <a:pt x="11430" y="17145"/>
                    </a:lnTo>
                    <a:lnTo>
                      <a:pt x="41910" y="38100"/>
                    </a:lnTo>
                    <a:lnTo>
                      <a:pt x="87630" y="41910"/>
                    </a:lnTo>
                    <a:lnTo>
                      <a:pt x="154305" y="41910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5000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40000"/>
                      <a:lumOff val="6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44" name="Arc 2043"/>
              <p:cNvSpPr/>
              <p:nvPr/>
            </p:nvSpPr>
            <p:spPr>
              <a:xfrm>
                <a:off x="1202056" y="457200"/>
                <a:ext cx="211455" cy="114935"/>
              </a:xfrm>
              <a:prstGeom prst="arc">
                <a:avLst>
                  <a:gd name="adj1" fmla="val 16200000"/>
                  <a:gd name="adj2" fmla="val 1362815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45" name="Arc 2044"/>
              <p:cNvSpPr/>
              <p:nvPr/>
            </p:nvSpPr>
            <p:spPr>
              <a:xfrm>
                <a:off x="1202056" y="685165"/>
                <a:ext cx="247649" cy="45719"/>
              </a:xfrm>
              <a:prstGeom prst="arc">
                <a:avLst>
                  <a:gd name="adj1" fmla="val 16200000"/>
                  <a:gd name="adj2" fmla="val 20083208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046" name="Straight Connector 2045"/>
              <p:cNvCxnSpPr/>
              <p:nvPr/>
            </p:nvCxnSpPr>
            <p:spPr>
              <a:xfrm rot="5400000">
                <a:off x="1366998" y="561181"/>
                <a:ext cx="93028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2047" name="Arc 2046"/>
              <p:cNvSpPr/>
              <p:nvPr/>
            </p:nvSpPr>
            <p:spPr>
              <a:xfrm rot="10800000">
                <a:off x="1371601" y="533400"/>
                <a:ext cx="152399" cy="76200"/>
              </a:xfrm>
              <a:prstGeom prst="arc">
                <a:avLst>
                  <a:gd name="adj1" fmla="val 16200000"/>
                  <a:gd name="adj2" fmla="val 1774219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48" name="Arc 2047"/>
              <p:cNvSpPr/>
              <p:nvPr/>
            </p:nvSpPr>
            <p:spPr>
              <a:xfrm rot="10800000">
                <a:off x="1371600" y="712469"/>
                <a:ext cx="152399" cy="49529"/>
              </a:xfrm>
              <a:prstGeom prst="arc">
                <a:avLst>
                  <a:gd name="adj1" fmla="val 15675288"/>
                  <a:gd name="adj2" fmla="val 90710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049" name="Straight Connector 2048"/>
              <p:cNvCxnSpPr/>
              <p:nvPr/>
            </p:nvCxnSpPr>
            <p:spPr>
              <a:xfrm rot="5400000">
                <a:off x="1287783" y="651512"/>
                <a:ext cx="16764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1445" name="Rectangle 1444"/>
            <p:cNvSpPr/>
            <p:nvPr/>
          </p:nvSpPr>
          <p:spPr>
            <a:xfrm flipH="1">
              <a:off x="1152279" y="3480862"/>
              <a:ext cx="1620588" cy="396878"/>
            </a:xfrm>
            <a:prstGeom prst="rect">
              <a:avLst/>
            </a:prstGeom>
            <a:gradFill>
              <a:gsLst>
                <a:gs pos="0">
                  <a:srgbClr val="4F81BD">
                    <a:lumMod val="20000"/>
                    <a:lumOff val="80000"/>
                  </a:srgbClr>
                </a:gs>
                <a:gs pos="45000">
                  <a:srgbClr val="4F81BD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446" name="Group 810"/>
            <p:cNvGrpSpPr/>
            <p:nvPr/>
          </p:nvGrpSpPr>
          <p:grpSpPr>
            <a:xfrm>
              <a:off x="2577737" y="3474248"/>
              <a:ext cx="562243" cy="535785"/>
              <a:chOff x="1202056" y="453390"/>
              <a:chExt cx="323849" cy="308610"/>
            </a:xfrm>
          </p:grpSpPr>
          <p:sp>
            <p:nvSpPr>
              <p:cNvPr id="2032" name="Freeform 2031"/>
              <p:cNvSpPr/>
              <p:nvPr/>
            </p:nvSpPr>
            <p:spPr>
              <a:xfrm>
                <a:off x="1293495" y="453390"/>
                <a:ext cx="123825" cy="253365"/>
              </a:xfrm>
              <a:custGeom>
                <a:avLst/>
                <a:gdLst>
                  <a:gd name="connsiteX0" fmla="*/ 0 w 123825"/>
                  <a:gd name="connsiteY0" fmla="*/ 0 h 253365"/>
                  <a:gd name="connsiteX1" fmla="*/ 3810 w 123825"/>
                  <a:gd name="connsiteY1" fmla="*/ 228600 h 253365"/>
                  <a:gd name="connsiteX2" fmla="*/ 68580 w 123825"/>
                  <a:gd name="connsiteY2" fmla="*/ 232410 h 253365"/>
                  <a:gd name="connsiteX3" fmla="*/ 121920 w 123825"/>
                  <a:gd name="connsiteY3" fmla="*/ 253365 h 253365"/>
                  <a:gd name="connsiteX4" fmla="*/ 123825 w 123825"/>
                  <a:gd name="connsiteY4" fmla="*/ 59055 h 253365"/>
                  <a:gd name="connsiteX5" fmla="*/ 87630 w 123825"/>
                  <a:gd name="connsiteY5" fmla="*/ 20955 h 253365"/>
                  <a:gd name="connsiteX6" fmla="*/ 0 w 123825"/>
                  <a:gd name="connsiteY6" fmla="*/ 0 h 25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253365">
                    <a:moveTo>
                      <a:pt x="0" y="0"/>
                    </a:moveTo>
                    <a:lnTo>
                      <a:pt x="3810" y="228600"/>
                    </a:lnTo>
                    <a:lnTo>
                      <a:pt x="68580" y="232410"/>
                    </a:lnTo>
                    <a:lnTo>
                      <a:pt x="121920" y="253365"/>
                    </a:lnTo>
                    <a:lnTo>
                      <a:pt x="123825" y="59055"/>
                    </a:lnTo>
                    <a:lnTo>
                      <a:pt x="87630" y="2095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20000"/>
                      <a:lumOff val="80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33" name="Freeform 2032"/>
              <p:cNvSpPr/>
              <p:nvPr/>
            </p:nvSpPr>
            <p:spPr>
              <a:xfrm>
                <a:off x="1371600" y="520065"/>
                <a:ext cx="40005" cy="220980"/>
              </a:xfrm>
              <a:custGeom>
                <a:avLst/>
                <a:gdLst>
                  <a:gd name="connsiteX0" fmla="*/ 40005 w 40005"/>
                  <a:gd name="connsiteY0" fmla="*/ 0 h 220980"/>
                  <a:gd name="connsiteX1" fmla="*/ 40005 w 40005"/>
                  <a:gd name="connsiteY1" fmla="*/ 190500 h 220980"/>
                  <a:gd name="connsiteX2" fmla="*/ 3810 w 40005"/>
                  <a:gd name="connsiteY2" fmla="*/ 220980 h 220980"/>
                  <a:gd name="connsiteX3" fmla="*/ 0 w 40005"/>
                  <a:gd name="connsiteY3" fmla="*/ 47625 h 220980"/>
                  <a:gd name="connsiteX4" fmla="*/ 40005 w 40005"/>
                  <a:gd name="connsiteY4" fmla="*/ 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" h="220980">
                    <a:moveTo>
                      <a:pt x="40005" y="0"/>
                    </a:moveTo>
                    <a:lnTo>
                      <a:pt x="40005" y="190500"/>
                    </a:lnTo>
                    <a:lnTo>
                      <a:pt x="3810" y="220980"/>
                    </a:lnTo>
                    <a:lnTo>
                      <a:pt x="0" y="47625"/>
                    </a:lnTo>
                    <a:lnTo>
                      <a:pt x="40005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75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34" name="Freeform 2033"/>
              <p:cNvSpPr/>
              <p:nvPr/>
            </p:nvSpPr>
            <p:spPr>
              <a:xfrm>
                <a:off x="1371600" y="569595"/>
                <a:ext cx="154305" cy="192405"/>
              </a:xfrm>
              <a:custGeom>
                <a:avLst/>
                <a:gdLst>
                  <a:gd name="connsiteX0" fmla="*/ 154305 w 154305"/>
                  <a:gd name="connsiteY0" fmla="*/ 41910 h 192405"/>
                  <a:gd name="connsiteX1" fmla="*/ 154305 w 154305"/>
                  <a:gd name="connsiteY1" fmla="*/ 192405 h 192405"/>
                  <a:gd name="connsiteX2" fmla="*/ 78105 w 154305"/>
                  <a:gd name="connsiteY2" fmla="*/ 192405 h 192405"/>
                  <a:gd name="connsiteX3" fmla="*/ 43815 w 154305"/>
                  <a:gd name="connsiteY3" fmla="*/ 190500 h 192405"/>
                  <a:gd name="connsiteX4" fmla="*/ 15240 w 154305"/>
                  <a:gd name="connsiteY4" fmla="*/ 179070 h 192405"/>
                  <a:gd name="connsiteX5" fmla="*/ 0 w 154305"/>
                  <a:gd name="connsiteY5" fmla="*/ 169545 h 192405"/>
                  <a:gd name="connsiteX6" fmla="*/ 1905 w 154305"/>
                  <a:gd name="connsiteY6" fmla="*/ 0 h 192405"/>
                  <a:gd name="connsiteX7" fmla="*/ 11430 w 154305"/>
                  <a:gd name="connsiteY7" fmla="*/ 17145 h 192405"/>
                  <a:gd name="connsiteX8" fmla="*/ 41910 w 154305"/>
                  <a:gd name="connsiteY8" fmla="*/ 38100 h 192405"/>
                  <a:gd name="connsiteX9" fmla="*/ 87630 w 154305"/>
                  <a:gd name="connsiteY9" fmla="*/ 41910 h 192405"/>
                  <a:gd name="connsiteX10" fmla="*/ 154305 w 154305"/>
                  <a:gd name="connsiteY10" fmla="*/ 41910 h 192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305" h="192405">
                    <a:moveTo>
                      <a:pt x="154305" y="41910"/>
                    </a:moveTo>
                    <a:lnTo>
                      <a:pt x="154305" y="192405"/>
                    </a:lnTo>
                    <a:lnTo>
                      <a:pt x="78105" y="192405"/>
                    </a:lnTo>
                    <a:lnTo>
                      <a:pt x="43815" y="190500"/>
                    </a:lnTo>
                    <a:lnTo>
                      <a:pt x="15240" y="179070"/>
                    </a:lnTo>
                    <a:lnTo>
                      <a:pt x="0" y="169545"/>
                    </a:lnTo>
                    <a:lnTo>
                      <a:pt x="1905" y="0"/>
                    </a:lnTo>
                    <a:lnTo>
                      <a:pt x="11430" y="17145"/>
                    </a:lnTo>
                    <a:lnTo>
                      <a:pt x="41910" y="38100"/>
                    </a:lnTo>
                    <a:lnTo>
                      <a:pt x="87630" y="41910"/>
                    </a:lnTo>
                    <a:lnTo>
                      <a:pt x="154305" y="41910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5000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40000"/>
                      <a:lumOff val="6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35" name="Arc 2034"/>
              <p:cNvSpPr/>
              <p:nvPr/>
            </p:nvSpPr>
            <p:spPr>
              <a:xfrm>
                <a:off x="1202056" y="457200"/>
                <a:ext cx="211455" cy="114935"/>
              </a:xfrm>
              <a:prstGeom prst="arc">
                <a:avLst>
                  <a:gd name="adj1" fmla="val 16200000"/>
                  <a:gd name="adj2" fmla="val 1362815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36" name="Arc 2035"/>
              <p:cNvSpPr/>
              <p:nvPr/>
            </p:nvSpPr>
            <p:spPr>
              <a:xfrm>
                <a:off x="1202056" y="685165"/>
                <a:ext cx="247649" cy="45719"/>
              </a:xfrm>
              <a:prstGeom prst="arc">
                <a:avLst>
                  <a:gd name="adj1" fmla="val 16200000"/>
                  <a:gd name="adj2" fmla="val 20083208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037" name="Straight Connector 2036"/>
              <p:cNvCxnSpPr/>
              <p:nvPr/>
            </p:nvCxnSpPr>
            <p:spPr>
              <a:xfrm rot="5400000">
                <a:off x="1366998" y="561181"/>
                <a:ext cx="93028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2038" name="Arc 2037"/>
              <p:cNvSpPr/>
              <p:nvPr/>
            </p:nvSpPr>
            <p:spPr>
              <a:xfrm rot="10800000">
                <a:off x="1371601" y="533400"/>
                <a:ext cx="152399" cy="76200"/>
              </a:xfrm>
              <a:prstGeom prst="arc">
                <a:avLst>
                  <a:gd name="adj1" fmla="val 16200000"/>
                  <a:gd name="adj2" fmla="val 1774219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39" name="Arc 2038"/>
              <p:cNvSpPr/>
              <p:nvPr/>
            </p:nvSpPr>
            <p:spPr>
              <a:xfrm rot="10800000">
                <a:off x="1371600" y="712469"/>
                <a:ext cx="152399" cy="49529"/>
              </a:xfrm>
              <a:prstGeom prst="arc">
                <a:avLst>
                  <a:gd name="adj1" fmla="val 15675288"/>
                  <a:gd name="adj2" fmla="val 90710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040" name="Straight Connector 2039"/>
              <p:cNvCxnSpPr/>
              <p:nvPr/>
            </p:nvCxnSpPr>
            <p:spPr>
              <a:xfrm rot="5400000">
                <a:off x="1287783" y="651512"/>
                <a:ext cx="16764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1447" name="Rectangle 1446"/>
            <p:cNvSpPr/>
            <p:nvPr/>
          </p:nvSpPr>
          <p:spPr>
            <a:xfrm flipH="1">
              <a:off x="1152279" y="2958306"/>
              <a:ext cx="1620588" cy="396878"/>
            </a:xfrm>
            <a:prstGeom prst="rect">
              <a:avLst/>
            </a:prstGeom>
            <a:gradFill>
              <a:gsLst>
                <a:gs pos="0">
                  <a:srgbClr val="4F81BD">
                    <a:lumMod val="20000"/>
                    <a:lumOff val="80000"/>
                  </a:srgbClr>
                </a:gs>
                <a:gs pos="45000">
                  <a:srgbClr val="4F81BD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448" name="Group 810"/>
            <p:cNvGrpSpPr/>
            <p:nvPr/>
          </p:nvGrpSpPr>
          <p:grpSpPr>
            <a:xfrm>
              <a:off x="2577737" y="2945077"/>
              <a:ext cx="562243" cy="535785"/>
              <a:chOff x="1202056" y="453390"/>
              <a:chExt cx="323849" cy="308610"/>
            </a:xfrm>
          </p:grpSpPr>
          <p:sp>
            <p:nvSpPr>
              <p:cNvPr id="2023" name="Freeform 2022"/>
              <p:cNvSpPr/>
              <p:nvPr/>
            </p:nvSpPr>
            <p:spPr>
              <a:xfrm>
                <a:off x="1293495" y="453390"/>
                <a:ext cx="123825" cy="253365"/>
              </a:xfrm>
              <a:custGeom>
                <a:avLst/>
                <a:gdLst>
                  <a:gd name="connsiteX0" fmla="*/ 0 w 123825"/>
                  <a:gd name="connsiteY0" fmla="*/ 0 h 253365"/>
                  <a:gd name="connsiteX1" fmla="*/ 3810 w 123825"/>
                  <a:gd name="connsiteY1" fmla="*/ 228600 h 253365"/>
                  <a:gd name="connsiteX2" fmla="*/ 68580 w 123825"/>
                  <a:gd name="connsiteY2" fmla="*/ 232410 h 253365"/>
                  <a:gd name="connsiteX3" fmla="*/ 121920 w 123825"/>
                  <a:gd name="connsiteY3" fmla="*/ 253365 h 253365"/>
                  <a:gd name="connsiteX4" fmla="*/ 123825 w 123825"/>
                  <a:gd name="connsiteY4" fmla="*/ 59055 h 253365"/>
                  <a:gd name="connsiteX5" fmla="*/ 87630 w 123825"/>
                  <a:gd name="connsiteY5" fmla="*/ 20955 h 253365"/>
                  <a:gd name="connsiteX6" fmla="*/ 0 w 123825"/>
                  <a:gd name="connsiteY6" fmla="*/ 0 h 25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253365">
                    <a:moveTo>
                      <a:pt x="0" y="0"/>
                    </a:moveTo>
                    <a:lnTo>
                      <a:pt x="3810" y="228600"/>
                    </a:lnTo>
                    <a:lnTo>
                      <a:pt x="68580" y="232410"/>
                    </a:lnTo>
                    <a:lnTo>
                      <a:pt x="121920" y="253365"/>
                    </a:lnTo>
                    <a:lnTo>
                      <a:pt x="123825" y="59055"/>
                    </a:lnTo>
                    <a:lnTo>
                      <a:pt x="87630" y="2095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20000"/>
                      <a:lumOff val="80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4" name="Freeform 2023"/>
              <p:cNvSpPr/>
              <p:nvPr/>
            </p:nvSpPr>
            <p:spPr>
              <a:xfrm>
                <a:off x="1371600" y="520065"/>
                <a:ext cx="40005" cy="220980"/>
              </a:xfrm>
              <a:custGeom>
                <a:avLst/>
                <a:gdLst>
                  <a:gd name="connsiteX0" fmla="*/ 40005 w 40005"/>
                  <a:gd name="connsiteY0" fmla="*/ 0 h 220980"/>
                  <a:gd name="connsiteX1" fmla="*/ 40005 w 40005"/>
                  <a:gd name="connsiteY1" fmla="*/ 190500 h 220980"/>
                  <a:gd name="connsiteX2" fmla="*/ 3810 w 40005"/>
                  <a:gd name="connsiteY2" fmla="*/ 220980 h 220980"/>
                  <a:gd name="connsiteX3" fmla="*/ 0 w 40005"/>
                  <a:gd name="connsiteY3" fmla="*/ 47625 h 220980"/>
                  <a:gd name="connsiteX4" fmla="*/ 40005 w 40005"/>
                  <a:gd name="connsiteY4" fmla="*/ 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" h="220980">
                    <a:moveTo>
                      <a:pt x="40005" y="0"/>
                    </a:moveTo>
                    <a:lnTo>
                      <a:pt x="40005" y="190500"/>
                    </a:lnTo>
                    <a:lnTo>
                      <a:pt x="3810" y="220980"/>
                    </a:lnTo>
                    <a:lnTo>
                      <a:pt x="0" y="47625"/>
                    </a:lnTo>
                    <a:lnTo>
                      <a:pt x="40005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75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5" name="Freeform 2024"/>
              <p:cNvSpPr/>
              <p:nvPr/>
            </p:nvSpPr>
            <p:spPr>
              <a:xfrm>
                <a:off x="1371600" y="569595"/>
                <a:ext cx="154305" cy="192405"/>
              </a:xfrm>
              <a:custGeom>
                <a:avLst/>
                <a:gdLst>
                  <a:gd name="connsiteX0" fmla="*/ 154305 w 154305"/>
                  <a:gd name="connsiteY0" fmla="*/ 41910 h 192405"/>
                  <a:gd name="connsiteX1" fmla="*/ 154305 w 154305"/>
                  <a:gd name="connsiteY1" fmla="*/ 192405 h 192405"/>
                  <a:gd name="connsiteX2" fmla="*/ 78105 w 154305"/>
                  <a:gd name="connsiteY2" fmla="*/ 192405 h 192405"/>
                  <a:gd name="connsiteX3" fmla="*/ 43815 w 154305"/>
                  <a:gd name="connsiteY3" fmla="*/ 190500 h 192405"/>
                  <a:gd name="connsiteX4" fmla="*/ 15240 w 154305"/>
                  <a:gd name="connsiteY4" fmla="*/ 179070 h 192405"/>
                  <a:gd name="connsiteX5" fmla="*/ 0 w 154305"/>
                  <a:gd name="connsiteY5" fmla="*/ 169545 h 192405"/>
                  <a:gd name="connsiteX6" fmla="*/ 1905 w 154305"/>
                  <a:gd name="connsiteY6" fmla="*/ 0 h 192405"/>
                  <a:gd name="connsiteX7" fmla="*/ 11430 w 154305"/>
                  <a:gd name="connsiteY7" fmla="*/ 17145 h 192405"/>
                  <a:gd name="connsiteX8" fmla="*/ 41910 w 154305"/>
                  <a:gd name="connsiteY8" fmla="*/ 38100 h 192405"/>
                  <a:gd name="connsiteX9" fmla="*/ 87630 w 154305"/>
                  <a:gd name="connsiteY9" fmla="*/ 41910 h 192405"/>
                  <a:gd name="connsiteX10" fmla="*/ 154305 w 154305"/>
                  <a:gd name="connsiteY10" fmla="*/ 41910 h 192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305" h="192405">
                    <a:moveTo>
                      <a:pt x="154305" y="41910"/>
                    </a:moveTo>
                    <a:lnTo>
                      <a:pt x="154305" y="192405"/>
                    </a:lnTo>
                    <a:lnTo>
                      <a:pt x="78105" y="192405"/>
                    </a:lnTo>
                    <a:lnTo>
                      <a:pt x="43815" y="190500"/>
                    </a:lnTo>
                    <a:lnTo>
                      <a:pt x="15240" y="179070"/>
                    </a:lnTo>
                    <a:lnTo>
                      <a:pt x="0" y="169545"/>
                    </a:lnTo>
                    <a:lnTo>
                      <a:pt x="1905" y="0"/>
                    </a:lnTo>
                    <a:lnTo>
                      <a:pt x="11430" y="17145"/>
                    </a:lnTo>
                    <a:lnTo>
                      <a:pt x="41910" y="38100"/>
                    </a:lnTo>
                    <a:lnTo>
                      <a:pt x="87630" y="41910"/>
                    </a:lnTo>
                    <a:lnTo>
                      <a:pt x="154305" y="41910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5000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40000"/>
                      <a:lumOff val="6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6" name="Arc 2025"/>
              <p:cNvSpPr/>
              <p:nvPr/>
            </p:nvSpPr>
            <p:spPr>
              <a:xfrm>
                <a:off x="1202056" y="457200"/>
                <a:ext cx="211455" cy="114935"/>
              </a:xfrm>
              <a:prstGeom prst="arc">
                <a:avLst>
                  <a:gd name="adj1" fmla="val 16200000"/>
                  <a:gd name="adj2" fmla="val 1362815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7" name="Arc 2026"/>
              <p:cNvSpPr/>
              <p:nvPr/>
            </p:nvSpPr>
            <p:spPr>
              <a:xfrm>
                <a:off x="1202056" y="685165"/>
                <a:ext cx="247649" cy="45719"/>
              </a:xfrm>
              <a:prstGeom prst="arc">
                <a:avLst>
                  <a:gd name="adj1" fmla="val 16200000"/>
                  <a:gd name="adj2" fmla="val 20083208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028" name="Straight Connector 2027"/>
              <p:cNvCxnSpPr/>
              <p:nvPr/>
            </p:nvCxnSpPr>
            <p:spPr>
              <a:xfrm rot="5400000">
                <a:off x="1366998" y="561181"/>
                <a:ext cx="93028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2029" name="Arc 2028"/>
              <p:cNvSpPr/>
              <p:nvPr/>
            </p:nvSpPr>
            <p:spPr>
              <a:xfrm rot="10800000">
                <a:off x="1371601" y="533400"/>
                <a:ext cx="152399" cy="76200"/>
              </a:xfrm>
              <a:prstGeom prst="arc">
                <a:avLst>
                  <a:gd name="adj1" fmla="val 16200000"/>
                  <a:gd name="adj2" fmla="val 1774219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30" name="Arc 2029"/>
              <p:cNvSpPr/>
              <p:nvPr/>
            </p:nvSpPr>
            <p:spPr>
              <a:xfrm rot="10800000">
                <a:off x="1371600" y="712469"/>
                <a:ext cx="152399" cy="49529"/>
              </a:xfrm>
              <a:prstGeom prst="arc">
                <a:avLst>
                  <a:gd name="adj1" fmla="val 15675288"/>
                  <a:gd name="adj2" fmla="val 90710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031" name="Straight Connector 2030"/>
              <p:cNvCxnSpPr/>
              <p:nvPr/>
            </p:nvCxnSpPr>
            <p:spPr>
              <a:xfrm rot="5400000">
                <a:off x="1287783" y="651512"/>
                <a:ext cx="16764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1449" name="Rectangle 1448"/>
            <p:cNvSpPr/>
            <p:nvPr/>
          </p:nvSpPr>
          <p:spPr>
            <a:xfrm flipH="1">
              <a:off x="1152279" y="2422521"/>
              <a:ext cx="1620588" cy="396878"/>
            </a:xfrm>
            <a:prstGeom prst="rect">
              <a:avLst/>
            </a:prstGeom>
            <a:gradFill>
              <a:gsLst>
                <a:gs pos="0">
                  <a:srgbClr val="4F81BD">
                    <a:lumMod val="20000"/>
                    <a:lumOff val="80000"/>
                  </a:srgbClr>
                </a:gs>
                <a:gs pos="45000">
                  <a:srgbClr val="4F81BD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450" name="Group 810"/>
            <p:cNvGrpSpPr/>
            <p:nvPr/>
          </p:nvGrpSpPr>
          <p:grpSpPr>
            <a:xfrm>
              <a:off x="2577737" y="2415906"/>
              <a:ext cx="562243" cy="535785"/>
              <a:chOff x="1202056" y="453390"/>
              <a:chExt cx="323849" cy="308610"/>
            </a:xfrm>
          </p:grpSpPr>
          <p:sp>
            <p:nvSpPr>
              <p:cNvPr id="2014" name="Freeform 2013"/>
              <p:cNvSpPr/>
              <p:nvPr/>
            </p:nvSpPr>
            <p:spPr>
              <a:xfrm>
                <a:off x="1293495" y="453390"/>
                <a:ext cx="123825" cy="253365"/>
              </a:xfrm>
              <a:custGeom>
                <a:avLst/>
                <a:gdLst>
                  <a:gd name="connsiteX0" fmla="*/ 0 w 123825"/>
                  <a:gd name="connsiteY0" fmla="*/ 0 h 253365"/>
                  <a:gd name="connsiteX1" fmla="*/ 3810 w 123825"/>
                  <a:gd name="connsiteY1" fmla="*/ 228600 h 253365"/>
                  <a:gd name="connsiteX2" fmla="*/ 68580 w 123825"/>
                  <a:gd name="connsiteY2" fmla="*/ 232410 h 253365"/>
                  <a:gd name="connsiteX3" fmla="*/ 121920 w 123825"/>
                  <a:gd name="connsiteY3" fmla="*/ 253365 h 253365"/>
                  <a:gd name="connsiteX4" fmla="*/ 123825 w 123825"/>
                  <a:gd name="connsiteY4" fmla="*/ 59055 h 253365"/>
                  <a:gd name="connsiteX5" fmla="*/ 87630 w 123825"/>
                  <a:gd name="connsiteY5" fmla="*/ 20955 h 253365"/>
                  <a:gd name="connsiteX6" fmla="*/ 0 w 123825"/>
                  <a:gd name="connsiteY6" fmla="*/ 0 h 25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253365">
                    <a:moveTo>
                      <a:pt x="0" y="0"/>
                    </a:moveTo>
                    <a:lnTo>
                      <a:pt x="3810" y="228600"/>
                    </a:lnTo>
                    <a:lnTo>
                      <a:pt x="68580" y="232410"/>
                    </a:lnTo>
                    <a:lnTo>
                      <a:pt x="121920" y="253365"/>
                    </a:lnTo>
                    <a:lnTo>
                      <a:pt x="123825" y="59055"/>
                    </a:lnTo>
                    <a:lnTo>
                      <a:pt x="87630" y="2095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20000"/>
                      <a:lumOff val="80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5" name="Freeform 2014"/>
              <p:cNvSpPr/>
              <p:nvPr/>
            </p:nvSpPr>
            <p:spPr>
              <a:xfrm>
                <a:off x="1371600" y="520065"/>
                <a:ext cx="40005" cy="220980"/>
              </a:xfrm>
              <a:custGeom>
                <a:avLst/>
                <a:gdLst>
                  <a:gd name="connsiteX0" fmla="*/ 40005 w 40005"/>
                  <a:gd name="connsiteY0" fmla="*/ 0 h 220980"/>
                  <a:gd name="connsiteX1" fmla="*/ 40005 w 40005"/>
                  <a:gd name="connsiteY1" fmla="*/ 190500 h 220980"/>
                  <a:gd name="connsiteX2" fmla="*/ 3810 w 40005"/>
                  <a:gd name="connsiteY2" fmla="*/ 220980 h 220980"/>
                  <a:gd name="connsiteX3" fmla="*/ 0 w 40005"/>
                  <a:gd name="connsiteY3" fmla="*/ 47625 h 220980"/>
                  <a:gd name="connsiteX4" fmla="*/ 40005 w 40005"/>
                  <a:gd name="connsiteY4" fmla="*/ 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" h="220980">
                    <a:moveTo>
                      <a:pt x="40005" y="0"/>
                    </a:moveTo>
                    <a:lnTo>
                      <a:pt x="40005" y="190500"/>
                    </a:lnTo>
                    <a:lnTo>
                      <a:pt x="3810" y="220980"/>
                    </a:lnTo>
                    <a:lnTo>
                      <a:pt x="0" y="47625"/>
                    </a:lnTo>
                    <a:lnTo>
                      <a:pt x="40005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75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6" name="Freeform 2015"/>
              <p:cNvSpPr/>
              <p:nvPr/>
            </p:nvSpPr>
            <p:spPr>
              <a:xfrm>
                <a:off x="1371600" y="569595"/>
                <a:ext cx="154305" cy="192405"/>
              </a:xfrm>
              <a:custGeom>
                <a:avLst/>
                <a:gdLst>
                  <a:gd name="connsiteX0" fmla="*/ 154305 w 154305"/>
                  <a:gd name="connsiteY0" fmla="*/ 41910 h 192405"/>
                  <a:gd name="connsiteX1" fmla="*/ 154305 w 154305"/>
                  <a:gd name="connsiteY1" fmla="*/ 192405 h 192405"/>
                  <a:gd name="connsiteX2" fmla="*/ 78105 w 154305"/>
                  <a:gd name="connsiteY2" fmla="*/ 192405 h 192405"/>
                  <a:gd name="connsiteX3" fmla="*/ 43815 w 154305"/>
                  <a:gd name="connsiteY3" fmla="*/ 190500 h 192405"/>
                  <a:gd name="connsiteX4" fmla="*/ 15240 w 154305"/>
                  <a:gd name="connsiteY4" fmla="*/ 179070 h 192405"/>
                  <a:gd name="connsiteX5" fmla="*/ 0 w 154305"/>
                  <a:gd name="connsiteY5" fmla="*/ 169545 h 192405"/>
                  <a:gd name="connsiteX6" fmla="*/ 1905 w 154305"/>
                  <a:gd name="connsiteY6" fmla="*/ 0 h 192405"/>
                  <a:gd name="connsiteX7" fmla="*/ 11430 w 154305"/>
                  <a:gd name="connsiteY7" fmla="*/ 17145 h 192405"/>
                  <a:gd name="connsiteX8" fmla="*/ 41910 w 154305"/>
                  <a:gd name="connsiteY8" fmla="*/ 38100 h 192405"/>
                  <a:gd name="connsiteX9" fmla="*/ 87630 w 154305"/>
                  <a:gd name="connsiteY9" fmla="*/ 41910 h 192405"/>
                  <a:gd name="connsiteX10" fmla="*/ 154305 w 154305"/>
                  <a:gd name="connsiteY10" fmla="*/ 41910 h 192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305" h="192405">
                    <a:moveTo>
                      <a:pt x="154305" y="41910"/>
                    </a:moveTo>
                    <a:lnTo>
                      <a:pt x="154305" y="192405"/>
                    </a:lnTo>
                    <a:lnTo>
                      <a:pt x="78105" y="192405"/>
                    </a:lnTo>
                    <a:lnTo>
                      <a:pt x="43815" y="190500"/>
                    </a:lnTo>
                    <a:lnTo>
                      <a:pt x="15240" y="179070"/>
                    </a:lnTo>
                    <a:lnTo>
                      <a:pt x="0" y="169545"/>
                    </a:lnTo>
                    <a:lnTo>
                      <a:pt x="1905" y="0"/>
                    </a:lnTo>
                    <a:lnTo>
                      <a:pt x="11430" y="17145"/>
                    </a:lnTo>
                    <a:lnTo>
                      <a:pt x="41910" y="38100"/>
                    </a:lnTo>
                    <a:lnTo>
                      <a:pt x="87630" y="41910"/>
                    </a:lnTo>
                    <a:lnTo>
                      <a:pt x="154305" y="41910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5000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40000"/>
                      <a:lumOff val="60000"/>
                    </a:srgbClr>
                  </a:gs>
                </a:gsLst>
                <a:lin ang="2130000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7" name="Arc 2016"/>
              <p:cNvSpPr/>
              <p:nvPr/>
            </p:nvSpPr>
            <p:spPr>
              <a:xfrm>
                <a:off x="1202056" y="457200"/>
                <a:ext cx="211455" cy="114935"/>
              </a:xfrm>
              <a:prstGeom prst="arc">
                <a:avLst>
                  <a:gd name="adj1" fmla="val 16200000"/>
                  <a:gd name="adj2" fmla="val 1362815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8" name="Arc 2017"/>
              <p:cNvSpPr/>
              <p:nvPr/>
            </p:nvSpPr>
            <p:spPr>
              <a:xfrm>
                <a:off x="1202056" y="685165"/>
                <a:ext cx="247649" cy="45719"/>
              </a:xfrm>
              <a:prstGeom prst="arc">
                <a:avLst>
                  <a:gd name="adj1" fmla="val 16200000"/>
                  <a:gd name="adj2" fmla="val 20083208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019" name="Straight Connector 2018"/>
              <p:cNvCxnSpPr/>
              <p:nvPr/>
            </p:nvCxnSpPr>
            <p:spPr>
              <a:xfrm rot="5400000">
                <a:off x="1366998" y="561181"/>
                <a:ext cx="93028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2020" name="Arc 2019"/>
              <p:cNvSpPr/>
              <p:nvPr/>
            </p:nvSpPr>
            <p:spPr>
              <a:xfrm rot="10800000">
                <a:off x="1371601" y="533400"/>
                <a:ext cx="152399" cy="76200"/>
              </a:xfrm>
              <a:prstGeom prst="arc">
                <a:avLst>
                  <a:gd name="adj1" fmla="val 16200000"/>
                  <a:gd name="adj2" fmla="val 1774219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1" name="Arc 2020"/>
              <p:cNvSpPr/>
              <p:nvPr/>
            </p:nvSpPr>
            <p:spPr>
              <a:xfrm rot="10800000">
                <a:off x="1371600" y="712469"/>
                <a:ext cx="152399" cy="49529"/>
              </a:xfrm>
              <a:prstGeom prst="arc">
                <a:avLst>
                  <a:gd name="adj1" fmla="val 15675288"/>
                  <a:gd name="adj2" fmla="val 90710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022" name="Straight Connector 2021"/>
              <p:cNvCxnSpPr/>
              <p:nvPr/>
            </p:nvCxnSpPr>
            <p:spPr>
              <a:xfrm rot="5400000">
                <a:off x="1287783" y="651512"/>
                <a:ext cx="16764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1451" name="Rectangle 1450"/>
            <p:cNvSpPr/>
            <p:nvPr/>
          </p:nvSpPr>
          <p:spPr>
            <a:xfrm flipH="1">
              <a:off x="1152279" y="1893350"/>
              <a:ext cx="1620588" cy="396878"/>
            </a:xfrm>
            <a:prstGeom prst="rect">
              <a:avLst/>
            </a:prstGeom>
            <a:gradFill>
              <a:gsLst>
                <a:gs pos="0">
                  <a:srgbClr val="4F81BD">
                    <a:lumMod val="20000"/>
                    <a:lumOff val="80000"/>
                  </a:srgbClr>
                </a:gs>
                <a:gs pos="45000">
                  <a:srgbClr val="4F81BD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452" name="Group 810"/>
            <p:cNvGrpSpPr/>
            <p:nvPr/>
          </p:nvGrpSpPr>
          <p:grpSpPr>
            <a:xfrm>
              <a:off x="2577737" y="1883428"/>
              <a:ext cx="562243" cy="535785"/>
              <a:chOff x="1202056" y="453390"/>
              <a:chExt cx="323849" cy="308610"/>
            </a:xfrm>
          </p:grpSpPr>
          <p:sp>
            <p:nvSpPr>
              <p:cNvPr id="2005" name="Freeform 2004"/>
              <p:cNvSpPr/>
              <p:nvPr/>
            </p:nvSpPr>
            <p:spPr>
              <a:xfrm>
                <a:off x="1293495" y="453390"/>
                <a:ext cx="123825" cy="253365"/>
              </a:xfrm>
              <a:custGeom>
                <a:avLst/>
                <a:gdLst>
                  <a:gd name="connsiteX0" fmla="*/ 0 w 123825"/>
                  <a:gd name="connsiteY0" fmla="*/ 0 h 253365"/>
                  <a:gd name="connsiteX1" fmla="*/ 3810 w 123825"/>
                  <a:gd name="connsiteY1" fmla="*/ 228600 h 253365"/>
                  <a:gd name="connsiteX2" fmla="*/ 68580 w 123825"/>
                  <a:gd name="connsiteY2" fmla="*/ 232410 h 253365"/>
                  <a:gd name="connsiteX3" fmla="*/ 121920 w 123825"/>
                  <a:gd name="connsiteY3" fmla="*/ 253365 h 253365"/>
                  <a:gd name="connsiteX4" fmla="*/ 123825 w 123825"/>
                  <a:gd name="connsiteY4" fmla="*/ 59055 h 253365"/>
                  <a:gd name="connsiteX5" fmla="*/ 87630 w 123825"/>
                  <a:gd name="connsiteY5" fmla="*/ 20955 h 253365"/>
                  <a:gd name="connsiteX6" fmla="*/ 0 w 123825"/>
                  <a:gd name="connsiteY6" fmla="*/ 0 h 25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253365">
                    <a:moveTo>
                      <a:pt x="0" y="0"/>
                    </a:moveTo>
                    <a:lnTo>
                      <a:pt x="3810" y="228600"/>
                    </a:lnTo>
                    <a:lnTo>
                      <a:pt x="68580" y="232410"/>
                    </a:lnTo>
                    <a:lnTo>
                      <a:pt x="121920" y="253365"/>
                    </a:lnTo>
                    <a:lnTo>
                      <a:pt x="123825" y="59055"/>
                    </a:lnTo>
                    <a:lnTo>
                      <a:pt x="87630" y="2095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20000"/>
                      <a:lumOff val="80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6" name="Freeform 2005"/>
              <p:cNvSpPr/>
              <p:nvPr/>
            </p:nvSpPr>
            <p:spPr>
              <a:xfrm>
                <a:off x="1371600" y="520065"/>
                <a:ext cx="40005" cy="220980"/>
              </a:xfrm>
              <a:custGeom>
                <a:avLst/>
                <a:gdLst>
                  <a:gd name="connsiteX0" fmla="*/ 40005 w 40005"/>
                  <a:gd name="connsiteY0" fmla="*/ 0 h 220980"/>
                  <a:gd name="connsiteX1" fmla="*/ 40005 w 40005"/>
                  <a:gd name="connsiteY1" fmla="*/ 190500 h 220980"/>
                  <a:gd name="connsiteX2" fmla="*/ 3810 w 40005"/>
                  <a:gd name="connsiteY2" fmla="*/ 220980 h 220980"/>
                  <a:gd name="connsiteX3" fmla="*/ 0 w 40005"/>
                  <a:gd name="connsiteY3" fmla="*/ 47625 h 220980"/>
                  <a:gd name="connsiteX4" fmla="*/ 40005 w 40005"/>
                  <a:gd name="connsiteY4" fmla="*/ 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" h="220980">
                    <a:moveTo>
                      <a:pt x="40005" y="0"/>
                    </a:moveTo>
                    <a:lnTo>
                      <a:pt x="40005" y="190500"/>
                    </a:lnTo>
                    <a:lnTo>
                      <a:pt x="3810" y="220980"/>
                    </a:lnTo>
                    <a:lnTo>
                      <a:pt x="0" y="47625"/>
                    </a:lnTo>
                    <a:lnTo>
                      <a:pt x="40005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75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7" name="Freeform 2006"/>
              <p:cNvSpPr/>
              <p:nvPr/>
            </p:nvSpPr>
            <p:spPr>
              <a:xfrm>
                <a:off x="1371600" y="569595"/>
                <a:ext cx="154305" cy="192405"/>
              </a:xfrm>
              <a:custGeom>
                <a:avLst/>
                <a:gdLst>
                  <a:gd name="connsiteX0" fmla="*/ 154305 w 154305"/>
                  <a:gd name="connsiteY0" fmla="*/ 41910 h 192405"/>
                  <a:gd name="connsiteX1" fmla="*/ 154305 w 154305"/>
                  <a:gd name="connsiteY1" fmla="*/ 192405 h 192405"/>
                  <a:gd name="connsiteX2" fmla="*/ 78105 w 154305"/>
                  <a:gd name="connsiteY2" fmla="*/ 192405 h 192405"/>
                  <a:gd name="connsiteX3" fmla="*/ 43815 w 154305"/>
                  <a:gd name="connsiteY3" fmla="*/ 190500 h 192405"/>
                  <a:gd name="connsiteX4" fmla="*/ 15240 w 154305"/>
                  <a:gd name="connsiteY4" fmla="*/ 179070 h 192405"/>
                  <a:gd name="connsiteX5" fmla="*/ 0 w 154305"/>
                  <a:gd name="connsiteY5" fmla="*/ 169545 h 192405"/>
                  <a:gd name="connsiteX6" fmla="*/ 1905 w 154305"/>
                  <a:gd name="connsiteY6" fmla="*/ 0 h 192405"/>
                  <a:gd name="connsiteX7" fmla="*/ 11430 w 154305"/>
                  <a:gd name="connsiteY7" fmla="*/ 17145 h 192405"/>
                  <a:gd name="connsiteX8" fmla="*/ 41910 w 154305"/>
                  <a:gd name="connsiteY8" fmla="*/ 38100 h 192405"/>
                  <a:gd name="connsiteX9" fmla="*/ 87630 w 154305"/>
                  <a:gd name="connsiteY9" fmla="*/ 41910 h 192405"/>
                  <a:gd name="connsiteX10" fmla="*/ 154305 w 154305"/>
                  <a:gd name="connsiteY10" fmla="*/ 41910 h 192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305" h="192405">
                    <a:moveTo>
                      <a:pt x="154305" y="41910"/>
                    </a:moveTo>
                    <a:lnTo>
                      <a:pt x="154305" y="192405"/>
                    </a:lnTo>
                    <a:lnTo>
                      <a:pt x="78105" y="192405"/>
                    </a:lnTo>
                    <a:lnTo>
                      <a:pt x="43815" y="190500"/>
                    </a:lnTo>
                    <a:lnTo>
                      <a:pt x="15240" y="179070"/>
                    </a:lnTo>
                    <a:lnTo>
                      <a:pt x="0" y="169545"/>
                    </a:lnTo>
                    <a:lnTo>
                      <a:pt x="1905" y="0"/>
                    </a:lnTo>
                    <a:lnTo>
                      <a:pt x="11430" y="17145"/>
                    </a:lnTo>
                    <a:lnTo>
                      <a:pt x="41910" y="38100"/>
                    </a:lnTo>
                    <a:lnTo>
                      <a:pt x="87630" y="41910"/>
                    </a:lnTo>
                    <a:lnTo>
                      <a:pt x="154305" y="41910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5000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40000"/>
                      <a:lumOff val="6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8" name="Arc 2007"/>
              <p:cNvSpPr/>
              <p:nvPr/>
            </p:nvSpPr>
            <p:spPr>
              <a:xfrm>
                <a:off x="1202056" y="457200"/>
                <a:ext cx="211455" cy="114935"/>
              </a:xfrm>
              <a:prstGeom prst="arc">
                <a:avLst>
                  <a:gd name="adj1" fmla="val 16200000"/>
                  <a:gd name="adj2" fmla="val 1362815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9" name="Arc 2008"/>
              <p:cNvSpPr/>
              <p:nvPr/>
            </p:nvSpPr>
            <p:spPr>
              <a:xfrm>
                <a:off x="1202056" y="685165"/>
                <a:ext cx="247649" cy="45719"/>
              </a:xfrm>
              <a:prstGeom prst="arc">
                <a:avLst>
                  <a:gd name="adj1" fmla="val 16200000"/>
                  <a:gd name="adj2" fmla="val 20083208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010" name="Straight Connector 2009"/>
              <p:cNvCxnSpPr/>
              <p:nvPr/>
            </p:nvCxnSpPr>
            <p:spPr>
              <a:xfrm rot="5400000">
                <a:off x="1366998" y="561181"/>
                <a:ext cx="93028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2011" name="Arc 2010"/>
              <p:cNvSpPr/>
              <p:nvPr/>
            </p:nvSpPr>
            <p:spPr>
              <a:xfrm rot="10800000">
                <a:off x="1371601" y="533400"/>
                <a:ext cx="152399" cy="76200"/>
              </a:xfrm>
              <a:prstGeom prst="arc">
                <a:avLst>
                  <a:gd name="adj1" fmla="val 16200000"/>
                  <a:gd name="adj2" fmla="val 1774219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2" name="Arc 2011"/>
              <p:cNvSpPr/>
              <p:nvPr/>
            </p:nvSpPr>
            <p:spPr>
              <a:xfrm rot="10800000">
                <a:off x="1371600" y="712469"/>
                <a:ext cx="152399" cy="49529"/>
              </a:xfrm>
              <a:prstGeom prst="arc">
                <a:avLst>
                  <a:gd name="adj1" fmla="val 15675288"/>
                  <a:gd name="adj2" fmla="val 90710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013" name="Straight Connector 2012"/>
              <p:cNvCxnSpPr/>
              <p:nvPr/>
            </p:nvCxnSpPr>
            <p:spPr>
              <a:xfrm rot="5400000">
                <a:off x="1287783" y="651512"/>
                <a:ext cx="16764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1453" name="Rectangle 1452"/>
            <p:cNvSpPr/>
            <p:nvPr/>
          </p:nvSpPr>
          <p:spPr>
            <a:xfrm>
              <a:off x="3136672" y="2157936"/>
              <a:ext cx="2381271" cy="264586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4" name="Rectangle 1453"/>
            <p:cNvSpPr/>
            <p:nvPr/>
          </p:nvSpPr>
          <p:spPr>
            <a:xfrm>
              <a:off x="3136672" y="2687107"/>
              <a:ext cx="1719807" cy="264586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5" name="Rectangle 1454"/>
            <p:cNvSpPr/>
            <p:nvPr/>
          </p:nvSpPr>
          <p:spPr>
            <a:xfrm>
              <a:off x="3136672" y="3216277"/>
              <a:ext cx="1719807" cy="264586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6" name="Rectangle 1455"/>
            <p:cNvSpPr/>
            <p:nvPr/>
          </p:nvSpPr>
          <p:spPr>
            <a:xfrm>
              <a:off x="3136672" y="3745448"/>
              <a:ext cx="2381271" cy="264586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7" name="Rectangle 1456"/>
            <p:cNvSpPr/>
            <p:nvPr/>
          </p:nvSpPr>
          <p:spPr>
            <a:xfrm>
              <a:off x="3136672" y="4274619"/>
              <a:ext cx="2381271" cy="264586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8" name="Rectangle 1457"/>
            <p:cNvSpPr/>
            <p:nvPr/>
          </p:nvSpPr>
          <p:spPr>
            <a:xfrm>
              <a:off x="3136672" y="4803789"/>
              <a:ext cx="2513564" cy="264586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9" name="Rectangle 1458"/>
            <p:cNvSpPr/>
            <p:nvPr/>
          </p:nvSpPr>
          <p:spPr>
            <a:xfrm>
              <a:off x="3136672" y="5332960"/>
              <a:ext cx="2381271" cy="264586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982" name="Group 259"/>
            <p:cNvGrpSpPr/>
            <p:nvPr/>
          </p:nvGrpSpPr>
          <p:grpSpPr>
            <a:xfrm>
              <a:off x="755401" y="5068373"/>
              <a:ext cx="2304397" cy="398258"/>
              <a:chOff x="-3981" y="7008810"/>
              <a:chExt cx="1327321" cy="229395"/>
            </a:xfrm>
          </p:grpSpPr>
          <p:pic>
            <p:nvPicPr>
              <p:cNvPr id="2003" name="Picture 38" descr="Hao Zha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3531" b="28682"/>
              <a:stretch>
                <a:fillRect/>
              </a:stretch>
            </p:blipFill>
            <p:spPr bwMode="auto">
              <a:xfrm>
                <a:off x="-3981" y="7008810"/>
                <a:ext cx="225014" cy="229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04" name="TextBox 128"/>
              <p:cNvSpPr txBox="1"/>
              <p:nvPr/>
            </p:nvSpPr>
            <p:spPr>
              <a:xfrm flipH="1">
                <a:off x="256540" y="7010400"/>
                <a:ext cx="1066800" cy="1890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Hao Zhang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Retinal imaging</a:t>
                </a:r>
                <a:endPara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983" name="Group 255"/>
            <p:cNvGrpSpPr/>
            <p:nvPr/>
          </p:nvGrpSpPr>
          <p:grpSpPr>
            <a:xfrm>
              <a:off x="755401" y="1893355"/>
              <a:ext cx="2304397" cy="398260"/>
              <a:chOff x="-3981" y="5867399"/>
              <a:chExt cx="1327321" cy="229396"/>
            </a:xfrm>
          </p:grpSpPr>
          <p:pic>
            <p:nvPicPr>
              <p:cNvPr id="2001" name="Picture 60" descr="Photo:  Dr. J. Che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3981" y="5867400"/>
                <a:ext cx="229395" cy="229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02" name="TextBox 55"/>
              <p:cNvSpPr txBox="1"/>
              <p:nvPr/>
            </p:nvSpPr>
            <p:spPr>
              <a:xfrm flipH="1">
                <a:off x="256540" y="5867399"/>
                <a:ext cx="1066800" cy="1890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Jian</a:t>
                </a:r>
                <a:r>
                  <a:rPr kumimoji="0" 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Chen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Adv. Materials</a:t>
                </a:r>
                <a:endPara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984" name="Group 263"/>
            <p:cNvGrpSpPr/>
            <p:nvPr/>
          </p:nvGrpSpPr>
          <p:grpSpPr>
            <a:xfrm>
              <a:off x="755401" y="3480869"/>
              <a:ext cx="2304397" cy="396880"/>
              <a:chOff x="-3981" y="7696199"/>
              <a:chExt cx="1327321" cy="228601"/>
            </a:xfrm>
          </p:grpSpPr>
          <p:grpSp>
            <p:nvGrpSpPr>
              <p:cNvPr id="1997" name="Group 103"/>
              <p:cNvGrpSpPr>
                <a:grpSpLocks/>
              </p:cNvGrpSpPr>
              <p:nvPr/>
            </p:nvGrpSpPr>
            <p:grpSpPr bwMode="auto">
              <a:xfrm>
                <a:off x="-3981" y="7696200"/>
                <a:ext cx="229395" cy="228600"/>
                <a:chOff x="1152" y="1008"/>
                <a:chExt cx="576" cy="576"/>
              </a:xfrm>
            </p:grpSpPr>
            <p:sp>
              <p:nvSpPr>
                <p:cNvPr id="1999" name="Rectangle 101"/>
                <p:cNvSpPr>
                  <a:spLocks noChangeArrowheads="1"/>
                </p:cNvSpPr>
                <p:nvPr/>
              </p:nvSpPr>
              <p:spPr bwMode="auto">
                <a:xfrm>
                  <a:off x="1152" y="1008"/>
                  <a:ext cx="576" cy="576"/>
                </a:xfrm>
                <a:prstGeom prst="rect">
                  <a:avLst/>
                </a:prstGeom>
                <a:solidFill>
                  <a:sysClr val="window" lastClr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pic>
              <p:nvPicPr>
                <p:cNvPr id="2000" name="Picture 84" descr="Shaoqin (Sarah) Go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189" y="1008"/>
                  <a:ext cx="499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998" name="TextBox 1997"/>
              <p:cNvSpPr txBox="1"/>
              <p:nvPr/>
            </p:nvSpPr>
            <p:spPr>
              <a:xfrm flipH="1">
                <a:off x="256540" y="7696199"/>
                <a:ext cx="1066800" cy="1890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Sarah Gong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Adv. Polymers/</a:t>
                </a:r>
                <a:r>
                  <a:rPr kumimoji="0" lang="en-US" sz="1000" b="0" i="1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Mat’ls</a:t>
                </a:r>
                <a:endPara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985" name="Group 232"/>
            <p:cNvGrpSpPr/>
            <p:nvPr/>
          </p:nvGrpSpPr>
          <p:grpSpPr>
            <a:xfrm>
              <a:off x="755401" y="2422520"/>
              <a:ext cx="2297485" cy="398260"/>
              <a:chOff x="0" y="761999"/>
              <a:chExt cx="1323340" cy="229396"/>
            </a:xfrm>
          </p:grpSpPr>
          <p:sp>
            <p:nvSpPr>
              <p:cNvPr id="1995" name="TextBox 1994"/>
              <p:cNvSpPr txBox="1"/>
              <p:nvPr/>
            </p:nvSpPr>
            <p:spPr>
              <a:xfrm flipH="1">
                <a:off x="256540" y="761999"/>
                <a:ext cx="1066800" cy="1890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Mary Lynne Collins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Protein Expression System</a:t>
                </a:r>
                <a:endPara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996" name="tau_image" descr="Mary Lynne Collins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762000"/>
                <a:ext cx="229395" cy="229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986" name="Group 233"/>
            <p:cNvGrpSpPr/>
            <p:nvPr/>
          </p:nvGrpSpPr>
          <p:grpSpPr>
            <a:xfrm>
              <a:off x="755401" y="2951691"/>
              <a:ext cx="2304397" cy="398258"/>
              <a:chOff x="-3981" y="1066005"/>
              <a:chExt cx="1327321" cy="229395"/>
            </a:xfrm>
          </p:grpSpPr>
          <p:pic>
            <p:nvPicPr>
              <p:cNvPr id="1993" name="Picture 35" descr="James M. Cook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-3981" y="1066005"/>
                <a:ext cx="225412" cy="229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94" name="TextBox 1993"/>
              <p:cNvSpPr txBox="1"/>
              <p:nvPr/>
            </p:nvSpPr>
            <p:spPr>
              <a:xfrm flipH="1">
                <a:off x="256540" y="1066799"/>
                <a:ext cx="1066800" cy="1890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James Cook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Novel Compounds</a:t>
                </a:r>
                <a:endPara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987" name="Group 142"/>
            <p:cNvGrpSpPr/>
            <p:nvPr/>
          </p:nvGrpSpPr>
          <p:grpSpPr>
            <a:xfrm>
              <a:off x="755401" y="4010032"/>
              <a:ext cx="2304397" cy="396878"/>
              <a:chOff x="1600200" y="3352800"/>
              <a:chExt cx="1327321" cy="228600"/>
            </a:xfrm>
          </p:grpSpPr>
          <p:pic>
            <p:nvPicPr>
              <p:cNvPr id="1991" name="Picture 87" descr="DKlemer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600200" y="3352800"/>
                <a:ext cx="227013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92" name="TextBox 1991"/>
              <p:cNvSpPr txBox="1"/>
              <p:nvPr/>
            </p:nvSpPr>
            <p:spPr>
              <a:xfrm flipH="1">
                <a:off x="1860721" y="3353594"/>
                <a:ext cx="1066800" cy="1890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Dave Klemer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Bio sensors</a:t>
                </a:r>
                <a:endPara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988" name="Group 237"/>
            <p:cNvGrpSpPr/>
            <p:nvPr/>
          </p:nvGrpSpPr>
          <p:grpSpPr>
            <a:xfrm>
              <a:off x="755401" y="4539204"/>
              <a:ext cx="1960439" cy="387890"/>
              <a:chOff x="-3981" y="2209799"/>
              <a:chExt cx="1129203" cy="223423"/>
            </a:xfrm>
          </p:grpSpPr>
          <p:pic>
            <p:nvPicPr>
              <p:cNvPr id="1989" name="Picture 34" descr="moran-l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-3981" y="2209800"/>
                <a:ext cx="229395" cy="223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90" name="TextBox 1989"/>
              <p:cNvSpPr txBox="1"/>
              <p:nvPr/>
            </p:nvSpPr>
            <p:spPr>
              <a:xfrm flipH="1">
                <a:off x="256540" y="2209799"/>
                <a:ext cx="868682" cy="1890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Graham Moran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Anti-bacterial use</a:t>
                </a:r>
                <a:endPara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461" name="Rectangle 1460"/>
            <p:cNvSpPr/>
            <p:nvPr/>
          </p:nvSpPr>
          <p:spPr>
            <a:xfrm>
              <a:off x="5517944" y="4803789"/>
              <a:ext cx="1455221" cy="264586"/>
            </a:xfrm>
            <a:prstGeom prst="rect">
              <a:avLst/>
            </a:prstGeom>
            <a:gradFill>
              <a:gsLst>
                <a:gs pos="0">
                  <a:srgbClr val="4F81BD">
                    <a:lumMod val="20000"/>
                    <a:lumOff val="80000"/>
                  </a:srgbClr>
                </a:gs>
                <a:gs pos="45000">
                  <a:srgbClr val="4F81BD">
                    <a:lumMod val="20000"/>
                    <a:lumOff val="80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2" name="Rectangle 1461"/>
            <p:cNvSpPr/>
            <p:nvPr/>
          </p:nvSpPr>
          <p:spPr>
            <a:xfrm>
              <a:off x="5517944" y="4274619"/>
              <a:ext cx="1190636" cy="264586"/>
            </a:xfrm>
            <a:prstGeom prst="rect">
              <a:avLst/>
            </a:prstGeom>
            <a:gradFill>
              <a:gsLst>
                <a:gs pos="0">
                  <a:srgbClr val="4F81BD">
                    <a:lumMod val="20000"/>
                    <a:lumOff val="80000"/>
                  </a:srgbClr>
                </a:gs>
                <a:gs pos="45000">
                  <a:srgbClr val="4F81BD">
                    <a:lumMod val="20000"/>
                    <a:lumOff val="80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3" name="Rectangle 1462"/>
            <p:cNvSpPr/>
            <p:nvPr/>
          </p:nvSpPr>
          <p:spPr>
            <a:xfrm>
              <a:off x="5517944" y="3745448"/>
              <a:ext cx="264586" cy="264586"/>
            </a:xfrm>
            <a:prstGeom prst="rect">
              <a:avLst/>
            </a:prstGeom>
            <a:gradFill>
              <a:gsLst>
                <a:gs pos="0">
                  <a:srgbClr val="4F81BD">
                    <a:lumMod val="20000"/>
                    <a:lumOff val="80000"/>
                  </a:srgbClr>
                </a:gs>
                <a:gs pos="45000">
                  <a:srgbClr val="4F81BD">
                    <a:lumMod val="20000"/>
                    <a:lumOff val="80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4" name="Rectangle 1463"/>
            <p:cNvSpPr/>
            <p:nvPr/>
          </p:nvSpPr>
          <p:spPr>
            <a:xfrm>
              <a:off x="4856479" y="3216277"/>
              <a:ext cx="2381271" cy="264586"/>
            </a:xfrm>
            <a:prstGeom prst="rect">
              <a:avLst/>
            </a:prstGeom>
            <a:gradFill>
              <a:gsLst>
                <a:gs pos="0">
                  <a:srgbClr val="4F81BD">
                    <a:lumMod val="20000"/>
                    <a:lumOff val="80000"/>
                  </a:srgbClr>
                </a:gs>
                <a:gs pos="45000">
                  <a:srgbClr val="4F81BD">
                    <a:lumMod val="20000"/>
                    <a:lumOff val="80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5" name="Rectangle 1464"/>
            <p:cNvSpPr/>
            <p:nvPr/>
          </p:nvSpPr>
          <p:spPr>
            <a:xfrm>
              <a:off x="4856479" y="2687107"/>
              <a:ext cx="2645857" cy="264586"/>
            </a:xfrm>
            <a:prstGeom prst="rect">
              <a:avLst/>
            </a:prstGeom>
            <a:gradFill>
              <a:gsLst>
                <a:gs pos="0">
                  <a:srgbClr val="4F81BD">
                    <a:lumMod val="20000"/>
                    <a:lumOff val="80000"/>
                  </a:srgbClr>
                </a:gs>
                <a:gs pos="45000">
                  <a:srgbClr val="4F81BD">
                    <a:lumMod val="20000"/>
                    <a:lumOff val="80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7" name="TextBox 1466"/>
            <p:cNvSpPr txBox="1"/>
            <p:nvPr/>
          </p:nvSpPr>
          <p:spPr>
            <a:xfrm>
              <a:off x="6047115" y="4697955"/>
              <a:ext cx="926048" cy="1312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Util. Patent App’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8" name="TextBox 1467"/>
            <p:cNvSpPr txBox="1"/>
            <p:nvPr/>
          </p:nvSpPr>
          <p:spPr>
            <a:xfrm>
              <a:off x="3401258" y="3083984"/>
              <a:ext cx="926048" cy="1312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MPP License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9" name="TextBox 1468"/>
            <p:cNvSpPr txBox="1"/>
            <p:nvPr/>
          </p:nvSpPr>
          <p:spPr>
            <a:xfrm>
              <a:off x="3533551" y="2554814"/>
              <a:ext cx="926048" cy="1312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Bio Co Option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70" name="Group 650"/>
            <p:cNvGrpSpPr>
              <a:grpSpLocks/>
            </p:cNvGrpSpPr>
            <p:nvPr/>
          </p:nvGrpSpPr>
          <p:grpSpPr bwMode="auto">
            <a:xfrm>
              <a:off x="4724187" y="2554823"/>
              <a:ext cx="428676" cy="467396"/>
              <a:chOff x="4512" y="496"/>
              <a:chExt cx="310" cy="338"/>
            </a:xfrm>
          </p:grpSpPr>
          <p:sp>
            <p:nvSpPr>
              <p:cNvPr id="1974" name="AutoShape 651"/>
              <p:cNvSpPr>
                <a:spLocks noChangeArrowheads="1"/>
              </p:cNvSpPr>
              <p:nvPr/>
            </p:nvSpPr>
            <p:spPr bwMode="auto">
              <a:xfrm>
                <a:off x="4608" y="496"/>
                <a:ext cx="118" cy="64"/>
              </a:xfrm>
              <a:prstGeom prst="diamond">
                <a:avLst/>
              </a:prstGeom>
              <a:solidFill>
                <a:sysClr val="windowText" lastClr="000000"/>
              </a:solidFill>
              <a:ln w="6350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975" name="Group 652"/>
              <p:cNvGrpSpPr>
                <a:grpSpLocks/>
              </p:cNvGrpSpPr>
              <p:nvPr/>
            </p:nvGrpSpPr>
            <p:grpSpPr bwMode="auto">
              <a:xfrm>
                <a:off x="4512" y="528"/>
                <a:ext cx="310" cy="306"/>
                <a:chOff x="2784" y="1392"/>
                <a:chExt cx="310" cy="306"/>
              </a:xfrm>
            </p:grpSpPr>
            <p:sp>
              <p:nvSpPr>
                <p:cNvPr id="1977" name="Text Box 653"/>
                <p:cNvSpPr txBox="1">
                  <a:spLocks noChangeArrowheads="1"/>
                </p:cNvSpPr>
                <p:nvPr/>
              </p:nvSpPr>
              <p:spPr bwMode="auto">
                <a:xfrm>
                  <a:off x="2784" y="1592"/>
                  <a:ext cx="310" cy="106"/>
                </a:xfrm>
                <a:prstGeom prst="rect">
                  <a:avLst/>
                </a:prstGeom>
                <a:noFill/>
                <a:ln w="635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lIns="0" tIns="0" rIns="0" bIns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1978" name="Group 654"/>
                <p:cNvGrpSpPr>
                  <a:grpSpLocks/>
                </p:cNvGrpSpPr>
                <p:nvPr/>
              </p:nvGrpSpPr>
              <p:grpSpPr bwMode="auto">
                <a:xfrm>
                  <a:off x="2859" y="1392"/>
                  <a:ext cx="160" cy="192"/>
                  <a:chOff x="3168" y="1392"/>
                  <a:chExt cx="160" cy="192"/>
                </a:xfrm>
              </p:grpSpPr>
              <p:sp>
                <p:nvSpPr>
                  <p:cNvPr id="1979" name="Freeform 655"/>
                  <p:cNvSpPr>
                    <a:spLocks/>
                  </p:cNvSpPr>
                  <p:nvPr/>
                </p:nvSpPr>
                <p:spPr bwMode="auto">
                  <a:xfrm>
                    <a:off x="3168" y="1392"/>
                    <a:ext cx="160" cy="191"/>
                  </a:xfrm>
                  <a:custGeom>
                    <a:avLst/>
                    <a:gdLst>
                      <a:gd name="T0" fmla="*/ 0 w 626"/>
                      <a:gd name="T1" fmla="*/ 1 h 746"/>
                      <a:gd name="T2" fmla="*/ 1 w 626"/>
                      <a:gd name="T3" fmla="*/ 1 h 746"/>
                      <a:gd name="T4" fmla="*/ 1 w 626"/>
                      <a:gd name="T5" fmla="*/ 1 h 746"/>
                      <a:gd name="T6" fmla="*/ 1 w 626"/>
                      <a:gd name="T7" fmla="*/ 1 h 746"/>
                      <a:gd name="T8" fmla="*/ 1 w 626"/>
                      <a:gd name="T9" fmla="*/ 1 h 746"/>
                      <a:gd name="T10" fmla="*/ 1 w 626"/>
                      <a:gd name="T11" fmla="*/ 1 h 746"/>
                      <a:gd name="T12" fmla="*/ 1 w 626"/>
                      <a:gd name="T13" fmla="*/ 1 h 746"/>
                      <a:gd name="T14" fmla="*/ 1 w 626"/>
                      <a:gd name="T15" fmla="*/ 1 h 746"/>
                      <a:gd name="T16" fmla="*/ 1 w 626"/>
                      <a:gd name="T17" fmla="*/ 1 h 746"/>
                      <a:gd name="T18" fmla="*/ 1 w 626"/>
                      <a:gd name="T19" fmla="*/ 1 h 746"/>
                      <a:gd name="T20" fmla="*/ 1 w 626"/>
                      <a:gd name="T21" fmla="*/ 1 h 746"/>
                      <a:gd name="T22" fmla="*/ 1 w 626"/>
                      <a:gd name="T23" fmla="*/ 0 h 746"/>
                      <a:gd name="T24" fmla="*/ 1 w 626"/>
                      <a:gd name="T25" fmla="*/ 0 h 746"/>
                      <a:gd name="T26" fmla="*/ 1 w 626"/>
                      <a:gd name="T27" fmla="*/ 0 h 746"/>
                      <a:gd name="T28" fmla="*/ 1 w 626"/>
                      <a:gd name="T29" fmla="*/ 0 h 746"/>
                      <a:gd name="T30" fmla="*/ 1 w 626"/>
                      <a:gd name="T31" fmla="*/ 0 h 746"/>
                      <a:gd name="T32" fmla="*/ 1 w 626"/>
                      <a:gd name="T33" fmla="*/ 0 h 746"/>
                      <a:gd name="T34" fmla="*/ 1 w 626"/>
                      <a:gd name="T35" fmla="*/ 0 h 746"/>
                      <a:gd name="T36" fmla="*/ 0 w 626"/>
                      <a:gd name="T37" fmla="*/ 0 h 746"/>
                      <a:gd name="T38" fmla="*/ 0 w 626"/>
                      <a:gd name="T39" fmla="*/ 0 h 746"/>
                      <a:gd name="T40" fmla="*/ 0 w 626"/>
                      <a:gd name="T41" fmla="*/ 0 h 746"/>
                      <a:gd name="T42" fmla="*/ 0 w 626"/>
                      <a:gd name="T43" fmla="*/ 0 h 746"/>
                      <a:gd name="T44" fmla="*/ 0 w 626"/>
                      <a:gd name="T45" fmla="*/ 0 h 746"/>
                      <a:gd name="T46" fmla="*/ 0 w 626"/>
                      <a:gd name="T47" fmla="*/ 0 h 746"/>
                      <a:gd name="T48" fmla="*/ 0 w 626"/>
                      <a:gd name="T49" fmla="*/ 0 h 746"/>
                      <a:gd name="T50" fmla="*/ 0 w 626"/>
                      <a:gd name="T51" fmla="*/ 0 h 746"/>
                      <a:gd name="T52" fmla="*/ 0 w 626"/>
                      <a:gd name="T53" fmla="*/ 0 h 746"/>
                      <a:gd name="T54" fmla="*/ 0 w 626"/>
                      <a:gd name="T55" fmla="*/ 0 h 746"/>
                      <a:gd name="T56" fmla="*/ 0 w 626"/>
                      <a:gd name="T57" fmla="*/ 0 h 746"/>
                      <a:gd name="T58" fmla="*/ 0 w 626"/>
                      <a:gd name="T59" fmla="*/ 1 h 746"/>
                      <a:gd name="T60" fmla="*/ 0 w 626"/>
                      <a:gd name="T61" fmla="*/ 1 h 746"/>
                      <a:gd name="T62" fmla="*/ 0 w 626"/>
                      <a:gd name="T63" fmla="*/ 1 h 746"/>
                      <a:gd name="T64" fmla="*/ 0 w 626"/>
                      <a:gd name="T65" fmla="*/ 1 h 746"/>
                      <a:gd name="T66" fmla="*/ 0 w 626"/>
                      <a:gd name="T67" fmla="*/ 1 h 746"/>
                      <a:gd name="T68" fmla="*/ 0 w 626"/>
                      <a:gd name="T69" fmla="*/ 1 h 746"/>
                      <a:gd name="T70" fmla="*/ 0 w 626"/>
                      <a:gd name="T71" fmla="*/ 1 h 746"/>
                      <a:gd name="T72" fmla="*/ 0 w 626"/>
                      <a:gd name="T73" fmla="*/ 1 h 746"/>
                      <a:gd name="T74" fmla="*/ 0 w 626"/>
                      <a:gd name="T75" fmla="*/ 1 h 746"/>
                      <a:gd name="T76" fmla="*/ 0 w 626"/>
                      <a:gd name="T77" fmla="*/ 1 h 74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626"/>
                      <a:gd name="T118" fmla="*/ 0 h 746"/>
                      <a:gd name="T119" fmla="*/ 626 w 626"/>
                      <a:gd name="T120" fmla="*/ 746 h 746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626" h="746">
                        <a:moveTo>
                          <a:pt x="0" y="746"/>
                        </a:moveTo>
                        <a:lnTo>
                          <a:pt x="626" y="746"/>
                        </a:lnTo>
                        <a:lnTo>
                          <a:pt x="626" y="492"/>
                        </a:lnTo>
                        <a:lnTo>
                          <a:pt x="616" y="456"/>
                        </a:lnTo>
                        <a:lnTo>
                          <a:pt x="594" y="434"/>
                        </a:lnTo>
                        <a:lnTo>
                          <a:pt x="566" y="416"/>
                        </a:lnTo>
                        <a:lnTo>
                          <a:pt x="522" y="398"/>
                        </a:lnTo>
                        <a:lnTo>
                          <a:pt x="480" y="386"/>
                        </a:lnTo>
                        <a:lnTo>
                          <a:pt x="426" y="374"/>
                        </a:lnTo>
                        <a:lnTo>
                          <a:pt x="380" y="372"/>
                        </a:lnTo>
                        <a:lnTo>
                          <a:pt x="410" y="346"/>
                        </a:lnTo>
                        <a:lnTo>
                          <a:pt x="426" y="318"/>
                        </a:lnTo>
                        <a:lnTo>
                          <a:pt x="444" y="266"/>
                        </a:lnTo>
                        <a:lnTo>
                          <a:pt x="452" y="204"/>
                        </a:lnTo>
                        <a:lnTo>
                          <a:pt x="442" y="116"/>
                        </a:lnTo>
                        <a:lnTo>
                          <a:pt x="412" y="54"/>
                        </a:lnTo>
                        <a:lnTo>
                          <a:pt x="386" y="26"/>
                        </a:lnTo>
                        <a:lnTo>
                          <a:pt x="358" y="8"/>
                        </a:lnTo>
                        <a:lnTo>
                          <a:pt x="322" y="0"/>
                        </a:lnTo>
                        <a:lnTo>
                          <a:pt x="294" y="4"/>
                        </a:lnTo>
                        <a:lnTo>
                          <a:pt x="260" y="18"/>
                        </a:lnTo>
                        <a:lnTo>
                          <a:pt x="228" y="46"/>
                        </a:lnTo>
                        <a:lnTo>
                          <a:pt x="210" y="76"/>
                        </a:lnTo>
                        <a:lnTo>
                          <a:pt x="192" y="118"/>
                        </a:lnTo>
                        <a:lnTo>
                          <a:pt x="182" y="156"/>
                        </a:lnTo>
                        <a:lnTo>
                          <a:pt x="180" y="192"/>
                        </a:lnTo>
                        <a:lnTo>
                          <a:pt x="182" y="232"/>
                        </a:lnTo>
                        <a:lnTo>
                          <a:pt x="192" y="286"/>
                        </a:lnTo>
                        <a:lnTo>
                          <a:pt x="204" y="310"/>
                        </a:lnTo>
                        <a:lnTo>
                          <a:pt x="220" y="340"/>
                        </a:lnTo>
                        <a:lnTo>
                          <a:pt x="248" y="368"/>
                        </a:lnTo>
                        <a:lnTo>
                          <a:pt x="210" y="374"/>
                        </a:lnTo>
                        <a:lnTo>
                          <a:pt x="172" y="382"/>
                        </a:lnTo>
                        <a:lnTo>
                          <a:pt x="128" y="394"/>
                        </a:lnTo>
                        <a:lnTo>
                          <a:pt x="82" y="410"/>
                        </a:lnTo>
                        <a:lnTo>
                          <a:pt x="42" y="434"/>
                        </a:lnTo>
                        <a:lnTo>
                          <a:pt x="14" y="460"/>
                        </a:lnTo>
                        <a:lnTo>
                          <a:pt x="0" y="498"/>
                        </a:lnTo>
                        <a:lnTo>
                          <a:pt x="0" y="746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 w="635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80" name="Line 656"/>
                  <p:cNvSpPr>
                    <a:spLocks noChangeShapeType="1"/>
                  </p:cNvSpPr>
                  <p:nvPr/>
                </p:nvSpPr>
                <p:spPr bwMode="auto">
                  <a:xfrm>
                    <a:off x="3201" y="1541"/>
                    <a:ext cx="0" cy="43"/>
                  </a:xfrm>
                  <a:prstGeom prst="line">
                    <a:avLst/>
                  </a:prstGeom>
                  <a:noFill/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81" name="Line 657"/>
                  <p:cNvSpPr>
                    <a:spLocks noChangeShapeType="1"/>
                  </p:cNvSpPr>
                  <p:nvPr/>
                </p:nvSpPr>
                <p:spPr bwMode="auto">
                  <a:xfrm>
                    <a:off x="3295" y="1541"/>
                    <a:ext cx="0" cy="43"/>
                  </a:xfrm>
                  <a:prstGeom prst="line">
                    <a:avLst/>
                  </a:prstGeom>
                  <a:noFill/>
                  <a:ln w="6350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1976" name="Freeform 658"/>
              <p:cNvSpPr>
                <a:spLocks/>
              </p:cNvSpPr>
              <p:nvPr/>
            </p:nvSpPr>
            <p:spPr bwMode="auto">
              <a:xfrm>
                <a:off x="4635" y="514"/>
                <a:ext cx="66" cy="37"/>
              </a:xfrm>
              <a:custGeom>
                <a:avLst/>
                <a:gdLst>
                  <a:gd name="T0" fmla="*/ 0 w 66"/>
                  <a:gd name="T1" fmla="*/ 24 h 37"/>
                  <a:gd name="T2" fmla="*/ 0 w 66"/>
                  <a:gd name="T3" fmla="*/ 37 h 37"/>
                  <a:gd name="T4" fmla="*/ 66 w 66"/>
                  <a:gd name="T5" fmla="*/ 37 h 37"/>
                  <a:gd name="T6" fmla="*/ 66 w 66"/>
                  <a:gd name="T7" fmla="*/ 22 h 37"/>
                  <a:gd name="T8" fmla="*/ 51 w 66"/>
                  <a:gd name="T9" fmla="*/ 0 h 37"/>
                  <a:gd name="T10" fmla="*/ 11 w 66"/>
                  <a:gd name="T11" fmla="*/ 1 h 37"/>
                  <a:gd name="T12" fmla="*/ 0 w 66"/>
                  <a:gd name="T13" fmla="*/ 24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37"/>
                  <a:gd name="T23" fmla="*/ 66 w 6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37">
                    <a:moveTo>
                      <a:pt x="0" y="24"/>
                    </a:moveTo>
                    <a:lnTo>
                      <a:pt x="0" y="37"/>
                    </a:lnTo>
                    <a:lnTo>
                      <a:pt x="66" y="37"/>
                    </a:lnTo>
                    <a:lnTo>
                      <a:pt x="66" y="22"/>
                    </a:lnTo>
                    <a:lnTo>
                      <a:pt x="51" y="0"/>
                    </a:lnTo>
                    <a:lnTo>
                      <a:pt x="11" y="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6350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1471" name="Straight Connector 1470"/>
            <p:cNvCxnSpPr/>
            <p:nvPr/>
          </p:nvCxnSpPr>
          <p:spPr>
            <a:xfrm flipV="1">
              <a:off x="755401" y="2283613"/>
              <a:ext cx="2037312" cy="1104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472" name="Straight Connector 1471"/>
            <p:cNvCxnSpPr/>
            <p:nvPr/>
          </p:nvCxnSpPr>
          <p:spPr>
            <a:xfrm rot="5400000">
              <a:off x="556962" y="2085175"/>
              <a:ext cx="396878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473" name="Straight Connector 1472"/>
            <p:cNvCxnSpPr/>
            <p:nvPr/>
          </p:nvCxnSpPr>
          <p:spPr>
            <a:xfrm>
              <a:off x="755401" y="2422521"/>
              <a:ext cx="2005893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474" name="Straight Connector 1473"/>
            <p:cNvCxnSpPr/>
            <p:nvPr/>
          </p:nvCxnSpPr>
          <p:spPr>
            <a:xfrm flipV="1">
              <a:off x="755401" y="2819399"/>
              <a:ext cx="2037312" cy="1104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475" name="Straight Connector 1474"/>
            <p:cNvCxnSpPr/>
            <p:nvPr/>
          </p:nvCxnSpPr>
          <p:spPr>
            <a:xfrm rot="5400000">
              <a:off x="556962" y="2620960"/>
              <a:ext cx="396878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476" name="Straight Connector 1475"/>
            <p:cNvCxnSpPr/>
            <p:nvPr/>
          </p:nvCxnSpPr>
          <p:spPr>
            <a:xfrm>
              <a:off x="755401" y="2951692"/>
              <a:ext cx="2005893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477" name="Straight Connector 1476"/>
            <p:cNvCxnSpPr/>
            <p:nvPr/>
          </p:nvCxnSpPr>
          <p:spPr>
            <a:xfrm flipV="1">
              <a:off x="755401" y="3348569"/>
              <a:ext cx="2037312" cy="1104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478" name="Straight Connector 1477"/>
            <p:cNvCxnSpPr/>
            <p:nvPr/>
          </p:nvCxnSpPr>
          <p:spPr>
            <a:xfrm rot="5400000">
              <a:off x="556962" y="3150131"/>
              <a:ext cx="396878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479" name="Straight Connector 1478"/>
            <p:cNvCxnSpPr/>
            <p:nvPr/>
          </p:nvCxnSpPr>
          <p:spPr>
            <a:xfrm>
              <a:off x="755401" y="3480862"/>
              <a:ext cx="2005893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480" name="Straight Connector 1479"/>
            <p:cNvCxnSpPr/>
            <p:nvPr/>
          </p:nvCxnSpPr>
          <p:spPr>
            <a:xfrm flipV="1">
              <a:off x="755401" y="3877741"/>
              <a:ext cx="2037312" cy="1104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481" name="Straight Connector 1480"/>
            <p:cNvCxnSpPr/>
            <p:nvPr/>
          </p:nvCxnSpPr>
          <p:spPr>
            <a:xfrm rot="5400000">
              <a:off x="556962" y="3679302"/>
              <a:ext cx="396878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482" name="Straight Connector 1481"/>
            <p:cNvCxnSpPr/>
            <p:nvPr/>
          </p:nvCxnSpPr>
          <p:spPr>
            <a:xfrm>
              <a:off x="755401" y="4010033"/>
              <a:ext cx="2005893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483" name="Straight Connector 1482"/>
            <p:cNvCxnSpPr/>
            <p:nvPr/>
          </p:nvCxnSpPr>
          <p:spPr>
            <a:xfrm flipV="1">
              <a:off x="755401" y="4406911"/>
              <a:ext cx="2037312" cy="1104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484" name="Straight Connector 1483"/>
            <p:cNvCxnSpPr/>
            <p:nvPr/>
          </p:nvCxnSpPr>
          <p:spPr>
            <a:xfrm rot="5400000">
              <a:off x="556962" y="4208472"/>
              <a:ext cx="396878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485" name="Straight Connector 1484"/>
            <p:cNvCxnSpPr/>
            <p:nvPr/>
          </p:nvCxnSpPr>
          <p:spPr>
            <a:xfrm>
              <a:off x="755401" y="4539203"/>
              <a:ext cx="2005893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486" name="Straight Connector 1485"/>
            <p:cNvCxnSpPr/>
            <p:nvPr/>
          </p:nvCxnSpPr>
          <p:spPr>
            <a:xfrm flipV="1">
              <a:off x="755401" y="4936082"/>
              <a:ext cx="2037312" cy="1104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487" name="Straight Connector 1486"/>
            <p:cNvCxnSpPr/>
            <p:nvPr/>
          </p:nvCxnSpPr>
          <p:spPr>
            <a:xfrm rot="5400000">
              <a:off x="556962" y="4737643"/>
              <a:ext cx="396878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488" name="Straight Connector 1487"/>
            <p:cNvCxnSpPr/>
            <p:nvPr/>
          </p:nvCxnSpPr>
          <p:spPr>
            <a:xfrm>
              <a:off x="755401" y="5068374"/>
              <a:ext cx="2005893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489" name="Straight Connector 1488"/>
            <p:cNvCxnSpPr/>
            <p:nvPr/>
          </p:nvCxnSpPr>
          <p:spPr>
            <a:xfrm flipV="1">
              <a:off x="755401" y="5465253"/>
              <a:ext cx="2037312" cy="1104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490" name="Straight Connector 1489"/>
            <p:cNvCxnSpPr/>
            <p:nvPr/>
          </p:nvCxnSpPr>
          <p:spPr>
            <a:xfrm rot="5400000">
              <a:off x="556962" y="5266813"/>
              <a:ext cx="396878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grpSp>
          <p:nvGrpSpPr>
            <p:cNvPr id="1491" name="Group 1103"/>
            <p:cNvGrpSpPr/>
            <p:nvPr/>
          </p:nvGrpSpPr>
          <p:grpSpPr>
            <a:xfrm>
              <a:off x="6095623" y="2587316"/>
              <a:ext cx="162059" cy="232092"/>
              <a:chOff x="533400" y="4800600"/>
              <a:chExt cx="533400" cy="763905"/>
            </a:xfrm>
          </p:grpSpPr>
          <p:sp>
            <p:nvSpPr>
              <p:cNvPr id="1961" name="Freeform 1960"/>
              <p:cNvSpPr/>
              <p:nvPr/>
            </p:nvSpPr>
            <p:spPr>
              <a:xfrm>
                <a:off x="535305" y="5271135"/>
                <a:ext cx="531495" cy="293370"/>
              </a:xfrm>
              <a:custGeom>
                <a:avLst/>
                <a:gdLst>
                  <a:gd name="connsiteX0" fmla="*/ 64770 w 531495"/>
                  <a:gd name="connsiteY0" fmla="*/ 1905 h 293370"/>
                  <a:gd name="connsiteX1" fmla="*/ 461010 w 531495"/>
                  <a:gd name="connsiteY1" fmla="*/ 0 h 293370"/>
                  <a:gd name="connsiteX2" fmla="*/ 531495 w 531495"/>
                  <a:gd name="connsiteY2" fmla="*/ 201930 h 293370"/>
                  <a:gd name="connsiteX3" fmla="*/ 525780 w 531495"/>
                  <a:gd name="connsiteY3" fmla="*/ 243840 h 293370"/>
                  <a:gd name="connsiteX4" fmla="*/ 491490 w 531495"/>
                  <a:gd name="connsiteY4" fmla="*/ 285750 h 293370"/>
                  <a:gd name="connsiteX5" fmla="*/ 459105 w 531495"/>
                  <a:gd name="connsiteY5" fmla="*/ 293370 h 293370"/>
                  <a:gd name="connsiteX6" fmla="*/ 72390 w 531495"/>
                  <a:gd name="connsiteY6" fmla="*/ 293370 h 293370"/>
                  <a:gd name="connsiteX7" fmla="*/ 38100 w 531495"/>
                  <a:gd name="connsiteY7" fmla="*/ 283845 h 293370"/>
                  <a:gd name="connsiteX8" fmla="*/ 19050 w 531495"/>
                  <a:gd name="connsiteY8" fmla="*/ 270510 h 293370"/>
                  <a:gd name="connsiteX9" fmla="*/ 0 w 531495"/>
                  <a:gd name="connsiteY9" fmla="*/ 247650 h 293370"/>
                  <a:gd name="connsiteX10" fmla="*/ 0 w 531495"/>
                  <a:gd name="connsiteY10" fmla="*/ 217170 h 293370"/>
                  <a:gd name="connsiteX11" fmla="*/ 5715 w 531495"/>
                  <a:gd name="connsiteY11" fmla="*/ 175260 h 293370"/>
                  <a:gd name="connsiteX12" fmla="*/ 64770 w 531495"/>
                  <a:gd name="connsiteY12" fmla="*/ 1905 h 293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1495" h="293370">
                    <a:moveTo>
                      <a:pt x="64770" y="1905"/>
                    </a:moveTo>
                    <a:lnTo>
                      <a:pt x="461010" y="0"/>
                    </a:lnTo>
                    <a:lnTo>
                      <a:pt x="531495" y="201930"/>
                    </a:lnTo>
                    <a:lnTo>
                      <a:pt x="525780" y="243840"/>
                    </a:lnTo>
                    <a:lnTo>
                      <a:pt x="491490" y="285750"/>
                    </a:lnTo>
                    <a:lnTo>
                      <a:pt x="459105" y="293370"/>
                    </a:lnTo>
                    <a:lnTo>
                      <a:pt x="72390" y="293370"/>
                    </a:lnTo>
                    <a:lnTo>
                      <a:pt x="38100" y="283845"/>
                    </a:lnTo>
                    <a:lnTo>
                      <a:pt x="19050" y="270510"/>
                    </a:lnTo>
                    <a:lnTo>
                      <a:pt x="0" y="247650"/>
                    </a:lnTo>
                    <a:lnTo>
                      <a:pt x="0" y="217170"/>
                    </a:lnTo>
                    <a:lnTo>
                      <a:pt x="5715" y="175260"/>
                    </a:lnTo>
                    <a:lnTo>
                      <a:pt x="64770" y="1905"/>
                    </a:lnTo>
                    <a:close/>
                  </a:path>
                </a:pathLst>
              </a:custGeom>
              <a:solidFill>
                <a:srgbClr val="4F81BD">
                  <a:lumMod val="20000"/>
                  <a:lumOff val="80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962" name="Straight Connector 1961"/>
              <p:cNvCxnSpPr/>
              <p:nvPr/>
            </p:nvCxnSpPr>
            <p:spPr>
              <a:xfrm rot="5400000">
                <a:off x="609600" y="4953000"/>
                <a:ext cx="15240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963" name="Straight Connector 1962"/>
              <p:cNvCxnSpPr/>
              <p:nvPr/>
            </p:nvCxnSpPr>
            <p:spPr>
              <a:xfrm rot="5400000">
                <a:off x="838200" y="4953000"/>
                <a:ext cx="15240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1964" name="Rounded Rectangle 1963"/>
              <p:cNvSpPr/>
              <p:nvPr/>
            </p:nvSpPr>
            <p:spPr>
              <a:xfrm>
                <a:off x="609600" y="4800600"/>
                <a:ext cx="381000" cy="76200"/>
              </a:xfrm>
              <a:prstGeom prst="roundRect">
                <a:avLst>
                  <a:gd name="adj" fmla="val 46667"/>
                </a:avLst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965" name="Straight Connector 1964"/>
              <p:cNvCxnSpPr/>
              <p:nvPr/>
            </p:nvCxnSpPr>
            <p:spPr>
              <a:xfrm>
                <a:off x="609600" y="5562600"/>
                <a:ext cx="38100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grpSp>
            <p:nvGrpSpPr>
              <p:cNvPr id="1966" name="Group 1109"/>
              <p:cNvGrpSpPr/>
              <p:nvPr/>
            </p:nvGrpSpPr>
            <p:grpSpPr>
              <a:xfrm>
                <a:off x="533400" y="4953000"/>
                <a:ext cx="152400" cy="609600"/>
                <a:chOff x="533400" y="4953000"/>
                <a:chExt cx="152400" cy="609600"/>
              </a:xfrm>
            </p:grpSpPr>
            <p:sp>
              <p:nvSpPr>
                <p:cNvPr id="1971" name="Arc 1970"/>
                <p:cNvSpPr/>
                <p:nvPr/>
              </p:nvSpPr>
              <p:spPr>
                <a:xfrm rot="5400000">
                  <a:off x="533400" y="4953000"/>
                  <a:ext cx="152400" cy="152400"/>
                </a:xfrm>
                <a:prstGeom prst="arc">
                  <a:avLst>
                    <a:gd name="adj1" fmla="val 16200000"/>
                    <a:gd name="adj2" fmla="val 18286670"/>
                  </a:avLst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72" name="Arc 1971"/>
                <p:cNvSpPr/>
                <p:nvPr/>
              </p:nvSpPr>
              <p:spPr>
                <a:xfrm rot="16200000" flipH="1">
                  <a:off x="533400" y="5410200"/>
                  <a:ext cx="152400" cy="152400"/>
                </a:xfrm>
                <a:prstGeom prst="arc">
                  <a:avLst>
                    <a:gd name="adj1" fmla="val 14792600"/>
                    <a:gd name="adj2" fmla="val 0"/>
                  </a:avLst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973" name="Straight Connector 1972"/>
                <p:cNvCxnSpPr/>
                <p:nvPr/>
              </p:nvCxnSpPr>
              <p:spPr>
                <a:xfrm rot="5400000" flipH="1" flipV="1">
                  <a:off x="406717" y="5192079"/>
                  <a:ext cx="398147" cy="14097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1967" name="Group 1110"/>
              <p:cNvGrpSpPr/>
              <p:nvPr/>
            </p:nvGrpSpPr>
            <p:grpSpPr>
              <a:xfrm flipH="1">
                <a:off x="914400" y="4953000"/>
                <a:ext cx="152400" cy="609600"/>
                <a:chOff x="533400" y="4953000"/>
                <a:chExt cx="152400" cy="609600"/>
              </a:xfrm>
            </p:grpSpPr>
            <p:sp>
              <p:nvSpPr>
                <p:cNvPr id="1968" name="Arc 1967"/>
                <p:cNvSpPr/>
                <p:nvPr/>
              </p:nvSpPr>
              <p:spPr>
                <a:xfrm rot="5400000">
                  <a:off x="533400" y="4953000"/>
                  <a:ext cx="152400" cy="152400"/>
                </a:xfrm>
                <a:prstGeom prst="arc">
                  <a:avLst>
                    <a:gd name="adj1" fmla="val 16200000"/>
                    <a:gd name="adj2" fmla="val 18286670"/>
                  </a:avLst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69" name="Arc 1968"/>
                <p:cNvSpPr/>
                <p:nvPr/>
              </p:nvSpPr>
              <p:spPr>
                <a:xfrm rot="16200000" flipH="1">
                  <a:off x="533400" y="5410200"/>
                  <a:ext cx="152400" cy="152400"/>
                </a:xfrm>
                <a:prstGeom prst="arc">
                  <a:avLst>
                    <a:gd name="adj1" fmla="val 14792600"/>
                    <a:gd name="adj2" fmla="val 0"/>
                  </a:avLst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970" name="Straight Connector 1969"/>
                <p:cNvCxnSpPr/>
                <p:nvPr/>
              </p:nvCxnSpPr>
              <p:spPr>
                <a:xfrm rot="5400000" flipH="1" flipV="1">
                  <a:off x="406717" y="5192079"/>
                  <a:ext cx="398147" cy="14097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1492" name="TextBox 1491"/>
            <p:cNvSpPr txBox="1"/>
            <p:nvPr/>
          </p:nvSpPr>
          <p:spPr>
            <a:xfrm>
              <a:off x="6360208" y="2554814"/>
              <a:ext cx="529171" cy="5250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Materials Evaluations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(2 Co’s)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93" name="Group 1118"/>
            <p:cNvGrpSpPr/>
            <p:nvPr/>
          </p:nvGrpSpPr>
          <p:grpSpPr>
            <a:xfrm>
              <a:off x="5963330" y="2687114"/>
              <a:ext cx="162059" cy="232092"/>
              <a:chOff x="533400" y="4800600"/>
              <a:chExt cx="533400" cy="763905"/>
            </a:xfrm>
          </p:grpSpPr>
          <p:sp>
            <p:nvSpPr>
              <p:cNvPr id="1948" name="Freeform 1947"/>
              <p:cNvSpPr/>
              <p:nvPr/>
            </p:nvSpPr>
            <p:spPr>
              <a:xfrm>
                <a:off x="535305" y="5271135"/>
                <a:ext cx="531495" cy="293370"/>
              </a:xfrm>
              <a:custGeom>
                <a:avLst/>
                <a:gdLst>
                  <a:gd name="connsiteX0" fmla="*/ 64770 w 531495"/>
                  <a:gd name="connsiteY0" fmla="*/ 1905 h 293370"/>
                  <a:gd name="connsiteX1" fmla="*/ 461010 w 531495"/>
                  <a:gd name="connsiteY1" fmla="*/ 0 h 293370"/>
                  <a:gd name="connsiteX2" fmla="*/ 531495 w 531495"/>
                  <a:gd name="connsiteY2" fmla="*/ 201930 h 293370"/>
                  <a:gd name="connsiteX3" fmla="*/ 525780 w 531495"/>
                  <a:gd name="connsiteY3" fmla="*/ 243840 h 293370"/>
                  <a:gd name="connsiteX4" fmla="*/ 491490 w 531495"/>
                  <a:gd name="connsiteY4" fmla="*/ 285750 h 293370"/>
                  <a:gd name="connsiteX5" fmla="*/ 459105 w 531495"/>
                  <a:gd name="connsiteY5" fmla="*/ 293370 h 293370"/>
                  <a:gd name="connsiteX6" fmla="*/ 72390 w 531495"/>
                  <a:gd name="connsiteY6" fmla="*/ 293370 h 293370"/>
                  <a:gd name="connsiteX7" fmla="*/ 38100 w 531495"/>
                  <a:gd name="connsiteY7" fmla="*/ 283845 h 293370"/>
                  <a:gd name="connsiteX8" fmla="*/ 19050 w 531495"/>
                  <a:gd name="connsiteY8" fmla="*/ 270510 h 293370"/>
                  <a:gd name="connsiteX9" fmla="*/ 0 w 531495"/>
                  <a:gd name="connsiteY9" fmla="*/ 247650 h 293370"/>
                  <a:gd name="connsiteX10" fmla="*/ 0 w 531495"/>
                  <a:gd name="connsiteY10" fmla="*/ 217170 h 293370"/>
                  <a:gd name="connsiteX11" fmla="*/ 5715 w 531495"/>
                  <a:gd name="connsiteY11" fmla="*/ 175260 h 293370"/>
                  <a:gd name="connsiteX12" fmla="*/ 64770 w 531495"/>
                  <a:gd name="connsiteY12" fmla="*/ 1905 h 293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1495" h="293370">
                    <a:moveTo>
                      <a:pt x="64770" y="1905"/>
                    </a:moveTo>
                    <a:lnTo>
                      <a:pt x="461010" y="0"/>
                    </a:lnTo>
                    <a:lnTo>
                      <a:pt x="531495" y="201930"/>
                    </a:lnTo>
                    <a:lnTo>
                      <a:pt x="525780" y="243840"/>
                    </a:lnTo>
                    <a:lnTo>
                      <a:pt x="491490" y="285750"/>
                    </a:lnTo>
                    <a:lnTo>
                      <a:pt x="459105" y="293370"/>
                    </a:lnTo>
                    <a:lnTo>
                      <a:pt x="72390" y="293370"/>
                    </a:lnTo>
                    <a:lnTo>
                      <a:pt x="38100" y="283845"/>
                    </a:lnTo>
                    <a:lnTo>
                      <a:pt x="19050" y="270510"/>
                    </a:lnTo>
                    <a:lnTo>
                      <a:pt x="0" y="247650"/>
                    </a:lnTo>
                    <a:lnTo>
                      <a:pt x="0" y="217170"/>
                    </a:lnTo>
                    <a:lnTo>
                      <a:pt x="5715" y="175260"/>
                    </a:lnTo>
                    <a:lnTo>
                      <a:pt x="64770" y="1905"/>
                    </a:lnTo>
                    <a:close/>
                  </a:path>
                </a:pathLst>
              </a:custGeom>
              <a:solidFill>
                <a:srgbClr val="4F81BD">
                  <a:lumMod val="20000"/>
                  <a:lumOff val="80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949" name="Straight Connector 1948"/>
              <p:cNvCxnSpPr/>
              <p:nvPr/>
            </p:nvCxnSpPr>
            <p:spPr>
              <a:xfrm rot="5400000">
                <a:off x="609600" y="4953000"/>
                <a:ext cx="15240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950" name="Straight Connector 1949"/>
              <p:cNvCxnSpPr/>
              <p:nvPr/>
            </p:nvCxnSpPr>
            <p:spPr>
              <a:xfrm rot="5400000">
                <a:off x="838200" y="4953000"/>
                <a:ext cx="15240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1951" name="Rounded Rectangle 1950"/>
              <p:cNvSpPr/>
              <p:nvPr/>
            </p:nvSpPr>
            <p:spPr>
              <a:xfrm>
                <a:off x="609600" y="4800600"/>
                <a:ext cx="381000" cy="76200"/>
              </a:xfrm>
              <a:prstGeom prst="roundRect">
                <a:avLst>
                  <a:gd name="adj" fmla="val 46667"/>
                </a:avLst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952" name="Straight Connector 1951"/>
              <p:cNvCxnSpPr/>
              <p:nvPr/>
            </p:nvCxnSpPr>
            <p:spPr>
              <a:xfrm>
                <a:off x="609600" y="5562600"/>
                <a:ext cx="38100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grpSp>
            <p:nvGrpSpPr>
              <p:cNvPr id="1953" name="Group 1124"/>
              <p:cNvGrpSpPr/>
              <p:nvPr/>
            </p:nvGrpSpPr>
            <p:grpSpPr>
              <a:xfrm>
                <a:off x="533400" y="4953000"/>
                <a:ext cx="152400" cy="609600"/>
                <a:chOff x="533400" y="4953000"/>
                <a:chExt cx="152400" cy="609600"/>
              </a:xfrm>
            </p:grpSpPr>
            <p:sp>
              <p:nvSpPr>
                <p:cNvPr id="1958" name="Arc 1957"/>
                <p:cNvSpPr/>
                <p:nvPr/>
              </p:nvSpPr>
              <p:spPr>
                <a:xfrm rot="5400000">
                  <a:off x="533400" y="4953000"/>
                  <a:ext cx="152400" cy="152400"/>
                </a:xfrm>
                <a:prstGeom prst="arc">
                  <a:avLst>
                    <a:gd name="adj1" fmla="val 16200000"/>
                    <a:gd name="adj2" fmla="val 18286670"/>
                  </a:avLst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59" name="Arc 1958"/>
                <p:cNvSpPr/>
                <p:nvPr/>
              </p:nvSpPr>
              <p:spPr>
                <a:xfrm rot="16200000" flipH="1">
                  <a:off x="533400" y="5410200"/>
                  <a:ext cx="152400" cy="152400"/>
                </a:xfrm>
                <a:prstGeom prst="arc">
                  <a:avLst>
                    <a:gd name="adj1" fmla="val 14792600"/>
                    <a:gd name="adj2" fmla="val 0"/>
                  </a:avLst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960" name="Straight Connector 1959"/>
                <p:cNvCxnSpPr/>
                <p:nvPr/>
              </p:nvCxnSpPr>
              <p:spPr>
                <a:xfrm rot="5400000" flipH="1" flipV="1">
                  <a:off x="406717" y="5192079"/>
                  <a:ext cx="398147" cy="14097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1954" name="Group 1125"/>
              <p:cNvGrpSpPr/>
              <p:nvPr/>
            </p:nvGrpSpPr>
            <p:grpSpPr>
              <a:xfrm flipH="1">
                <a:off x="914400" y="4953000"/>
                <a:ext cx="152400" cy="609600"/>
                <a:chOff x="533400" y="4953000"/>
                <a:chExt cx="152400" cy="609600"/>
              </a:xfrm>
            </p:grpSpPr>
            <p:sp>
              <p:nvSpPr>
                <p:cNvPr id="1955" name="Arc 1954"/>
                <p:cNvSpPr/>
                <p:nvPr/>
              </p:nvSpPr>
              <p:spPr>
                <a:xfrm rot="5400000">
                  <a:off x="533400" y="4953000"/>
                  <a:ext cx="152400" cy="152400"/>
                </a:xfrm>
                <a:prstGeom prst="arc">
                  <a:avLst>
                    <a:gd name="adj1" fmla="val 16200000"/>
                    <a:gd name="adj2" fmla="val 18286670"/>
                  </a:avLst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56" name="Arc 1955"/>
                <p:cNvSpPr/>
                <p:nvPr/>
              </p:nvSpPr>
              <p:spPr>
                <a:xfrm rot="16200000" flipH="1">
                  <a:off x="533400" y="5410200"/>
                  <a:ext cx="152400" cy="152400"/>
                </a:xfrm>
                <a:prstGeom prst="arc">
                  <a:avLst>
                    <a:gd name="adj1" fmla="val 14792600"/>
                    <a:gd name="adj2" fmla="val 0"/>
                  </a:avLst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957" name="Straight Connector 1956"/>
                <p:cNvCxnSpPr/>
                <p:nvPr/>
              </p:nvCxnSpPr>
              <p:spPr>
                <a:xfrm rot="5400000" flipH="1" flipV="1">
                  <a:off x="406717" y="5192079"/>
                  <a:ext cx="398147" cy="14097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1494" name="TextBox 1493"/>
            <p:cNvSpPr txBox="1"/>
            <p:nvPr/>
          </p:nvSpPr>
          <p:spPr>
            <a:xfrm>
              <a:off x="3533551" y="5200667"/>
              <a:ext cx="529171" cy="3938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Prototype Instrument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5" name="TextBox 1494"/>
            <p:cNvSpPr txBox="1"/>
            <p:nvPr/>
          </p:nvSpPr>
          <p:spPr>
            <a:xfrm>
              <a:off x="5385651" y="5200667"/>
              <a:ext cx="529171" cy="2625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JDRF Funding</a:t>
              </a:r>
            </a:p>
          </p:txBody>
        </p:sp>
        <p:cxnSp>
          <p:nvCxnSpPr>
            <p:cNvPr id="1496" name="Straight Connector 1495"/>
            <p:cNvCxnSpPr/>
            <p:nvPr/>
          </p:nvCxnSpPr>
          <p:spPr>
            <a:xfrm>
              <a:off x="3004379" y="2157936"/>
              <a:ext cx="2513564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grpSp>
          <p:nvGrpSpPr>
            <p:cNvPr id="1497" name="Group 1336"/>
            <p:cNvGrpSpPr/>
            <p:nvPr/>
          </p:nvGrpSpPr>
          <p:grpSpPr>
            <a:xfrm>
              <a:off x="4591894" y="2025643"/>
              <a:ext cx="188990" cy="264586"/>
              <a:chOff x="1143000" y="5105399"/>
              <a:chExt cx="457200" cy="640081"/>
            </a:xfrm>
          </p:grpSpPr>
          <p:sp>
            <p:nvSpPr>
              <p:cNvPr id="1942" name="Folded Corner 1941"/>
              <p:cNvSpPr/>
              <p:nvPr/>
            </p:nvSpPr>
            <p:spPr>
              <a:xfrm>
                <a:off x="1143000" y="5105399"/>
                <a:ext cx="457200" cy="640081"/>
              </a:xfrm>
              <a:prstGeom prst="foldedCorner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943" name="Straight Connector 1942"/>
              <p:cNvCxnSpPr/>
              <p:nvPr/>
            </p:nvCxnSpPr>
            <p:spPr>
              <a:xfrm>
                <a:off x="1219200" y="5181600"/>
                <a:ext cx="3048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sp>
            <p:nvSpPr>
              <p:cNvPr id="1944" name="Rectangle 1943"/>
              <p:cNvSpPr/>
              <p:nvPr/>
            </p:nvSpPr>
            <p:spPr>
              <a:xfrm>
                <a:off x="1219200" y="5257800"/>
                <a:ext cx="304800" cy="7620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45" name="Rectangle 1944"/>
              <p:cNvSpPr/>
              <p:nvPr/>
            </p:nvSpPr>
            <p:spPr>
              <a:xfrm>
                <a:off x="1219200" y="5362574"/>
                <a:ext cx="137160" cy="276225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46" name="Rectangle 1945"/>
              <p:cNvSpPr/>
              <p:nvPr/>
            </p:nvSpPr>
            <p:spPr>
              <a:xfrm>
                <a:off x="1383030" y="5362574"/>
                <a:ext cx="140970" cy="276225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947" name="Straight Connector 1946"/>
              <p:cNvCxnSpPr/>
              <p:nvPr/>
            </p:nvCxnSpPr>
            <p:spPr>
              <a:xfrm>
                <a:off x="1219200" y="5194935"/>
                <a:ext cx="3048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1498" name="TextBox 1497"/>
            <p:cNvSpPr txBox="1"/>
            <p:nvPr/>
          </p:nvSpPr>
          <p:spPr>
            <a:xfrm>
              <a:off x="4062722" y="3083984"/>
              <a:ext cx="926048" cy="1312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SBIR App.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99" name="Group 650"/>
            <p:cNvGrpSpPr>
              <a:grpSpLocks/>
            </p:cNvGrpSpPr>
            <p:nvPr/>
          </p:nvGrpSpPr>
          <p:grpSpPr bwMode="auto">
            <a:xfrm>
              <a:off x="4988798" y="2025652"/>
              <a:ext cx="428676" cy="467396"/>
              <a:chOff x="4512" y="496"/>
              <a:chExt cx="310" cy="338"/>
            </a:xfrm>
          </p:grpSpPr>
          <p:sp>
            <p:nvSpPr>
              <p:cNvPr id="1934" name="AutoShape 651"/>
              <p:cNvSpPr>
                <a:spLocks noChangeArrowheads="1"/>
              </p:cNvSpPr>
              <p:nvPr/>
            </p:nvSpPr>
            <p:spPr bwMode="auto">
              <a:xfrm>
                <a:off x="4608" y="496"/>
                <a:ext cx="118" cy="64"/>
              </a:xfrm>
              <a:prstGeom prst="diamond">
                <a:avLst/>
              </a:prstGeom>
              <a:solidFill>
                <a:sysClr val="windowText" lastClr="000000"/>
              </a:solidFill>
              <a:ln w="6350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935" name="Group 652"/>
              <p:cNvGrpSpPr>
                <a:grpSpLocks/>
              </p:cNvGrpSpPr>
              <p:nvPr/>
            </p:nvGrpSpPr>
            <p:grpSpPr bwMode="auto">
              <a:xfrm>
                <a:off x="4512" y="528"/>
                <a:ext cx="310" cy="306"/>
                <a:chOff x="2784" y="1392"/>
                <a:chExt cx="310" cy="306"/>
              </a:xfrm>
            </p:grpSpPr>
            <p:sp>
              <p:nvSpPr>
                <p:cNvPr id="1937" name="Text Box 653"/>
                <p:cNvSpPr txBox="1">
                  <a:spLocks noChangeArrowheads="1"/>
                </p:cNvSpPr>
                <p:nvPr/>
              </p:nvSpPr>
              <p:spPr bwMode="auto">
                <a:xfrm>
                  <a:off x="2784" y="1592"/>
                  <a:ext cx="310" cy="106"/>
                </a:xfrm>
                <a:prstGeom prst="rect">
                  <a:avLst/>
                </a:prstGeom>
                <a:noFill/>
                <a:ln w="635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lIns="0" tIns="0" rIns="0" bIns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1938" name="Group 654"/>
                <p:cNvGrpSpPr>
                  <a:grpSpLocks/>
                </p:cNvGrpSpPr>
                <p:nvPr/>
              </p:nvGrpSpPr>
              <p:grpSpPr bwMode="auto">
                <a:xfrm>
                  <a:off x="2859" y="1392"/>
                  <a:ext cx="160" cy="192"/>
                  <a:chOff x="3168" y="1392"/>
                  <a:chExt cx="160" cy="192"/>
                </a:xfrm>
              </p:grpSpPr>
              <p:sp>
                <p:nvSpPr>
                  <p:cNvPr id="1939" name="Freeform 655"/>
                  <p:cNvSpPr>
                    <a:spLocks/>
                  </p:cNvSpPr>
                  <p:nvPr/>
                </p:nvSpPr>
                <p:spPr bwMode="auto">
                  <a:xfrm>
                    <a:off x="3168" y="1392"/>
                    <a:ext cx="160" cy="191"/>
                  </a:xfrm>
                  <a:custGeom>
                    <a:avLst/>
                    <a:gdLst>
                      <a:gd name="T0" fmla="*/ 0 w 626"/>
                      <a:gd name="T1" fmla="*/ 1 h 746"/>
                      <a:gd name="T2" fmla="*/ 1 w 626"/>
                      <a:gd name="T3" fmla="*/ 1 h 746"/>
                      <a:gd name="T4" fmla="*/ 1 w 626"/>
                      <a:gd name="T5" fmla="*/ 1 h 746"/>
                      <a:gd name="T6" fmla="*/ 1 w 626"/>
                      <a:gd name="T7" fmla="*/ 1 h 746"/>
                      <a:gd name="T8" fmla="*/ 1 w 626"/>
                      <a:gd name="T9" fmla="*/ 1 h 746"/>
                      <a:gd name="T10" fmla="*/ 1 w 626"/>
                      <a:gd name="T11" fmla="*/ 1 h 746"/>
                      <a:gd name="T12" fmla="*/ 1 w 626"/>
                      <a:gd name="T13" fmla="*/ 1 h 746"/>
                      <a:gd name="T14" fmla="*/ 1 w 626"/>
                      <a:gd name="T15" fmla="*/ 1 h 746"/>
                      <a:gd name="T16" fmla="*/ 1 w 626"/>
                      <a:gd name="T17" fmla="*/ 1 h 746"/>
                      <a:gd name="T18" fmla="*/ 1 w 626"/>
                      <a:gd name="T19" fmla="*/ 1 h 746"/>
                      <a:gd name="T20" fmla="*/ 1 w 626"/>
                      <a:gd name="T21" fmla="*/ 1 h 746"/>
                      <a:gd name="T22" fmla="*/ 1 w 626"/>
                      <a:gd name="T23" fmla="*/ 0 h 746"/>
                      <a:gd name="T24" fmla="*/ 1 w 626"/>
                      <a:gd name="T25" fmla="*/ 0 h 746"/>
                      <a:gd name="T26" fmla="*/ 1 w 626"/>
                      <a:gd name="T27" fmla="*/ 0 h 746"/>
                      <a:gd name="T28" fmla="*/ 1 w 626"/>
                      <a:gd name="T29" fmla="*/ 0 h 746"/>
                      <a:gd name="T30" fmla="*/ 1 w 626"/>
                      <a:gd name="T31" fmla="*/ 0 h 746"/>
                      <a:gd name="T32" fmla="*/ 1 w 626"/>
                      <a:gd name="T33" fmla="*/ 0 h 746"/>
                      <a:gd name="T34" fmla="*/ 1 w 626"/>
                      <a:gd name="T35" fmla="*/ 0 h 746"/>
                      <a:gd name="T36" fmla="*/ 0 w 626"/>
                      <a:gd name="T37" fmla="*/ 0 h 746"/>
                      <a:gd name="T38" fmla="*/ 0 w 626"/>
                      <a:gd name="T39" fmla="*/ 0 h 746"/>
                      <a:gd name="T40" fmla="*/ 0 w 626"/>
                      <a:gd name="T41" fmla="*/ 0 h 746"/>
                      <a:gd name="T42" fmla="*/ 0 w 626"/>
                      <a:gd name="T43" fmla="*/ 0 h 746"/>
                      <a:gd name="T44" fmla="*/ 0 w 626"/>
                      <a:gd name="T45" fmla="*/ 0 h 746"/>
                      <a:gd name="T46" fmla="*/ 0 w 626"/>
                      <a:gd name="T47" fmla="*/ 0 h 746"/>
                      <a:gd name="T48" fmla="*/ 0 w 626"/>
                      <a:gd name="T49" fmla="*/ 0 h 746"/>
                      <a:gd name="T50" fmla="*/ 0 w 626"/>
                      <a:gd name="T51" fmla="*/ 0 h 746"/>
                      <a:gd name="T52" fmla="*/ 0 w 626"/>
                      <a:gd name="T53" fmla="*/ 0 h 746"/>
                      <a:gd name="T54" fmla="*/ 0 w 626"/>
                      <a:gd name="T55" fmla="*/ 0 h 746"/>
                      <a:gd name="T56" fmla="*/ 0 w 626"/>
                      <a:gd name="T57" fmla="*/ 0 h 746"/>
                      <a:gd name="T58" fmla="*/ 0 w 626"/>
                      <a:gd name="T59" fmla="*/ 1 h 746"/>
                      <a:gd name="T60" fmla="*/ 0 w 626"/>
                      <a:gd name="T61" fmla="*/ 1 h 746"/>
                      <a:gd name="T62" fmla="*/ 0 w 626"/>
                      <a:gd name="T63" fmla="*/ 1 h 746"/>
                      <a:gd name="T64" fmla="*/ 0 w 626"/>
                      <a:gd name="T65" fmla="*/ 1 h 746"/>
                      <a:gd name="T66" fmla="*/ 0 w 626"/>
                      <a:gd name="T67" fmla="*/ 1 h 746"/>
                      <a:gd name="T68" fmla="*/ 0 w 626"/>
                      <a:gd name="T69" fmla="*/ 1 h 746"/>
                      <a:gd name="T70" fmla="*/ 0 w 626"/>
                      <a:gd name="T71" fmla="*/ 1 h 746"/>
                      <a:gd name="T72" fmla="*/ 0 w 626"/>
                      <a:gd name="T73" fmla="*/ 1 h 746"/>
                      <a:gd name="T74" fmla="*/ 0 w 626"/>
                      <a:gd name="T75" fmla="*/ 1 h 746"/>
                      <a:gd name="T76" fmla="*/ 0 w 626"/>
                      <a:gd name="T77" fmla="*/ 1 h 74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626"/>
                      <a:gd name="T118" fmla="*/ 0 h 746"/>
                      <a:gd name="T119" fmla="*/ 626 w 626"/>
                      <a:gd name="T120" fmla="*/ 746 h 746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626" h="746">
                        <a:moveTo>
                          <a:pt x="0" y="746"/>
                        </a:moveTo>
                        <a:lnTo>
                          <a:pt x="626" y="746"/>
                        </a:lnTo>
                        <a:lnTo>
                          <a:pt x="626" y="492"/>
                        </a:lnTo>
                        <a:lnTo>
                          <a:pt x="616" y="456"/>
                        </a:lnTo>
                        <a:lnTo>
                          <a:pt x="594" y="434"/>
                        </a:lnTo>
                        <a:lnTo>
                          <a:pt x="566" y="416"/>
                        </a:lnTo>
                        <a:lnTo>
                          <a:pt x="522" y="398"/>
                        </a:lnTo>
                        <a:lnTo>
                          <a:pt x="480" y="386"/>
                        </a:lnTo>
                        <a:lnTo>
                          <a:pt x="426" y="374"/>
                        </a:lnTo>
                        <a:lnTo>
                          <a:pt x="380" y="372"/>
                        </a:lnTo>
                        <a:lnTo>
                          <a:pt x="410" y="346"/>
                        </a:lnTo>
                        <a:lnTo>
                          <a:pt x="426" y="318"/>
                        </a:lnTo>
                        <a:lnTo>
                          <a:pt x="444" y="266"/>
                        </a:lnTo>
                        <a:lnTo>
                          <a:pt x="452" y="204"/>
                        </a:lnTo>
                        <a:lnTo>
                          <a:pt x="442" y="116"/>
                        </a:lnTo>
                        <a:lnTo>
                          <a:pt x="412" y="54"/>
                        </a:lnTo>
                        <a:lnTo>
                          <a:pt x="386" y="26"/>
                        </a:lnTo>
                        <a:lnTo>
                          <a:pt x="358" y="8"/>
                        </a:lnTo>
                        <a:lnTo>
                          <a:pt x="322" y="0"/>
                        </a:lnTo>
                        <a:lnTo>
                          <a:pt x="294" y="4"/>
                        </a:lnTo>
                        <a:lnTo>
                          <a:pt x="260" y="18"/>
                        </a:lnTo>
                        <a:lnTo>
                          <a:pt x="228" y="46"/>
                        </a:lnTo>
                        <a:lnTo>
                          <a:pt x="210" y="76"/>
                        </a:lnTo>
                        <a:lnTo>
                          <a:pt x="192" y="118"/>
                        </a:lnTo>
                        <a:lnTo>
                          <a:pt x="182" y="156"/>
                        </a:lnTo>
                        <a:lnTo>
                          <a:pt x="180" y="192"/>
                        </a:lnTo>
                        <a:lnTo>
                          <a:pt x="182" y="232"/>
                        </a:lnTo>
                        <a:lnTo>
                          <a:pt x="192" y="286"/>
                        </a:lnTo>
                        <a:lnTo>
                          <a:pt x="204" y="310"/>
                        </a:lnTo>
                        <a:lnTo>
                          <a:pt x="220" y="340"/>
                        </a:lnTo>
                        <a:lnTo>
                          <a:pt x="248" y="368"/>
                        </a:lnTo>
                        <a:lnTo>
                          <a:pt x="210" y="374"/>
                        </a:lnTo>
                        <a:lnTo>
                          <a:pt x="172" y="382"/>
                        </a:lnTo>
                        <a:lnTo>
                          <a:pt x="128" y="394"/>
                        </a:lnTo>
                        <a:lnTo>
                          <a:pt x="82" y="410"/>
                        </a:lnTo>
                        <a:lnTo>
                          <a:pt x="42" y="434"/>
                        </a:lnTo>
                        <a:lnTo>
                          <a:pt x="14" y="460"/>
                        </a:lnTo>
                        <a:lnTo>
                          <a:pt x="0" y="498"/>
                        </a:lnTo>
                        <a:lnTo>
                          <a:pt x="0" y="746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 w="635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40" name="Line 656"/>
                  <p:cNvSpPr>
                    <a:spLocks noChangeShapeType="1"/>
                  </p:cNvSpPr>
                  <p:nvPr/>
                </p:nvSpPr>
                <p:spPr bwMode="auto">
                  <a:xfrm>
                    <a:off x="3201" y="1541"/>
                    <a:ext cx="0" cy="43"/>
                  </a:xfrm>
                  <a:prstGeom prst="line">
                    <a:avLst/>
                  </a:prstGeom>
                  <a:noFill/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41" name="Line 657"/>
                  <p:cNvSpPr>
                    <a:spLocks noChangeShapeType="1"/>
                  </p:cNvSpPr>
                  <p:nvPr/>
                </p:nvSpPr>
                <p:spPr bwMode="auto">
                  <a:xfrm>
                    <a:off x="3295" y="1541"/>
                    <a:ext cx="0" cy="43"/>
                  </a:xfrm>
                  <a:prstGeom prst="line">
                    <a:avLst/>
                  </a:prstGeom>
                  <a:noFill/>
                  <a:ln w="6350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1936" name="Freeform 658"/>
              <p:cNvSpPr>
                <a:spLocks/>
              </p:cNvSpPr>
              <p:nvPr/>
            </p:nvSpPr>
            <p:spPr bwMode="auto">
              <a:xfrm>
                <a:off x="4635" y="514"/>
                <a:ext cx="66" cy="37"/>
              </a:xfrm>
              <a:custGeom>
                <a:avLst/>
                <a:gdLst>
                  <a:gd name="T0" fmla="*/ 0 w 66"/>
                  <a:gd name="T1" fmla="*/ 24 h 37"/>
                  <a:gd name="T2" fmla="*/ 0 w 66"/>
                  <a:gd name="T3" fmla="*/ 37 h 37"/>
                  <a:gd name="T4" fmla="*/ 66 w 66"/>
                  <a:gd name="T5" fmla="*/ 37 h 37"/>
                  <a:gd name="T6" fmla="*/ 66 w 66"/>
                  <a:gd name="T7" fmla="*/ 22 h 37"/>
                  <a:gd name="T8" fmla="*/ 51 w 66"/>
                  <a:gd name="T9" fmla="*/ 0 h 37"/>
                  <a:gd name="T10" fmla="*/ 11 w 66"/>
                  <a:gd name="T11" fmla="*/ 1 h 37"/>
                  <a:gd name="T12" fmla="*/ 0 w 66"/>
                  <a:gd name="T13" fmla="*/ 24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37"/>
                  <a:gd name="T23" fmla="*/ 66 w 6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37">
                    <a:moveTo>
                      <a:pt x="0" y="24"/>
                    </a:moveTo>
                    <a:lnTo>
                      <a:pt x="0" y="37"/>
                    </a:lnTo>
                    <a:lnTo>
                      <a:pt x="66" y="37"/>
                    </a:lnTo>
                    <a:lnTo>
                      <a:pt x="66" y="22"/>
                    </a:lnTo>
                    <a:lnTo>
                      <a:pt x="51" y="0"/>
                    </a:lnTo>
                    <a:lnTo>
                      <a:pt x="11" y="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6350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500" name="TextBox 1499"/>
            <p:cNvSpPr txBox="1"/>
            <p:nvPr/>
          </p:nvSpPr>
          <p:spPr>
            <a:xfrm>
              <a:off x="5319506" y="2025643"/>
              <a:ext cx="727609" cy="2625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Student Thesis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501" name="Group 1176"/>
            <p:cNvGrpSpPr/>
            <p:nvPr/>
          </p:nvGrpSpPr>
          <p:grpSpPr>
            <a:xfrm>
              <a:off x="5858126" y="5200667"/>
              <a:ext cx="188990" cy="264586"/>
              <a:chOff x="1143000" y="5105399"/>
              <a:chExt cx="457200" cy="640081"/>
            </a:xfrm>
          </p:grpSpPr>
          <p:sp>
            <p:nvSpPr>
              <p:cNvPr id="1928" name="Folded Corner 1927"/>
              <p:cNvSpPr/>
              <p:nvPr/>
            </p:nvSpPr>
            <p:spPr>
              <a:xfrm>
                <a:off x="1143000" y="5105399"/>
                <a:ext cx="457200" cy="640081"/>
              </a:xfrm>
              <a:prstGeom prst="foldedCorner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929" name="Straight Connector 1928"/>
              <p:cNvCxnSpPr/>
              <p:nvPr/>
            </p:nvCxnSpPr>
            <p:spPr>
              <a:xfrm>
                <a:off x="1219200" y="5181600"/>
                <a:ext cx="3048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sp>
            <p:nvSpPr>
              <p:cNvPr id="1930" name="Rectangle 1929"/>
              <p:cNvSpPr/>
              <p:nvPr/>
            </p:nvSpPr>
            <p:spPr>
              <a:xfrm>
                <a:off x="1219200" y="5257800"/>
                <a:ext cx="304800" cy="7620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31" name="Rectangle 1930"/>
              <p:cNvSpPr/>
              <p:nvPr/>
            </p:nvSpPr>
            <p:spPr>
              <a:xfrm>
                <a:off x="1219200" y="5362574"/>
                <a:ext cx="137160" cy="276225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32" name="Rectangle 1931"/>
              <p:cNvSpPr/>
              <p:nvPr/>
            </p:nvSpPr>
            <p:spPr>
              <a:xfrm>
                <a:off x="1383030" y="5362574"/>
                <a:ext cx="140970" cy="276225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933" name="Straight Connector 1932"/>
              <p:cNvCxnSpPr/>
              <p:nvPr/>
            </p:nvCxnSpPr>
            <p:spPr>
              <a:xfrm>
                <a:off x="1219200" y="5194935"/>
                <a:ext cx="3048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</p:grpSp>
        <p:grpSp>
          <p:nvGrpSpPr>
            <p:cNvPr id="1502" name="Group 2259"/>
            <p:cNvGrpSpPr/>
            <p:nvPr/>
          </p:nvGrpSpPr>
          <p:grpSpPr>
            <a:xfrm>
              <a:off x="5121065" y="2554814"/>
              <a:ext cx="343961" cy="264586"/>
              <a:chOff x="1524000" y="8153400"/>
              <a:chExt cx="990600" cy="762000"/>
            </a:xfrm>
          </p:grpSpPr>
          <p:sp>
            <p:nvSpPr>
              <p:cNvPr id="1922" name="Folded Corner 1921"/>
              <p:cNvSpPr/>
              <p:nvPr/>
            </p:nvSpPr>
            <p:spPr>
              <a:xfrm>
                <a:off x="1752600" y="8153400"/>
                <a:ext cx="544830" cy="762000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923" name="Group 197"/>
              <p:cNvGrpSpPr>
                <a:grpSpLocks/>
              </p:cNvGrpSpPr>
              <p:nvPr/>
            </p:nvGrpSpPr>
            <p:grpSpPr bwMode="auto">
              <a:xfrm>
                <a:off x="1524000" y="8305808"/>
                <a:ext cx="457200" cy="548641"/>
                <a:chOff x="3168" y="1392"/>
                <a:chExt cx="160" cy="192"/>
              </a:xfrm>
              <a:solidFill>
                <a:srgbClr val="339966"/>
              </a:solidFill>
            </p:grpSpPr>
            <p:sp>
              <p:nvSpPr>
                <p:cNvPr id="1925" name="Freeform 198"/>
                <p:cNvSpPr>
                  <a:spLocks/>
                </p:cNvSpPr>
                <p:nvPr/>
              </p:nvSpPr>
              <p:spPr bwMode="auto">
                <a:xfrm>
                  <a:off x="3168" y="1392"/>
                  <a:ext cx="160" cy="191"/>
                </a:xfrm>
                <a:custGeom>
                  <a:avLst/>
                  <a:gdLst>
                    <a:gd name="T0" fmla="*/ 0 w 626"/>
                    <a:gd name="T1" fmla="*/ 1 h 746"/>
                    <a:gd name="T2" fmla="*/ 1 w 626"/>
                    <a:gd name="T3" fmla="*/ 1 h 746"/>
                    <a:gd name="T4" fmla="*/ 1 w 626"/>
                    <a:gd name="T5" fmla="*/ 1 h 746"/>
                    <a:gd name="T6" fmla="*/ 1 w 626"/>
                    <a:gd name="T7" fmla="*/ 1 h 746"/>
                    <a:gd name="T8" fmla="*/ 1 w 626"/>
                    <a:gd name="T9" fmla="*/ 1 h 746"/>
                    <a:gd name="T10" fmla="*/ 1 w 626"/>
                    <a:gd name="T11" fmla="*/ 1 h 746"/>
                    <a:gd name="T12" fmla="*/ 1 w 626"/>
                    <a:gd name="T13" fmla="*/ 1 h 746"/>
                    <a:gd name="T14" fmla="*/ 1 w 626"/>
                    <a:gd name="T15" fmla="*/ 1 h 746"/>
                    <a:gd name="T16" fmla="*/ 1 w 626"/>
                    <a:gd name="T17" fmla="*/ 1 h 746"/>
                    <a:gd name="T18" fmla="*/ 1 w 626"/>
                    <a:gd name="T19" fmla="*/ 1 h 746"/>
                    <a:gd name="T20" fmla="*/ 1 w 626"/>
                    <a:gd name="T21" fmla="*/ 1 h 746"/>
                    <a:gd name="T22" fmla="*/ 1 w 626"/>
                    <a:gd name="T23" fmla="*/ 0 h 746"/>
                    <a:gd name="T24" fmla="*/ 1 w 626"/>
                    <a:gd name="T25" fmla="*/ 0 h 746"/>
                    <a:gd name="T26" fmla="*/ 1 w 626"/>
                    <a:gd name="T27" fmla="*/ 0 h 746"/>
                    <a:gd name="T28" fmla="*/ 1 w 626"/>
                    <a:gd name="T29" fmla="*/ 0 h 746"/>
                    <a:gd name="T30" fmla="*/ 1 w 626"/>
                    <a:gd name="T31" fmla="*/ 0 h 746"/>
                    <a:gd name="T32" fmla="*/ 1 w 626"/>
                    <a:gd name="T33" fmla="*/ 0 h 746"/>
                    <a:gd name="T34" fmla="*/ 1 w 626"/>
                    <a:gd name="T35" fmla="*/ 0 h 746"/>
                    <a:gd name="T36" fmla="*/ 0 w 626"/>
                    <a:gd name="T37" fmla="*/ 0 h 746"/>
                    <a:gd name="T38" fmla="*/ 0 w 626"/>
                    <a:gd name="T39" fmla="*/ 0 h 746"/>
                    <a:gd name="T40" fmla="*/ 0 w 626"/>
                    <a:gd name="T41" fmla="*/ 0 h 746"/>
                    <a:gd name="T42" fmla="*/ 0 w 626"/>
                    <a:gd name="T43" fmla="*/ 0 h 746"/>
                    <a:gd name="T44" fmla="*/ 0 w 626"/>
                    <a:gd name="T45" fmla="*/ 0 h 746"/>
                    <a:gd name="T46" fmla="*/ 0 w 626"/>
                    <a:gd name="T47" fmla="*/ 0 h 746"/>
                    <a:gd name="T48" fmla="*/ 0 w 626"/>
                    <a:gd name="T49" fmla="*/ 0 h 746"/>
                    <a:gd name="T50" fmla="*/ 0 w 626"/>
                    <a:gd name="T51" fmla="*/ 0 h 746"/>
                    <a:gd name="T52" fmla="*/ 0 w 626"/>
                    <a:gd name="T53" fmla="*/ 0 h 746"/>
                    <a:gd name="T54" fmla="*/ 0 w 626"/>
                    <a:gd name="T55" fmla="*/ 0 h 746"/>
                    <a:gd name="T56" fmla="*/ 0 w 626"/>
                    <a:gd name="T57" fmla="*/ 0 h 746"/>
                    <a:gd name="T58" fmla="*/ 0 w 626"/>
                    <a:gd name="T59" fmla="*/ 1 h 746"/>
                    <a:gd name="T60" fmla="*/ 0 w 626"/>
                    <a:gd name="T61" fmla="*/ 1 h 746"/>
                    <a:gd name="T62" fmla="*/ 0 w 626"/>
                    <a:gd name="T63" fmla="*/ 1 h 746"/>
                    <a:gd name="T64" fmla="*/ 0 w 626"/>
                    <a:gd name="T65" fmla="*/ 1 h 746"/>
                    <a:gd name="T66" fmla="*/ 0 w 626"/>
                    <a:gd name="T67" fmla="*/ 1 h 746"/>
                    <a:gd name="T68" fmla="*/ 0 w 626"/>
                    <a:gd name="T69" fmla="*/ 1 h 746"/>
                    <a:gd name="T70" fmla="*/ 0 w 626"/>
                    <a:gd name="T71" fmla="*/ 1 h 746"/>
                    <a:gd name="T72" fmla="*/ 0 w 626"/>
                    <a:gd name="T73" fmla="*/ 1 h 746"/>
                    <a:gd name="T74" fmla="*/ 0 w 626"/>
                    <a:gd name="T75" fmla="*/ 1 h 746"/>
                    <a:gd name="T76" fmla="*/ 0 w 626"/>
                    <a:gd name="T77" fmla="*/ 1 h 74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626"/>
                    <a:gd name="T118" fmla="*/ 0 h 746"/>
                    <a:gd name="T119" fmla="*/ 626 w 626"/>
                    <a:gd name="T120" fmla="*/ 746 h 74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626" h="746">
                      <a:moveTo>
                        <a:pt x="0" y="746"/>
                      </a:moveTo>
                      <a:lnTo>
                        <a:pt x="626" y="746"/>
                      </a:lnTo>
                      <a:lnTo>
                        <a:pt x="626" y="492"/>
                      </a:lnTo>
                      <a:lnTo>
                        <a:pt x="616" y="456"/>
                      </a:lnTo>
                      <a:lnTo>
                        <a:pt x="594" y="434"/>
                      </a:lnTo>
                      <a:lnTo>
                        <a:pt x="566" y="416"/>
                      </a:lnTo>
                      <a:lnTo>
                        <a:pt x="522" y="398"/>
                      </a:lnTo>
                      <a:lnTo>
                        <a:pt x="480" y="386"/>
                      </a:lnTo>
                      <a:lnTo>
                        <a:pt x="426" y="374"/>
                      </a:lnTo>
                      <a:lnTo>
                        <a:pt x="380" y="372"/>
                      </a:lnTo>
                      <a:lnTo>
                        <a:pt x="410" y="346"/>
                      </a:lnTo>
                      <a:lnTo>
                        <a:pt x="426" y="318"/>
                      </a:lnTo>
                      <a:lnTo>
                        <a:pt x="444" y="266"/>
                      </a:lnTo>
                      <a:lnTo>
                        <a:pt x="452" y="204"/>
                      </a:lnTo>
                      <a:lnTo>
                        <a:pt x="442" y="116"/>
                      </a:lnTo>
                      <a:lnTo>
                        <a:pt x="412" y="54"/>
                      </a:lnTo>
                      <a:lnTo>
                        <a:pt x="386" y="26"/>
                      </a:lnTo>
                      <a:lnTo>
                        <a:pt x="358" y="8"/>
                      </a:lnTo>
                      <a:lnTo>
                        <a:pt x="322" y="0"/>
                      </a:lnTo>
                      <a:lnTo>
                        <a:pt x="294" y="4"/>
                      </a:lnTo>
                      <a:lnTo>
                        <a:pt x="260" y="18"/>
                      </a:lnTo>
                      <a:lnTo>
                        <a:pt x="228" y="46"/>
                      </a:lnTo>
                      <a:lnTo>
                        <a:pt x="210" y="76"/>
                      </a:lnTo>
                      <a:lnTo>
                        <a:pt x="192" y="118"/>
                      </a:lnTo>
                      <a:lnTo>
                        <a:pt x="182" y="156"/>
                      </a:lnTo>
                      <a:lnTo>
                        <a:pt x="180" y="192"/>
                      </a:lnTo>
                      <a:lnTo>
                        <a:pt x="182" y="232"/>
                      </a:lnTo>
                      <a:lnTo>
                        <a:pt x="192" y="286"/>
                      </a:lnTo>
                      <a:lnTo>
                        <a:pt x="204" y="310"/>
                      </a:lnTo>
                      <a:lnTo>
                        <a:pt x="220" y="340"/>
                      </a:lnTo>
                      <a:lnTo>
                        <a:pt x="248" y="368"/>
                      </a:lnTo>
                      <a:lnTo>
                        <a:pt x="210" y="374"/>
                      </a:lnTo>
                      <a:lnTo>
                        <a:pt x="172" y="382"/>
                      </a:lnTo>
                      <a:lnTo>
                        <a:pt x="128" y="394"/>
                      </a:lnTo>
                      <a:lnTo>
                        <a:pt x="82" y="410"/>
                      </a:lnTo>
                      <a:lnTo>
                        <a:pt x="42" y="434"/>
                      </a:lnTo>
                      <a:lnTo>
                        <a:pt x="14" y="460"/>
                      </a:lnTo>
                      <a:lnTo>
                        <a:pt x="0" y="498"/>
                      </a:lnTo>
                      <a:lnTo>
                        <a:pt x="0" y="746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26" name="Line 199"/>
                <p:cNvSpPr>
                  <a:spLocks noChangeShapeType="1"/>
                </p:cNvSpPr>
                <p:nvPr/>
              </p:nvSpPr>
              <p:spPr bwMode="auto">
                <a:xfrm>
                  <a:off x="3201" y="1541"/>
                  <a:ext cx="0" cy="43"/>
                </a:xfrm>
                <a:prstGeom prst="line">
                  <a:avLst/>
                </a:prstGeom>
                <a:grpFill/>
                <a:ln w="6350">
                  <a:solidFill>
                    <a:srgbClr val="C4ECD9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27" name="Line 200"/>
                <p:cNvSpPr>
                  <a:spLocks noChangeShapeType="1"/>
                </p:cNvSpPr>
                <p:nvPr/>
              </p:nvSpPr>
              <p:spPr bwMode="auto">
                <a:xfrm>
                  <a:off x="3295" y="1541"/>
                  <a:ext cx="0" cy="43"/>
                </a:xfrm>
                <a:prstGeom prst="line">
                  <a:avLst/>
                </a:prstGeom>
                <a:grpFill/>
                <a:ln w="6350">
                  <a:solidFill>
                    <a:srgbClr val="C4ECD9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924" name="Folded Corner 1923"/>
              <p:cNvSpPr/>
              <p:nvPr/>
            </p:nvSpPr>
            <p:spPr>
              <a:xfrm>
                <a:off x="1905000" y="8382000"/>
                <a:ext cx="609600" cy="228600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503" name="TextBox 1502"/>
            <p:cNvSpPr txBox="1"/>
            <p:nvPr/>
          </p:nvSpPr>
          <p:spPr>
            <a:xfrm>
              <a:off x="5517944" y="2554814"/>
              <a:ext cx="529170" cy="3938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Market Campaign (44 Co’s)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04" name="Straight Connector 1503"/>
            <p:cNvCxnSpPr/>
            <p:nvPr/>
          </p:nvCxnSpPr>
          <p:spPr>
            <a:xfrm>
              <a:off x="755401" y="1886736"/>
              <a:ext cx="2005893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grpSp>
          <p:nvGrpSpPr>
            <p:cNvPr id="1505" name="Group 2408"/>
            <p:cNvGrpSpPr/>
            <p:nvPr/>
          </p:nvGrpSpPr>
          <p:grpSpPr>
            <a:xfrm>
              <a:off x="5782529" y="4671496"/>
              <a:ext cx="189179" cy="264586"/>
              <a:chOff x="1524000" y="8229600"/>
              <a:chExt cx="544830" cy="762000"/>
            </a:xfrm>
          </p:grpSpPr>
          <p:sp>
            <p:nvSpPr>
              <p:cNvPr id="1896" name="Folded Corner 1895"/>
              <p:cNvSpPr/>
              <p:nvPr/>
            </p:nvSpPr>
            <p:spPr>
              <a:xfrm>
                <a:off x="1524000" y="8229600"/>
                <a:ext cx="544830" cy="762000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897" name="Group 2410"/>
              <p:cNvGrpSpPr/>
              <p:nvPr/>
            </p:nvGrpSpPr>
            <p:grpSpPr>
              <a:xfrm>
                <a:off x="1614715" y="83203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918" name="Straight Connector 1917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919" name="Straight Connector 1918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920" name="Straight Connector 1919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921" name="Straight Connector 1920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grpSp>
            <p:nvGrpSpPr>
              <p:cNvPr id="1898" name="Group 2411"/>
              <p:cNvGrpSpPr/>
              <p:nvPr/>
            </p:nvGrpSpPr>
            <p:grpSpPr>
              <a:xfrm>
                <a:off x="1614715" y="83965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914" name="Straight Connector 1913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915" name="Straight Connector 1914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916" name="Straight Connector 1915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917" name="Straight Connector 1916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sp>
            <p:nvSpPr>
              <p:cNvPr id="1899" name="Rectangle 1898"/>
              <p:cNvSpPr/>
              <p:nvPr/>
            </p:nvSpPr>
            <p:spPr>
              <a:xfrm>
                <a:off x="1809750" y="8416290"/>
                <a:ext cx="171450" cy="11811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900" name="Group 2413"/>
              <p:cNvGrpSpPr/>
              <p:nvPr/>
            </p:nvGrpSpPr>
            <p:grpSpPr>
              <a:xfrm>
                <a:off x="1809750" y="8320315"/>
                <a:ext cx="171450" cy="61685"/>
                <a:chOff x="852714" y="8320315"/>
                <a:chExt cx="362857" cy="61685"/>
              </a:xfrm>
            </p:grpSpPr>
            <p:cxnSp>
              <p:nvCxnSpPr>
                <p:cNvPr id="1910" name="Straight Connector 1909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911" name="Straight Connector 1910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912" name="Straight Connector 1911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913" name="Straight Connector 1912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grpSp>
            <p:nvGrpSpPr>
              <p:cNvPr id="1901" name="Group 2414"/>
              <p:cNvGrpSpPr/>
              <p:nvPr/>
            </p:nvGrpSpPr>
            <p:grpSpPr>
              <a:xfrm>
                <a:off x="1614715" y="8458200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906" name="Straight Connector 1905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907" name="Straight Connector 1906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908" name="Straight Connector 1907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909" name="Straight Connector 1908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sp>
            <p:nvSpPr>
              <p:cNvPr id="1902" name="Rectangle 1901"/>
              <p:cNvSpPr/>
              <p:nvPr/>
            </p:nvSpPr>
            <p:spPr>
              <a:xfrm>
                <a:off x="1600200" y="861060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03" name="Rectangle 1902"/>
              <p:cNvSpPr/>
              <p:nvPr/>
            </p:nvSpPr>
            <p:spPr>
              <a:xfrm>
                <a:off x="1600200" y="871728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04" name="Rectangle 1903"/>
              <p:cNvSpPr/>
              <p:nvPr/>
            </p:nvSpPr>
            <p:spPr>
              <a:xfrm>
                <a:off x="1838325" y="864489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05" name="Flowchart: Magnetic Disk 1904"/>
              <p:cNvSpPr/>
              <p:nvPr/>
            </p:nvSpPr>
            <p:spPr>
              <a:xfrm>
                <a:off x="1765934" y="8755380"/>
                <a:ext cx="131445" cy="152400"/>
              </a:xfrm>
              <a:prstGeom prst="flowChartMagneticDisk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1506" name="Straight Connector 1505"/>
            <p:cNvCxnSpPr/>
            <p:nvPr/>
          </p:nvCxnSpPr>
          <p:spPr>
            <a:xfrm>
              <a:off x="3004379" y="2687107"/>
              <a:ext cx="185210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grpSp>
          <p:nvGrpSpPr>
            <p:cNvPr id="1507" name="Group 2242"/>
            <p:cNvGrpSpPr/>
            <p:nvPr/>
          </p:nvGrpSpPr>
          <p:grpSpPr>
            <a:xfrm>
              <a:off x="3268965" y="2554814"/>
              <a:ext cx="189179" cy="264586"/>
              <a:chOff x="762000" y="8229600"/>
              <a:chExt cx="544830" cy="762000"/>
            </a:xfrm>
          </p:grpSpPr>
          <p:sp>
            <p:nvSpPr>
              <p:cNvPr id="1888" name="Folded Corner 1887"/>
              <p:cNvSpPr/>
              <p:nvPr/>
            </p:nvSpPr>
            <p:spPr>
              <a:xfrm>
                <a:off x="762000" y="8229600"/>
                <a:ext cx="544830" cy="762000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889" name="Group 2244"/>
              <p:cNvGrpSpPr/>
              <p:nvPr/>
            </p:nvGrpSpPr>
            <p:grpSpPr>
              <a:xfrm rot="21023597">
                <a:off x="863600" y="8428621"/>
                <a:ext cx="267415" cy="285274"/>
                <a:chOff x="905249" y="8428616"/>
                <a:chExt cx="267415" cy="285274"/>
              </a:xfrm>
            </p:grpSpPr>
            <p:sp>
              <p:nvSpPr>
                <p:cNvPr id="1893" name="Arc 1892"/>
                <p:cNvSpPr/>
                <p:nvPr/>
              </p:nvSpPr>
              <p:spPr>
                <a:xfrm rot="20251258">
                  <a:off x="905249" y="8428616"/>
                  <a:ext cx="254000" cy="241300"/>
                </a:xfrm>
                <a:prstGeom prst="arc">
                  <a:avLst>
                    <a:gd name="adj1" fmla="val 10800000"/>
                    <a:gd name="adj2" fmla="val 0"/>
                  </a:avLst>
                </a:pr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894" name="Straight Connector 1893"/>
                <p:cNvCxnSpPr>
                  <a:stCxn id="1893" idx="0"/>
                </p:cNvCxnSpPr>
                <p:nvPr/>
              </p:nvCxnSpPr>
              <p:spPr>
                <a:xfrm rot="4051258">
                  <a:off x="877638" y="8653565"/>
                  <a:ext cx="12065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895" name="Straight Connector 1894"/>
                <p:cNvCxnSpPr/>
                <p:nvPr/>
              </p:nvCxnSpPr>
              <p:spPr>
                <a:xfrm rot="4051258">
                  <a:off x="1112339" y="8556449"/>
                  <a:ext cx="12065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</p:grpSp>
          <p:cxnSp>
            <p:nvCxnSpPr>
              <p:cNvPr id="1890" name="Straight Connector 1889"/>
              <p:cNvCxnSpPr/>
              <p:nvPr/>
            </p:nvCxnSpPr>
            <p:spPr>
              <a:xfrm>
                <a:off x="838200" y="8305800"/>
                <a:ext cx="362857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cxnSp>
            <p:nvCxnSpPr>
              <p:cNvPr id="1891" name="Straight Connector 1890"/>
              <p:cNvCxnSpPr/>
              <p:nvPr/>
            </p:nvCxnSpPr>
            <p:spPr>
              <a:xfrm>
                <a:off x="838200" y="8382000"/>
                <a:ext cx="362857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sp>
            <p:nvSpPr>
              <p:cNvPr id="1892" name="Rectangle 1891"/>
              <p:cNvSpPr/>
              <p:nvPr/>
            </p:nvSpPr>
            <p:spPr>
              <a:xfrm>
                <a:off x="838200" y="8674100"/>
                <a:ext cx="381000" cy="241300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1508" name="Straight Connector 1507"/>
            <p:cNvCxnSpPr/>
            <p:nvPr/>
          </p:nvCxnSpPr>
          <p:spPr>
            <a:xfrm>
              <a:off x="3004379" y="3216277"/>
              <a:ext cx="185210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509" name="Straight Connector 1508"/>
            <p:cNvCxnSpPr/>
            <p:nvPr/>
          </p:nvCxnSpPr>
          <p:spPr>
            <a:xfrm>
              <a:off x="3004379" y="2951692"/>
              <a:ext cx="185210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sp>
          <p:nvSpPr>
            <p:cNvPr id="1510" name="Can 1509"/>
            <p:cNvSpPr/>
            <p:nvPr/>
          </p:nvSpPr>
          <p:spPr>
            <a:xfrm>
              <a:off x="3602772" y="2763381"/>
              <a:ext cx="149062" cy="264586"/>
            </a:xfrm>
            <a:prstGeom prst="can">
              <a:avLst/>
            </a:prstGeom>
            <a:gradFill>
              <a:gsLst>
                <a:gs pos="0">
                  <a:srgbClr val="FFCC00"/>
                </a:gs>
                <a:gs pos="50000">
                  <a:sysClr val="window" lastClr="FFFFFF"/>
                </a:gs>
                <a:gs pos="100000">
                  <a:srgbClr val="FFCC00"/>
                </a:gs>
              </a:gsLst>
              <a:lin ang="0" scaled="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1" name="TextBox 1510"/>
            <p:cNvSpPr txBox="1"/>
            <p:nvPr/>
          </p:nvSpPr>
          <p:spPr>
            <a:xfrm>
              <a:off x="3798137" y="2763381"/>
              <a:ext cx="793757" cy="2625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Spons</a:t>
              </a: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Res </a:t>
              </a:r>
              <a:r>
                <a:rPr kumimoji="0" lang="en-US" sz="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Agmt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2" name="Can 1511"/>
            <p:cNvSpPr/>
            <p:nvPr/>
          </p:nvSpPr>
          <p:spPr>
            <a:xfrm>
              <a:off x="2987610" y="2554814"/>
              <a:ext cx="149062" cy="396878"/>
            </a:xfrm>
            <a:prstGeom prst="can">
              <a:avLst/>
            </a:prstGeom>
            <a:gradFill>
              <a:gsLst>
                <a:gs pos="0">
                  <a:srgbClr val="FFCC00"/>
                </a:gs>
                <a:gs pos="50000">
                  <a:sysClr val="window" lastClr="FFFFFF"/>
                </a:gs>
                <a:gs pos="100000">
                  <a:srgbClr val="FFCC00"/>
                </a:gs>
              </a:gsLst>
              <a:lin ang="0" scaled="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13" name="Straight Connector 1512"/>
            <p:cNvCxnSpPr/>
            <p:nvPr/>
          </p:nvCxnSpPr>
          <p:spPr>
            <a:xfrm>
              <a:off x="3004379" y="3480862"/>
              <a:ext cx="185210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sp>
          <p:nvSpPr>
            <p:cNvPr id="1514" name="Can 1513"/>
            <p:cNvSpPr/>
            <p:nvPr/>
          </p:nvSpPr>
          <p:spPr>
            <a:xfrm>
              <a:off x="2987610" y="3083984"/>
              <a:ext cx="149062" cy="396878"/>
            </a:xfrm>
            <a:prstGeom prst="can">
              <a:avLst/>
            </a:prstGeom>
            <a:gradFill>
              <a:gsLst>
                <a:gs pos="0">
                  <a:srgbClr val="FFCC00"/>
                </a:gs>
                <a:gs pos="50000">
                  <a:sysClr val="window" lastClr="FFFFFF"/>
                </a:gs>
                <a:gs pos="100000">
                  <a:srgbClr val="FFCC00"/>
                </a:gs>
              </a:gsLst>
              <a:lin ang="0" scaled="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15" name="Group 2157"/>
            <p:cNvGrpSpPr/>
            <p:nvPr/>
          </p:nvGrpSpPr>
          <p:grpSpPr>
            <a:xfrm>
              <a:off x="3351646" y="3348569"/>
              <a:ext cx="1637124" cy="264586"/>
              <a:chOff x="4038600" y="3276600"/>
              <a:chExt cx="990600" cy="152400"/>
            </a:xfrm>
          </p:grpSpPr>
          <p:sp>
            <p:nvSpPr>
              <p:cNvPr id="1885" name="Rectangle 1884"/>
              <p:cNvSpPr/>
              <p:nvPr/>
            </p:nvSpPr>
            <p:spPr>
              <a:xfrm>
                <a:off x="4038600" y="3276600"/>
                <a:ext cx="990600" cy="152400"/>
              </a:xfrm>
              <a:prstGeom prst="rect">
                <a:avLst/>
              </a:prstGeom>
              <a:solidFill>
                <a:srgbClr val="6ED09F">
                  <a:alpha val="50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886" name="Straight Connector 1885"/>
              <p:cNvCxnSpPr/>
              <p:nvPr/>
            </p:nvCxnSpPr>
            <p:spPr>
              <a:xfrm>
                <a:off x="4038600" y="3276600"/>
                <a:ext cx="99060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1887" name="Straight Connector 1886"/>
              <p:cNvCxnSpPr/>
              <p:nvPr/>
            </p:nvCxnSpPr>
            <p:spPr>
              <a:xfrm>
                <a:off x="4038600" y="3429000"/>
                <a:ext cx="99060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grpSp>
          <p:nvGrpSpPr>
            <p:cNvPr id="1516" name="Group 2140"/>
            <p:cNvGrpSpPr/>
            <p:nvPr/>
          </p:nvGrpSpPr>
          <p:grpSpPr>
            <a:xfrm>
              <a:off x="3268960" y="3216277"/>
              <a:ext cx="132291" cy="397704"/>
              <a:chOff x="1143000" y="533400"/>
              <a:chExt cx="304800" cy="916305"/>
            </a:xfrm>
          </p:grpSpPr>
          <p:sp>
            <p:nvSpPr>
              <p:cNvPr id="1877" name="Freeform 1876"/>
              <p:cNvSpPr/>
              <p:nvPr/>
            </p:nvSpPr>
            <p:spPr>
              <a:xfrm>
                <a:off x="1221105" y="769620"/>
                <a:ext cx="116205" cy="680085"/>
              </a:xfrm>
              <a:custGeom>
                <a:avLst/>
                <a:gdLst>
                  <a:gd name="connsiteX0" fmla="*/ 116205 w 116205"/>
                  <a:gd name="connsiteY0" fmla="*/ 70485 h 680085"/>
                  <a:gd name="connsiteX1" fmla="*/ 116205 w 116205"/>
                  <a:gd name="connsiteY1" fmla="*/ 680085 h 680085"/>
                  <a:gd name="connsiteX2" fmla="*/ 53340 w 116205"/>
                  <a:gd name="connsiteY2" fmla="*/ 664845 h 680085"/>
                  <a:gd name="connsiteX3" fmla="*/ 9525 w 116205"/>
                  <a:gd name="connsiteY3" fmla="*/ 634365 h 680085"/>
                  <a:gd name="connsiteX4" fmla="*/ 0 w 116205"/>
                  <a:gd name="connsiteY4" fmla="*/ 592455 h 680085"/>
                  <a:gd name="connsiteX5" fmla="*/ 1905 w 116205"/>
                  <a:gd name="connsiteY5" fmla="*/ 0 h 680085"/>
                  <a:gd name="connsiteX6" fmla="*/ 20955 w 116205"/>
                  <a:gd name="connsiteY6" fmla="*/ 41910 h 680085"/>
                  <a:gd name="connsiteX7" fmla="*/ 116205 w 116205"/>
                  <a:gd name="connsiteY7" fmla="*/ 70485 h 68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205" h="680085">
                    <a:moveTo>
                      <a:pt x="116205" y="70485"/>
                    </a:moveTo>
                    <a:lnTo>
                      <a:pt x="116205" y="680085"/>
                    </a:lnTo>
                    <a:lnTo>
                      <a:pt x="53340" y="664845"/>
                    </a:lnTo>
                    <a:lnTo>
                      <a:pt x="9525" y="634365"/>
                    </a:lnTo>
                    <a:lnTo>
                      <a:pt x="0" y="592455"/>
                    </a:lnTo>
                    <a:lnTo>
                      <a:pt x="1905" y="0"/>
                    </a:lnTo>
                    <a:lnTo>
                      <a:pt x="20955" y="41910"/>
                    </a:lnTo>
                    <a:lnTo>
                      <a:pt x="116205" y="70485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>
                      <a:alpha val="50000"/>
                    </a:sysClr>
                  </a:gs>
                  <a:gs pos="52000">
                    <a:srgbClr val="6ED09F">
                      <a:alpha val="5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78" name="Freeform 1877"/>
              <p:cNvSpPr/>
              <p:nvPr/>
            </p:nvSpPr>
            <p:spPr>
              <a:xfrm>
                <a:off x="1221105" y="617220"/>
                <a:ext cx="156210" cy="219075"/>
              </a:xfrm>
              <a:custGeom>
                <a:avLst/>
                <a:gdLst>
                  <a:gd name="connsiteX0" fmla="*/ 156210 w 156210"/>
                  <a:gd name="connsiteY0" fmla="*/ 219075 h 219075"/>
                  <a:gd name="connsiteX1" fmla="*/ 91440 w 156210"/>
                  <a:gd name="connsiteY1" fmla="*/ 219075 h 219075"/>
                  <a:gd name="connsiteX2" fmla="*/ 47625 w 156210"/>
                  <a:gd name="connsiteY2" fmla="*/ 209550 h 219075"/>
                  <a:gd name="connsiteX3" fmla="*/ 9525 w 156210"/>
                  <a:gd name="connsiteY3" fmla="*/ 179070 h 219075"/>
                  <a:gd name="connsiteX4" fmla="*/ 0 w 156210"/>
                  <a:gd name="connsiteY4" fmla="*/ 144780 h 219075"/>
                  <a:gd name="connsiteX5" fmla="*/ 13335 w 156210"/>
                  <a:gd name="connsiteY5" fmla="*/ 106680 h 219075"/>
                  <a:gd name="connsiteX6" fmla="*/ 40005 w 156210"/>
                  <a:gd name="connsiteY6" fmla="*/ 87630 h 219075"/>
                  <a:gd name="connsiteX7" fmla="*/ 85725 w 156210"/>
                  <a:gd name="connsiteY7" fmla="*/ 74295 h 219075"/>
                  <a:gd name="connsiteX8" fmla="*/ 127635 w 156210"/>
                  <a:gd name="connsiteY8" fmla="*/ 51435 h 219075"/>
                  <a:gd name="connsiteX9" fmla="*/ 152400 w 156210"/>
                  <a:gd name="connsiteY9" fmla="*/ 0 h 219075"/>
                  <a:gd name="connsiteX10" fmla="*/ 156210 w 156210"/>
                  <a:gd name="connsiteY10" fmla="*/ 219075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6210" h="219075">
                    <a:moveTo>
                      <a:pt x="156210" y="219075"/>
                    </a:moveTo>
                    <a:lnTo>
                      <a:pt x="91440" y="219075"/>
                    </a:lnTo>
                    <a:lnTo>
                      <a:pt x="47625" y="209550"/>
                    </a:lnTo>
                    <a:lnTo>
                      <a:pt x="9525" y="179070"/>
                    </a:lnTo>
                    <a:lnTo>
                      <a:pt x="0" y="144780"/>
                    </a:lnTo>
                    <a:lnTo>
                      <a:pt x="13335" y="106680"/>
                    </a:lnTo>
                    <a:lnTo>
                      <a:pt x="40005" y="87630"/>
                    </a:lnTo>
                    <a:lnTo>
                      <a:pt x="85725" y="74295"/>
                    </a:lnTo>
                    <a:lnTo>
                      <a:pt x="127635" y="51435"/>
                    </a:lnTo>
                    <a:lnTo>
                      <a:pt x="152400" y="0"/>
                    </a:lnTo>
                    <a:lnTo>
                      <a:pt x="156210" y="219075"/>
                    </a:lnTo>
                    <a:close/>
                  </a:path>
                </a:pathLst>
              </a:custGeom>
              <a:noFill/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879" name="Group 2143"/>
              <p:cNvGrpSpPr/>
              <p:nvPr/>
            </p:nvGrpSpPr>
            <p:grpSpPr>
              <a:xfrm>
                <a:off x="1143000" y="533400"/>
                <a:ext cx="304800" cy="304800"/>
                <a:chOff x="1143000" y="457200"/>
                <a:chExt cx="304800" cy="381000"/>
              </a:xfrm>
            </p:grpSpPr>
            <p:sp>
              <p:nvSpPr>
                <p:cNvPr id="1883" name="Arc 1882"/>
                <p:cNvSpPr/>
                <p:nvPr/>
              </p:nvSpPr>
              <p:spPr>
                <a:xfrm>
                  <a:off x="1143000" y="457200"/>
                  <a:ext cx="228600" cy="205740"/>
                </a:xfrm>
                <a:prstGeom prst="arc">
                  <a:avLst>
                    <a:gd name="adj1" fmla="val 16200000"/>
                    <a:gd name="adj2" fmla="val 4214329"/>
                  </a:avLst>
                </a:pr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84" name="Arc 1883"/>
                <p:cNvSpPr/>
                <p:nvPr/>
              </p:nvSpPr>
              <p:spPr>
                <a:xfrm rot="10800000">
                  <a:off x="1219200" y="650240"/>
                  <a:ext cx="228600" cy="187960"/>
                </a:xfrm>
                <a:prstGeom prst="arc">
                  <a:avLst>
                    <a:gd name="adj1" fmla="val 16200000"/>
                    <a:gd name="adj2" fmla="val 4357497"/>
                  </a:avLst>
                </a:pr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880" name="Straight Connector 1879"/>
              <p:cNvCxnSpPr/>
              <p:nvPr/>
            </p:nvCxnSpPr>
            <p:spPr>
              <a:xfrm rot="5400000">
                <a:off x="1255395" y="723900"/>
                <a:ext cx="23622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1881" name="Straight Connector 1880"/>
              <p:cNvCxnSpPr/>
              <p:nvPr/>
            </p:nvCxnSpPr>
            <p:spPr>
              <a:xfrm rot="5400000">
                <a:off x="914400" y="1066800"/>
                <a:ext cx="60960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1882" name="Arc 1881"/>
              <p:cNvSpPr/>
              <p:nvPr/>
            </p:nvSpPr>
            <p:spPr>
              <a:xfrm rot="10800000">
                <a:off x="1219200" y="1259839"/>
                <a:ext cx="228600" cy="187960"/>
              </a:xfrm>
              <a:prstGeom prst="arc">
                <a:avLst>
                  <a:gd name="adj1" fmla="val 16200000"/>
                  <a:gd name="adj2" fmla="val 164639"/>
                </a:avLst>
              </a:pr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17" name="Group 2020"/>
            <p:cNvGrpSpPr/>
            <p:nvPr/>
          </p:nvGrpSpPr>
          <p:grpSpPr>
            <a:xfrm>
              <a:off x="3533551" y="3279117"/>
              <a:ext cx="189179" cy="264586"/>
              <a:chOff x="152400" y="8229600"/>
              <a:chExt cx="544830" cy="762000"/>
            </a:xfrm>
          </p:grpSpPr>
          <p:sp>
            <p:nvSpPr>
              <p:cNvPr id="1869" name="Folded Corner 1868"/>
              <p:cNvSpPr/>
              <p:nvPr/>
            </p:nvSpPr>
            <p:spPr>
              <a:xfrm>
                <a:off x="152400" y="8229600"/>
                <a:ext cx="544830" cy="762000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870" name="Group 2022"/>
              <p:cNvGrpSpPr/>
              <p:nvPr/>
            </p:nvGrpSpPr>
            <p:grpSpPr>
              <a:xfrm>
                <a:off x="228600" y="8432800"/>
                <a:ext cx="381000" cy="482600"/>
                <a:chOff x="457200" y="8534400"/>
                <a:chExt cx="228600" cy="304800"/>
              </a:xfrm>
            </p:grpSpPr>
            <p:sp>
              <p:nvSpPr>
                <p:cNvPr id="1873" name="Rectangle 1872"/>
                <p:cNvSpPr/>
                <p:nvPr/>
              </p:nvSpPr>
              <p:spPr>
                <a:xfrm>
                  <a:off x="457200" y="8686800"/>
                  <a:ext cx="228600" cy="152400"/>
                </a:xfrm>
                <a:prstGeom prst="rect">
                  <a:avLst/>
                </a:prstGeom>
                <a:solidFill>
                  <a:sysClr val="window" lastClr="FFFFFF">
                    <a:lumMod val="65000"/>
                  </a:sysClr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74" name="Arc 1873"/>
                <p:cNvSpPr/>
                <p:nvPr/>
              </p:nvSpPr>
              <p:spPr>
                <a:xfrm>
                  <a:off x="493395" y="8534400"/>
                  <a:ext cx="152400" cy="152400"/>
                </a:xfrm>
                <a:prstGeom prst="arc">
                  <a:avLst>
                    <a:gd name="adj1" fmla="val 10800000"/>
                    <a:gd name="adj2" fmla="val 0"/>
                  </a:avLst>
                </a:pr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875" name="Straight Connector 1874"/>
                <p:cNvCxnSpPr>
                  <a:stCxn id="1874" idx="0"/>
                </p:cNvCxnSpPr>
                <p:nvPr/>
              </p:nvCxnSpPr>
              <p:spPr>
                <a:xfrm rot="5400000">
                  <a:off x="455295" y="8648700"/>
                  <a:ext cx="7620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876" name="Straight Connector 1875"/>
                <p:cNvCxnSpPr/>
                <p:nvPr/>
              </p:nvCxnSpPr>
              <p:spPr>
                <a:xfrm rot="5400000">
                  <a:off x="607695" y="8648700"/>
                  <a:ext cx="7620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</p:grpSp>
          <p:cxnSp>
            <p:nvCxnSpPr>
              <p:cNvPr id="1871" name="Straight Connector 1870"/>
              <p:cNvCxnSpPr/>
              <p:nvPr/>
            </p:nvCxnSpPr>
            <p:spPr>
              <a:xfrm>
                <a:off x="228600" y="8382000"/>
                <a:ext cx="362857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cxnSp>
            <p:nvCxnSpPr>
              <p:cNvPr id="1872" name="Straight Connector 1871"/>
              <p:cNvCxnSpPr/>
              <p:nvPr/>
            </p:nvCxnSpPr>
            <p:spPr>
              <a:xfrm>
                <a:off x="228600" y="8305800"/>
                <a:ext cx="362857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</p:grpSp>
        <p:grpSp>
          <p:nvGrpSpPr>
            <p:cNvPr id="1518" name="Group 1239"/>
            <p:cNvGrpSpPr/>
            <p:nvPr/>
          </p:nvGrpSpPr>
          <p:grpSpPr>
            <a:xfrm>
              <a:off x="3930429" y="3279117"/>
              <a:ext cx="188990" cy="264586"/>
              <a:chOff x="76200" y="7315200"/>
              <a:chExt cx="544285" cy="762000"/>
            </a:xfrm>
          </p:grpSpPr>
          <p:sp>
            <p:nvSpPr>
              <p:cNvPr id="1861" name="Folded Corner 1860"/>
              <p:cNvSpPr/>
              <p:nvPr/>
            </p:nvSpPr>
            <p:spPr>
              <a:xfrm>
                <a:off x="76200" y="7315200"/>
                <a:ext cx="544285" cy="762000"/>
              </a:xfrm>
              <a:prstGeom prst="foldedCorner">
                <a:avLst/>
              </a:prstGeom>
              <a:solidFill>
                <a:srgbClr val="C4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862" name="Straight Connector 1861"/>
              <p:cNvCxnSpPr/>
              <p:nvPr/>
            </p:nvCxnSpPr>
            <p:spPr>
              <a:xfrm>
                <a:off x="166914" y="7405915"/>
                <a:ext cx="362857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sp>
            <p:nvSpPr>
              <p:cNvPr id="1863" name="Rectangle 1862"/>
              <p:cNvSpPr/>
              <p:nvPr/>
            </p:nvSpPr>
            <p:spPr>
              <a:xfrm>
                <a:off x="166914" y="7496629"/>
                <a:ext cx="362857" cy="90714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864" name="Straight Connector 1863"/>
              <p:cNvCxnSpPr/>
              <p:nvPr/>
            </p:nvCxnSpPr>
            <p:spPr>
              <a:xfrm>
                <a:off x="166914" y="7421790"/>
                <a:ext cx="362857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grpSp>
            <p:nvGrpSpPr>
              <p:cNvPr id="1865" name="Group 1244"/>
              <p:cNvGrpSpPr/>
              <p:nvPr/>
            </p:nvGrpSpPr>
            <p:grpSpPr>
              <a:xfrm>
                <a:off x="152400" y="7620000"/>
                <a:ext cx="381000" cy="381000"/>
                <a:chOff x="152400" y="7467600"/>
                <a:chExt cx="381000" cy="381000"/>
              </a:xfrm>
            </p:grpSpPr>
            <p:sp>
              <p:nvSpPr>
                <p:cNvPr id="1866" name="Oval 1865"/>
                <p:cNvSpPr/>
                <p:nvPr/>
              </p:nvSpPr>
              <p:spPr>
                <a:xfrm flipH="1" flipV="1">
                  <a:off x="228600" y="7543800"/>
                  <a:ext cx="228600" cy="228600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67" name="Oval 1866"/>
                <p:cNvSpPr/>
                <p:nvPr/>
              </p:nvSpPr>
              <p:spPr>
                <a:xfrm flipH="1" flipV="1">
                  <a:off x="304800" y="7620000"/>
                  <a:ext cx="76200" cy="76200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68" name="Oval 1867"/>
                <p:cNvSpPr/>
                <p:nvPr/>
              </p:nvSpPr>
              <p:spPr>
                <a:xfrm flipH="1" flipV="1">
                  <a:off x="152400" y="7467600"/>
                  <a:ext cx="381000" cy="381000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519" name="Rectangle 1518"/>
            <p:cNvSpPr/>
            <p:nvPr/>
          </p:nvSpPr>
          <p:spPr>
            <a:xfrm>
              <a:off x="4988772" y="3348569"/>
              <a:ext cx="2778150" cy="264586"/>
            </a:xfrm>
            <a:prstGeom prst="rect">
              <a:avLst/>
            </a:prstGeom>
            <a:gradFill>
              <a:gsLst>
                <a:gs pos="0">
                  <a:srgbClr val="6ED09F">
                    <a:alpha val="50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20" name="Straight Connector 1519"/>
            <p:cNvCxnSpPr/>
            <p:nvPr/>
          </p:nvCxnSpPr>
          <p:spPr>
            <a:xfrm>
              <a:off x="3004379" y="2422521"/>
              <a:ext cx="2513564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sp>
          <p:nvSpPr>
            <p:cNvPr id="1521" name="Can 1520"/>
            <p:cNvSpPr/>
            <p:nvPr/>
          </p:nvSpPr>
          <p:spPr>
            <a:xfrm>
              <a:off x="2987610" y="2025643"/>
              <a:ext cx="149062" cy="396878"/>
            </a:xfrm>
            <a:prstGeom prst="can">
              <a:avLst/>
            </a:prstGeom>
            <a:gradFill>
              <a:gsLst>
                <a:gs pos="0">
                  <a:srgbClr val="FFCC00"/>
                </a:gs>
                <a:gs pos="50000">
                  <a:sysClr val="window" lastClr="FFFFFF"/>
                </a:gs>
                <a:gs pos="100000">
                  <a:srgbClr val="FFCC00"/>
                </a:gs>
              </a:gsLst>
              <a:lin ang="0" scaled="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2" name="TextBox 1521"/>
            <p:cNvSpPr txBox="1"/>
            <p:nvPr/>
          </p:nvSpPr>
          <p:spPr>
            <a:xfrm>
              <a:off x="4856481" y="2025643"/>
              <a:ext cx="264586" cy="1312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Pub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523" name="Group 1336"/>
            <p:cNvGrpSpPr/>
            <p:nvPr/>
          </p:nvGrpSpPr>
          <p:grpSpPr>
            <a:xfrm>
              <a:off x="4535197" y="2554814"/>
              <a:ext cx="188990" cy="264586"/>
              <a:chOff x="1143000" y="5105399"/>
              <a:chExt cx="457200" cy="640081"/>
            </a:xfrm>
          </p:grpSpPr>
          <p:sp>
            <p:nvSpPr>
              <p:cNvPr id="1855" name="Folded Corner 1854"/>
              <p:cNvSpPr/>
              <p:nvPr/>
            </p:nvSpPr>
            <p:spPr>
              <a:xfrm>
                <a:off x="1143000" y="5105399"/>
                <a:ext cx="457200" cy="640081"/>
              </a:xfrm>
              <a:prstGeom prst="foldedCorner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856" name="Straight Connector 1855"/>
              <p:cNvCxnSpPr/>
              <p:nvPr/>
            </p:nvCxnSpPr>
            <p:spPr>
              <a:xfrm>
                <a:off x="1219200" y="5181600"/>
                <a:ext cx="3048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sp>
            <p:nvSpPr>
              <p:cNvPr id="1857" name="Rectangle 1856"/>
              <p:cNvSpPr/>
              <p:nvPr/>
            </p:nvSpPr>
            <p:spPr>
              <a:xfrm>
                <a:off x="1219200" y="5257800"/>
                <a:ext cx="304800" cy="7620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58" name="Rectangle 1857"/>
              <p:cNvSpPr/>
              <p:nvPr/>
            </p:nvSpPr>
            <p:spPr>
              <a:xfrm>
                <a:off x="1219200" y="5362574"/>
                <a:ext cx="137160" cy="276225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59" name="Rectangle 1858"/>
              <p:cNvSpPr/>
              <p:nvPr/>
            </p:nvSpPr>
            <p:spPr>
              <a:xfrm>
                <a:off x="1383030" y="5362574"/>
                <a:ext cx="140970" cy="276225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860" name="Straight Connector 1859"/>
              <p:cNvCxnSpPr/>
              <p:nvPr/>
            </p:nvCxnSpPr>
            <p:spPr>
              <a:xfrm>
                <a:off x="1219200" y="5194935"/>
                <a:ext cx="3048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1524" name="Can 1523"/>
            <p:cNvSpPr/>
            <p:nvPr/>
          </p:nvSpPr>
          <p:spPr>
            <a:xfrm>
              <a:off x="4591894" y="3083984"/>
              <a:ext cx="149062" cy="264586"/>
            </a:xfrm>
            <a:prstGeom prst="can">
              <a:avLst/>
            </a:prstGeom>
            <a:gradFill>
              <a:gsLst>
                <a:gs pos="0">
                  <a:srgbClr val="FFCC00"/>
                </a:gs>
                <a:gs pos="50000">
                  <a:sysClr val="window" lastClr="FFFFFF"/>
                </a:gs>
                <a:gs pos="100000">
                  <a:srgbClr val="FFCC00"/>
                </a:gs>
              </a:gsLst>
              <a:lin ang="0" scaled="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5" name="TextBox 1524"/>
            <p:cNvSpPr txBox="1"/>
            <p:nvPr/>
          </p:nvSpPr>
          <p:spPr>
            <a:xfrm>
              <a:off x="4777104" y="3083984"/>
              <a:ext cx="529171" cy="2625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NIH Grant: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526" name="Group 2305"/>
            <p:cNvGrpSpPr/>
            <p:nvPr/>
          </p:nvGrpSpPr>
          <p:grpSpPr>
            <a:xfrm>
              <a:off x="5385651" y="3083984"/>
              <a:ext cx="707767" cy="449795"/>
              <a:chOff x="5562600" y="3124200"/>
              <a:chExt cx="407670" cy="259080"/>
            </a:xfrm>
          </p:grpSpPr>
          <p:grpSp>
            <p:nvGrpSpPr>
              <p:cNvPr id="1819" name="Group 2162"/>
              <p:cNvGrpSpPr/>
              <p:nvPr/>
            </p:nvGrpSpPr>
            <p:grpSpPr>
              <a:xfrm>
                <a:off x="5562600" y="3124200"/>
                <a:ext cx="337457" cy="228600"/>
                <a:chOff x="5334000" y="3124200"/>
                <a:chExt cx="337457" cy="228600"/>
              </a:xfrm>
            </p:grpSpPr>
            <p:grpSp>
              <p:nvGrpSpPr>
                <p:cNvPr id="1827" name="Group 1252"/>
                <p:cNvGrpSpPr/>
                <p:nvPr/>
              </p:nvGrpSpPr>
              <p:grpSpPr>
                <a:xfrm>
                  <a:off x="5334000" y="3124200"/>
                  <a:ext cx="108857" cy="152400"/>
                  <a:chOff x="1143000" y="5105399"/>
                  <a:chExt cx="457200" cy="640081"/>
                </a:xfrm>
              </p:grpSpPr>
              <p:sp>
                <p:nvSpPr>
                  <p:cNvPr id="1849" name="Folded Corner 1848"/>
                  <p:cNvSpPr/>
                  <p:nvPr/>
                </p:nvSpPr>
                <p:spPr>
                  <a:xfrm>
                    <a:off x="1143000" y="5105399"/>
                    <a:ext cx="457200" cy="640081"/>
                  </a:xfrm>
                  <a:prstGeom prst="foldedCorner">
                    <a:avLst/>
                  </a:prstGeom>
                  <a:solidFill>
                    <a:sysClr val="window" lastClr="FFFFFF"/>
                  </a:solidFill>
                  <a:ln w="635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850" name="Straight Connector 1849"/>
                  <p:cNvCxnSpPr/>
                  <p:nvPr/>
                </p:nvCxnSpPr>
                <p:spPr>
                  <a:xfrm>
                    <a:off x="1219200" y="5181600"/>
                    <a:ext cx="304800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ysClr val="window" lastClr="FFFFFF">
                        <a:lumMod val="65000"/>
                      </a:sysClr>
                    </a:solidFill>
                    <a:prstDash val="solid"/>
                  </a:ln>
                  <a:effectLst/>
                </p:spPr>
              </p:cxnSp>
              <p:sp>
                <p:nvSpPr>
                  <p:cNvPr id="1851" name="Rectangle 1850"/>
                  <p:cNvSpPr/>
                  <p:nvPr/>
                </p:nvSpPr>
                <p:spPr>
                  <a:xfrm>
                    <a:off x="1219200" y="5257800"/>
                    <a:ext cx="304800" cy="76200"/>
                  </a:xfrm>
                  <a:prstGeom prst="rect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52" name="Rectangle 1851"/>
                  <p:cNvSpPr/>
                  <p:nvPr/>
                </p:nvSpPr>
                <p:spPr>
                  <a:xfrm>
                    <a:off x="1219200" y="5362574"/>
                    <a:ext cx="137160" cy="276225"/>
                  </a:xfrm>
                  <a:prstGeom prst="rect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53" name="Rectangle 1852"/>
                  <p:cNvSpPr/>
                  <p:nvPr/>
                </p:nvSpPr>
                <p:spPr>
                  <a:xfrm>
                    <a:off x="1383030" y="5362574"/>
                    <a:ext cx="140970" cy="276225"/>
                  </a:xfrm>
                  <a:prstGeom prst="rect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854" name="Straight Connector 1853"/>
                  <p:cNvCxnSpPr/>
                  <p:nvPr/>
                </p:nvCxnSpPr>
                <p:spPr>
                  <a:xfrm>
                    <a:off x="1219200" y="5194935"/>
                    <a:ext cx="304800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ysClr val="window" lastClr="FFFFFF">
                        <a:lumMod val="65000"/>
                      </a:sysClr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828" name="Group 1259"/>
                <p:cNvGrpSpPr/>
                <p:nvPr/>
              </p:nvGrpSpPr>
              <p:grpSpPr>
                <a:xfrm>
                  <a:off x="5410200" y="3149600"/>
                  <a:ext cx="108857" cy="152400"/>
                  <a:chOff x="1143000" y="5105399"/>
                  <a:chExt cx="457200" cy="640081"/>
                </a:xfrm>
              </p:grpSpPr>
              <p:sp>
                <p:nvSpPr>
                  <p:cNvPr id="1843" name="Folded Corner 1842"/>
                  <p:cNvSpPr/>
                  <p:nvPr/>
                </p:nvSpPr>
                <p:spPr>
                  <a:xfrm>
                    <a:off x="1143000" y="5105399"/>
                    <a:ext cx="457200" cy="640081"/>
                  </a:xfrm>
                  <a:prstGeom prst="foldedCorner">
                    <a:avLst/>
                  </a:prstGeom>
                  <a:solidFill>
                    <a:sysClr val="window" lastClr="FFFFFF"/>
                  </a:solidFill>
                  <a:ln w="635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844" name="Straight Connector 1843"/>
                  <p:cNvCxnSpPr/>
                  <p:nvPr/>
                </p:nvCxnSpPr>
                <p:spPr>
                  <a:xfrm>
                    <a:off x="1219200" y="5181600"/>
                    <a:ext cx="304800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ysClr val="window" lastClr="FFFFFF">
                        <a:lumMod val="65000"/>
                      </a:sysClr>
                    </a:solidFill>
                    <a:prstDash val="solid"/>
                  </a:ln>
                  <a:effectLst/>
                </p:spPr>
              </p:cxnSp>
              <p:sp>
                <p:nvSpPr>
                  <p:cNvPr id="1845" name="Rectangle 1844"/>
                  <p:cNvSpPr/>
                  <p:nvPr/>
                </p:nvSpPr>
                <p:spPr>
                  <a:xfrm>
                    <a:off x="1219200" y="5257800"/>
                    <a:ext cx="304800" cy="76200"/>
                  </a:xfrm>
                  <a:prstGeom prst="rect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46" name="Rectangle 1845"/>
                  <p:cNvSpPr/>
                  <p:nvPr/>
                </p:nvSpPr>
                <p:spPr>
                  <a:xfrm>
                    <a:off x="1219200" y="5362574"/>
                    <a:ext cx="137160" cy="276225"/>
                  </a:xfrm>
                  <a:prstGeom prst="rect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47" name="Rectangle 1846"/>
                  <p:cNvSpPr/>
                  <p:nvPr/>
                </p:nvSpPr>
                <p:spPr>
                  <a:xfrm>
                    <a:off x="1383030" y="5362574"/>
                    <a:ext cx="140970" cy="276225"/>
                  </a:xfrm>
                  <a:prstGeom prst="rect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848" name="Straight Connector 1847"/>
                  <p:cNvCxnSpPr/>
                  <p:nvPr/>
                </p:nvCxnSpPr>
                <p:spPr>
                  <a:xfrm>
                    <a:off x="1219200" y="5194935"/>
                    <a:ext cx="304800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ysClr val="window" lastClr="FFFFFF">
                        <a:lumMod val="65000"/>
                      </a:sysClr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829" name="Group 1266"/>
                <p:cNvGrpSpPr/>
                <p:nvPr/>
              </p:nvGrpSpPr>
              <p:grpSpPr>
                <a:xfrm>
                  <a:off x="5486400" y="3175000"/>
                  <a:ext cx="108857" cy="152400"/>
                  <a:chOff x="1143000" y="5105399"/>
                  <a:chExt cx="457200" cy="640081"/>
                </a:xfrm>
              </p:grpSpPr>
              <p:sp>
                <p:nvSpPr>
                  <p:cNvPr id="1837" name="Folded Corner 1836"/>
                  <p:cNvSpPr/>
                  <p:nvPr/>
                </p:nvSpPr>
                <p:spPr>
                  <a:xfrm>
                    <a:off x="1143000" y="5105399"/>
                    <a:ext cx="457200" cy="640081"/>
                  </a:xfrm>
                  <a:prstGeom prst="foldedCorner">
                    <a:avLst/>
                  </a:prstGeom>
                  <a:solidFill>
                    <a:sysClr val="window" lastClr="FFFFFF"/>
                  </a:solidFill>
                  <a:ln w="635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838" name="Straight Connector 1837"/>
                  <p:cNvCxnSpPr/>
                  <p:nvPr/>
                </p:nvCxnSpPr>
                <p:spPr>
                  <a:xfrm>
                    <a:off x="1219200" y="5181600"/>
                    <a:ext cx="304800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ysClr val="window" lastClr="FFFFFF">
                        <a:lumMod val="65000"/>
                      </a:sysClr>
                    </a:solidFill>
                    <a:prstDash val="solid"/>
                  </a:ln>
                  <a:effectLst/>
                </p:spPr>
              </p:cxnSp>
              <p:sp>
                <p:nvSpPr>
                  <p:cNvPr id="1839" name="Rectangle 1838"/>
                  <p:cNvSpPr/>
                  <p:nvPr/>
                </p:nvSpPr>
                <p:spPr>
                  <a:xfrm>
                    <a:off x="1219200" y="5257800"/>
                    <a:ext cx="304800" cy="76200"/>
                  </a:xfrm>
                  <a:prstGeom prst="rect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40" name="Rectangle 1839"/>
                  <p:cNvSpPr/>
                  <p:nvPr/>
                </p:nvSpPr>
                <p:spPr>
                  <a:xfrm>
                    <a:off x="1219200" y="5362574"/>
                    <a:ext cx="137160" cy="276225"/>
                  </a:xfrm>
                  <a:prstGeom prst="rect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41" name="Rectangle 1840"/>
                  <p:cNvSpPr/>
                  <p:nvPr/>
                </p:nvSpPr>
                <p:spPr>
                  <a:xfrm>
                    <a:off x="1383030" y="5362574"/>
                    <a:ext cx="140970" cy="276225"/>
                  </a:xfrm>
                  <a:prstGeom prst="rect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842" name="Straight Connector 1841"/>
                  <p:cNvCxnSpPr/>
                  <p:nvPr/>
                </p:nvCxnSpPr>
                <p:spPr>
                  <a:xfrm>
                    <a:off x="1219200" y="5194935"/>
                    <a:ext cx="304800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ysClr val="window" lastClr="FFFFFF">
                        <a:lumMod val="65000"/>
                      </a:sysClr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830" name="Group 1273"/>
                <p:cNvGrpSpPr/>
                <p:nvPr/>
              </p:nvGrpSpPr>
              <p:grpSpPr>
                <a:xfrm>
                  <a:off x="5562600" y="3200400"/>
                  <a:ext cx="108857" cy="152400"/>
                  <a:chOff x="1143000" y="5105399"/>
                  <a:chExt cx="457200" cy="640081"/>
                </a:xfrm>
              </p:grpSpPr>
              <p:sp>
                <p:nvSpPr>
                  <p:cNvPr id="1831" name="Folded Corner 1830"/>
                  <p:cNvSpPr/>
                  <p:nvPr/>
                </p:nvSpPr>
                <p:spPr>
                  <a:xfrm>
                    <a:off x="1143000" y="5105399"/>
                    <a:ext cx="457200" cy="640081"/>
                  </a:xfrm>
                  <a:prstGeom prst="foldedCorner">
                    <a:avLst/>
                  </a:prstGeom>
                  <a:solidFill>
                    <a:sysClr val="window" lastClr="FFFFFF"/>
                  </a:solidFill>
                  <a:ln w="635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832" name="Straight Connector 1831"/>
                  <p:cNvCxnSpPr/>
                  <p:nvPr/>
                </p:nvCxnSpPr>
                <p:spPr>
                  <a:xfrm>
                    <a:off x="1219200" y="5181600"/>
                    <a:ext cx="304800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ysClr val="window" lastClr="FFFFFF">
                        <a:lumMod val="65000"/>
                      </a:sysClr>
                    </a:solidFill>
                    <a:prstDash val="solid"/>
                  </a:ln>
                  <a:effectLst/>
                </p:spPr>
              </p:cxnSp>
              <p:sp>
                <p:nvSpPr>
                  <p:cNvPr id="1833" name="Rectangle 1832"/>
                  <p:cNvSpPr/>
                  <p:nvPr/>
                </p:nvSpPr>
                <p:spPr>
                  <a:xfrm>
                    <a:off x="1219200" y="5257800"/>
                    <a:ext cx="304800" cy="76200"/>
                  </a:xfrm>
                  <a:prstGeom prst="rect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34" name="Rectangle 1833"/>
                  <p:cNvSpPr/>
                  <p:nvPr/>
                </p:nvSpPr>
                <p:spPr>
                  <a:xfrm>
                    <a:off x="1219200" y="5362574"/>
                    <a:ext cx="137160" cy="276225"/>
                  </a:xfrm>
                  <a:prstGeom prst="rect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35" name="Rectangle 1834"/>
                  <p:cNvSpPr/>
                  <p:nvPr/>
                </p:nvSpPr>
                <p:spPr>
                  <a:xfrm>
                    <a:off x="1383030" y="5362574"/>
                    <a:ext cx="140970" cy="276225"/>
                  </a:xfrm>
                  <a:prstGeom prst="rect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836" name="Straight Connector 1835"/>
                  <p:cNvCxnSpPr/>
                  <p:nvPr/>
                </p:nvCxnSpPr>
                <p:spPr>
                  <a:xfrm>
                    <a:off x="1219200" y="5194935"/>
                    <a:ext cx="304800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ysClr val="window" lastClr="FFFFFF">
                        <a:lumMod val="65000"/>
                      </a:sysClr>
                    </a:solidFill>
                    <a:prstDash val="solid"/>
                  </a:ln>
                  <a:effectLst/>
                </p:spPr>
              </p:cxnSp>
            </p:grpSp>
          </p:grpSp>
          <p:grpSp>
            <p:nvGrpSpPr>
              <p:cNvPr id="1820" name="Group 1252"/>
              <p:cNvGrpSpPr/>
              <p:nvPr/>
            </p:nvGrpSpPr>
            <p:grpSpPr>
              <a:xfrm>
                <a:off x="5861413" y="3230880"/>
                <a:ext cx="108857" cy="152400"/>
                <a:chOff x="1143000" y="5105399"/>
                <a:chExt cx="457200" cy="640081"/>
              </a:xfrm>
            </p:grpSpPr>
            <p:sp>
              <p:nvSpPr>
                <p:cNvPr id="1821" name="Folded Corner 1820"/>
                <p:cNvSpPr/>
                <p:nvPr/>
              </p:nvSpPr>
              <p:spPr>
                <a:xfrm>
                  <a:off x="1143000" y="5105399"/>
                  <a:ext cx="457200" cy="640081"/>
                </a:xfrm>
                <a:prstGeom prst="foldedCorner">
                  <a:avLst/>
                </a:prstGeom>
                <a:solidFill>
                  <a:sysClr val="window" lastClr="FFFFFF"/>
                </a:solidFill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822" name="Straight Connector 1821"/>
                <p:cNvCxnSpPr/>
                <p:nvPr/>
              </p:nvCxnSpPr>
              <p:spPr>
                <a:xfrm>
                  <a:off x="1219200" y="5181600"/>
                  <a:ext cx="30480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sp>
              <p:nvSpPr>
                <p:cNvPr id="1823" name="Rectangle 1822"/>
                <p:cNvSpPr/>
                <p:nvPr/>
              </p:nvSpPr>
              <p:spPr>
                <a:xfrm>
                  <a:off x="1219200" y="5257800"/>
                  <a:ext cx="304800" cy="762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24" name="Rectangle 1823"/>
                <p:cNvSpPr/>
                <p:nvPr/>
              </p:nvSpPr>
              <p:spPr>
                <a:xfrm>
                  <a:off x="1219200" y="5362574"/>
                  <a:ext cx="137160" cy="276225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25" name="Rectangle 1824"/>
                <p:cNvSpPr/>
                <p:nvPr/>
              </p:nvSpPr>
              <p:spPr>
                <a:xfrm>
                  <a:off x="1383030" y="5362574"/>
                  <a:ext cx="140970" cy="276225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826" name="Straight Connector 1825"/>
                <p:cNvCxnSpPr/>
                <p:nvPr/>
              </p:nvCxnSpPr>
              <p:spPr>
                <a:xfrm>
                  <a:off x="1219200" y="5194935"/>
                  <a:ext cx="30480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</p:grpSp>
        <p:grpSp>
          <p:nvGrpSpPr>
            <p:cNvPr id="1527" name="Group 2175"/>
            <p:cNvGrpSpPr/>
            <p:nvPr/>
          </p:nvGrpSpPr>
          <p:grpSpPr>
            <a:xfrm>
              <a:off x="5253358" y="3216277"/>
              <a:ext cx="585868" cy="396878"/>
              <a:chOff x="5334000" y="3124200"/>
              <a:chExt cx="337457" cy="228600"/>
            </a:xfrm>
          </p:grpSpPr>
          <p:grpSp>
            <p:nvGrpSpPr>
              <p:cNvPr id="1791" name="Group 1252"/>
              <p:cNvGrpSpPr/>
              <p:nvPr/>
            </p:nvGrpSpPr>
            <p:grpSpPr>
              <a:xfrm>
                <a:off x="5334000" y="3124200"/>
                <a:ext cx="108857" cy="152400"/>
                <a:chOff x="1143000" y="5105399"/>
                <a:chExt cx="457200" cy="640081"/>
              </a:xfrm>
            </p:grpSpPr>
            <p:sp>
              <p:nvSpPr>
                <p:cNvPr id="1813" name="Folded Corner 1812"/>
                <p:cNvSpPr/>
                <p:nvPr/>
              </p:nvSpPr>
              <p:spPr>
                <a:xfrm>
                  <a:off x="1143000" y="5105399"/>
                  <a:ext cx="457200" cy="640081"/>
                </a:xfrm>
                <a:prstGeom prst="foldedCorner">
                  <a:avLst/>
                </a:prstGeom>
                <a:solidFill>
                  <a:sysClr val="window" lastClr="FFFFFF"/>
                </a:solidFill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814" name="Straight Connector 1813"/>
                <p:cNvCxnSpPr/>
                <p:nvPr/>
              </p:nvCxnSpPr>
              <p:spPr>
                <a:xfrm>
                  <a:off x="1219200" y="5181600"/>
                  <a:ext cx="30480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sp>
              <p:nvSpPr>
                <p:cNvPr id="1815" name="Rectangle 1814"/>
                <p:cNvSpPr/>
                <p:nvPr/>
              </p:nvSpPr>
              <p:spPr>
                <a:xfrm>
                  <a:off x="1219200" y="5257800"/>
                  <a:ext cx="304800" cy="762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16" name="Rectangle 1815"/>
                <p:cNvSpPr/>
                <p:nvPr/>
              </p:nvSpPr>
              <p:spPr>
                <a:xfrm>
                  <a:off x="1219200" y="5362574"/>
                  <a:ext cx="137160" cy="276225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17" name="Rectangle 1816"/>
                <p:cNvSpPr/>
                <p:nvPr/>
              </p:nvSpPr>
              <p:spPr>
                <a:xfrm>
                  <a:off x="1383030" y="5362574"/>
                  <a:ext cx="140970" cy="276225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818" name="Straight Connector 1817"/>
                <p:cNvCxnSpPr/>
                <p:nvPr/>
              </p:nvCxnSpPr>
              <p:spPr>
                <a:xfrm>
                  <a:off x="1219200" y="5194935"/>
                  <a:ext cx="30480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grpSp>
            <p:nvGrpSpPr>
              <p:cNvPr id="1792" name="Group 1259"/>
              <p:cNvGrpSpPr/>
              <p:nvPr/>
            </p:nvGrpSpPr>
            <p:grpSpPr>
              <a:xfrm>
                <a:off x="5410200" y="3149600"/>
                <a:ext cx="108857" cy="152400"/>
                <a:chOff x="1143000" y="5105399"/>
                <a:chExt cx="457200" cy="640081"/>
              </a:xfrm>
            </p:grpSpPr>
            <p:sp>
              <p:nvSpPr>
                <p:cNvPr id="1807" name="Folded Corner 1806"/>
                <p:cNvSpPr/>
                <p:nvPr/>
              </p:nvSpPr>
              <p:spPr>
                <a:xfrm>
                  <a:off x="1143000" y="5105399"/>
                  <a:ext cx="457200" cy="640081"/>
                </a:xfrm>
                <a:prstGeom prst="foldedCorner">
                  <a:avLst/>
                </a:prstGeom>
                <a:solidFill>
                  <a:sysClr val="window" lastClr="FFFFFF"/>
                </a:solidFill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808" name="Straight Connector 1807"/>
                <p:cNvCxnSpPr/>
                <p:nvPr/>
              </p:nvCxnSpPr>
              <p:spPr>
                <a:xfrm>
                  <a:off x="1219200" y="5181600"/>
                  <a:ext cx="30480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sp>
              <p:nvSpPr>
                <p:cNvPr id="1809" name="Rectangle 1808"/>
                <p:cNvSpPr/>
                <p:nvPr/>
              </p:nvSpPr>
              <p:spPr>
                <a:xfrm>
                  <a:off x="1219200" y="5257800"/>
                  <a:ext cx="304800" cy="762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10" name="Rectangle 1809"/>
                <p:cNvSpPr/>
                <p:nvPr/>
              </p:nvSpPr>
              <p:spPr>
                <a:xfrm>
                  <a:off x="1219200" y="5362574"/>
                  <a:ext cx="137160" cy="276225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11" name="Rectangle 1810"/>
                <p:cNvSpPr/>
                <p:nvPr/>
              </p:nvSpPr>
              <p:spPr>
                <a:xfrm>
                  <a:off x="1383030" y="5362574"/>
                  <a:ext cx="140970" cy="276225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812" name="Straight Connector 1811"/>
                <p:cNvCxnSpPr/>
                <p:nvPr/>
              </p:nvCxnSpPr>
              <p:spPr>
                <a:xfrm>
                  <a:off x="1219200" y="5194935"/>
                  <a:ext cx="30480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grpSp>
            <p:nvGrpSpPr>
              <p:cNvPr id="1793" name="Group 1266"/>
              <p:cNvGrpSpPr/>
              <p:nvPr/>
            </p:nvGrpSpPr>
            <p:grpSpPr>
              <a:xfrm>
                <a:off x="5486400" y="3175000"/>
                <a:ext cx="108857" cy="152400"/>
                <a:chOff x="1143000" y="5105399"/>
                <a:chExt cx="457200" cy="640081"/>
              </a:xfrm>
            </p:grpSpPr>
            <p:sp>
              <p:nvSpPr>
                <p:cNvPr id="1801" name="Folded Corner 1800"/>
                <p:cNvSpPr/>
                <p:nvPr/>
              </p:nvSpPr>
              <p:spPr>
                <a:xfrm>
                  <a:off x="1143000" y="5105399"/>
                  <a:ext cx="457200" cy="640081"/>
                </a:xfrm>
                <a:prstGeom prst="foldedCorner">
                  <a:avLst/>
                </a:prstGeom>
                <a:solidFill>
                  <a:sysClr val="window" lastClr="FFFFFF"/>
                </a:solidFill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802" name="Straight Connector 1801"/>
                <p:cNvCxnSpPr/>
                <p:nvPr/>
              </p:nvCxnSpPr>
              <p:spPr>
                <a:xfrm>
                  <a:off x="1219200" y="5181600"/>
                  <a:ext cx="30480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sp>
              <p:nvSpPr>
                <p:cNvPr id="1803" name="Rectangle 1802"/>
                <p:cNvSpPr/>
                <p:nvPr/>
              </p:nvSpPr>
              <p:spPr>
                <a:xfrm>
                  <a:off x="1219200" y="5257800"/>
                  <a:ext cx="304800" cy="762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04" name="Rectangle 1803"/>
                <p:cNvSpPr/>
                <p:nvPr/>
              </p:nvSpPr>
              <p:spPr>
                <a:xfrm>
                  <a:off x="1219200" y="5362574"/>
                  <a:ext cx="137160" cy="276225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05" name="Rectangle 1804"/>
                <p:cNvSpPr/>
                <p:nvPr/>
              </p:nvSpPr>
              <p:spPr>
                <a:xfrm>
                  <a:off x="1383030" y="5362574"/>
                  <a:ext cx="140970" cy="276225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806" name="Straight Connector 1805"/>
                <p:cNvCxnSpPr/>
                <p:nvPr/>
              </p:nvCxnSpPr>
              <p:spPr>
                <a:xfrm>
                  <a:off x="1219200" y="5194935"/>
                  <a:ext cx="30480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grpSp>
            <p:nvGrpSpPr>
              <p:cNvPr id="1794" name="Group 1273"/>
              <p:cNvGrpSpPr/>
              <p:nvPr/>
            </p:nvGrpSpPr>
            <p:grpSpPr>
              <a:xfrm>
                <a:off x="5562600" y="3200400"/>
                <a:ext cx="108857" cy="152400"/>
                <a:chOff x="1143000" y="5105399"/>
                <a:chExt cx="457200" cy="640081"/>
              </a:xfrm>
            </p:grpSpPr>
            <p:sp>
              <p:nvSpPr>
                <p:cNvPr id="1795" name="Folded Corner 1794"/>
                <p:cNvSpPr/>
                <p:nvPr/>
              </p:nvSpPr>
              <p:spPr>
                <a:xfrm>
                  <a:off x="1143000" y="5105399"/>
                  <a:ext cx="457200" cy="640081"/>
                </a:xfrm>
                <a:prstGeom prst="foldedCorner">
                  <a:avLst/>
                </a:prstGeom>
                <a:solidFill>
                  <a:sysClr val="window" lastClr="FFFFFF"/>
                </a:solidFill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796" name="Straight Connector 1795"/>
                <p:cNvCxnSpPr/>
                <p:nvPr/>
              </p:nvCxnSpPr>
              <p:spPr>
                <a:xfrm>
                  <a:off x="1219200" y="5181600"/>
                  <a:ext cx="30480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sp>
              <p:nvSpPr>
                <p:cNvPr id="1797" name="Rectangle 1796"/>
                <p:cNvSpPr/>
                <p:nvPr/>
              </p:nvSpPr>
              <p:spPr>
                <a:xfrm>
                  <a:off x="1219200" y="5257800"/>
                  <a:ext cx="304800" cy="762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98" name="Rectangle 1797"/>
                <p:cNvSpPr/>
                <p:nvPr/>
              </p:nvSpPr>
              <p:spPr>
                <a:xfrm>
                  <a:off x="1219200" y="5362574"/>
                  <a:ext cx="137160" cy="276225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99" name="Rectangle 1798"/>
                <p:cNvSpPr/>
                <p:nvPr/>
              </p:nvSpPr>
              <p:spPr>
                <a:xfrm>
                  <a:off x="1383030" y="5362574"/>
                  <a:ext cx="140970" cy="276225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800" name="Straight Connector 1799"/>
                <p:cNvCxnSpPr/>
                <p:nvPr/>
              </p:nvCxnSpPr>
              <p:spPr>
                <a:xfrm>
                  <a:off x="1219200" y="5194935"/>
                  <a:ext cx="30480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1528" name="TextBox 1527"/>
            <p:cNvSpPr txBox="1"/>
            <p:nvPr/>
          </p:nvSpPr>
          <p:spPr>
            <a:xfrm>
              <a:off x="4322898" y="3758677"/>
              <a:ext cx="529171" cy="2625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NSF Grant: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529" name="Group 2441"/>
            <p:cNvGrpSpPr/>
            <p:nvPr/>
          </p:nvGrpSpPr>
          <p:grpSpPr>
            <a:xfrm>
              <a:off x="5858126" y="3779624"/>
              <a:ext cx="453575" cy="352780"/>
              <a:chOff x="5715000" y="3581400"/>
              <a:chExt cx="261257" cy="203200"/>
            </a:xfrm>
          </p:grpSpPr>
          <p:grpSp>
            <p:nvGrpSpPr>
              <p:cNvPr id="1770" name="Group 1252"/>
              <p:cNvGrpSpPr/>
              <p:nvPr/>
            </p:nvGrpSpPr>
            <p:grpSpPr>
              <a:xfrm>
                <a:off x="5715000" y="3581400"/>
                <a:ext cx="108857" cy="152400"/>
                <a:chOff x="1143000" y="5105399"/>
                <a:chExt cx="457200" cy="640081"/>
              </a:xfrm>
            </p:grpSpPr>
            <p:sp>
              <p:nvSpPr>
                <p:cNvPr id="1785" name="Folded Corner 1784"/>
                <p:cNvSpPr/>
                <p:nvPr/>
              </p:nvSpPr>
              <p:spPr>
                <a:xfrm>
                  <a:off x="1143000" y="5105399"/>
                  <a:ext cx="457200" cy="640081"/>
                </a:xfrm>
                <a:prstGeom prst="foldedCorner">
                  <a:avLst/>
                </a:prstGeom>
                <a:solidFill>
                  <a:sysClr val="window" lastClr="FFFFFF"/>
                </a:solidFill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786" name="Straight Connector 1785"/>
                <p:cNvCxnSpPr/>
                <p:nvPr/>
              </p:nvCxnSpPr>
              <p:spPr>
                <a:xfrm>
                  <a:off x="1219200" y="5181600"/>
                  <a:ext cx="30480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sp>
              <p:nvSpPr>
                <p:cNvPr id="1787" name="Rectangle 1786"/>
                <p:cNvSpPr/>
                <p:nvPr/>
              </p:nvSpPr>
              <p:spPr>
                <a:xfrm>
                  <a:off x="1219200" y="5257800"/>
                  <a:ext cx="304800" cy="762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88" name="Rectangle 1787"/>
                <p:cNvSpPr/>
                <p:nvPr/>
              </p:nvSpPr>
              <p:spPr>
                <a:xfrm>
                  <a:off x="1219200" y="5362574"/>
                  <a:ext cx="137160" cy="276225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89" name="Rectangle 1788"/>
                <p:cNvSpPr/>
                <p:nvPr/>
              </p:nvSpPr>
              <p:spPr>
                <a:xfrm>
                  <a:off x="1383030" y="5362574"/>
                  <a:ext cx="140970" cy="276225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790" name="Straight Connector 1789"/>
                <p:cNvCxnSpPr/>
                <p:nvPr/>
              </p:nvCxnSpPr>
              <p:spPr>
                <a:xfrm>
                  <a:off x="1219200" y="5194935"/>
                  <a:ext cx="30480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grpSp>
            <p:nvGrpSpPr>
              <p:cNvPr id="1771" name="Group 1259"/>
              <p:cNvGrpSpPr/>
              <p:nvPr/>
            </p:nvGrpSpPr>
            <p:grpSpPr>
              <a:xfrm>
                <a:off x="5791200" y="3606800"/>
                <a:ext cx="108857" cy="152400"/>
                <a:chOff x="1143000" y="5105399"/>
                <a:chExt cx="457200" cy="640081"/>
              </a:xfrm>
            </p:grpSpPr>
            <p:sp>
              <p:nvSpPr>
                <p:cNvPr id="1779" name="Folded Corner 1778"/>
                <p:cNvSpPr/>
                <p:nvPr/>
              </p:nvSpPr>
              <p:spPr>
                <a:xfrm>
                  <a:off x="1143000" y="5105399"/>
                  <a:ext cx="457200" cy="640081"/>
                </a:xfrm>
                <a:prstGeom prst="foldedCorner">
                  <a:avLst/>
                </a:prstGeom>
                <a:solidFill>
                  <a:sysClr val="window" lastClr="FFFFFF"/>
                </a:solidFill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780" name="Straight Connector 1779"/>
                <p:cNvCxnSpPr/>
                <p:nvPr/>
              </p:nvCxnSpPr>
              <p:spPr>
                <a:xfrm>
                  <a:off x="1219200" y="5181600"/>
                  <a:ext cx="30480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sp>
              <p:nvSpPr>
                <p:cNvPr id="1781" name="Rectangle 1780"/>
                <p:cNvSpPr/>
                <p:nvPr/>
              </p:nvSpPr>
              <p:spPr>
                <a:xfrm>
                  <a:off x="1219200" y="5257800"/>
                  <a:ext cx="304800" cy="762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82" name="Rectangle 1781"/>
                <p:cNvSpPr/>
                <p:nvPr/>
              </p:nvSpPr>
              <p:spPr>
                <a:xfrm>
                  <a:off x="1219200" y="5362574"/>
                  <a:ext cx="137160" cy="276225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83" name="Rectangle 1782"/>
                <p:cNvSpPr/>
                <p:nvPr/>
              </p:nvSpPr>
              <p:spPr>
                <a:xfrm>
                  <a:off x="1383030" y="5362574"/>
                  <a:ext cx="140970" cy="276225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784" name="Straight Connector 1783"/>
                <p:cNvCxnSpPr/>
                <p:nvPr/>
              </p:nvCxnSpPr>
              <p:spPr>
                <a:xfrm>
                  <a:off x="1219200" y="5194935"/>
                  <a:ext cx="30480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grpSp>
            <p:nvGrpSpPr>
              <p:cNvPr id="1772" name="Group 1266"/>
              <p:cNvGrpSpPr/>
              <p:nvPr/>
            </p:nvGrpSpPr>
            <p:grpSpPr>
              <a:xfrm>
                <a:off x="5867400" y="3632200"/>
                <a:ext cx="108857" cy="152400"/>
                <a:chOff x="1143000" y="5105399"/>
                <a:chExt cx="457200" cy="640081"/>
              </a:xfrm>
            </p:grpSpPr>
            <p:sp>
              <p:nvSpPr>
                <p:cNvPr id="1773" name="Folded Corner 1772"/>
                <p:cNvSpPr/>
                <p:nvPr/>
              </p:nvSpPr>
              <p:spPr>
                <a:xfrm>
                  <a:off x="1143000" y="5105399"/>
                  <a:ext cx="457200" cy="640081"/>
                </a:xfrm>
                <a:prstGeom prst="foldedCorner">
                  <a:avLst/>
                </a:prstGeom>
                <a:solidFill>
                  <a:sysClr val="window" lastClr="FFFFFF"/>
                </a:solidFill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774" name="Straight Connector 1773"/>
                <p:cNvCxnSpPr/>
                <p:nvPr/>
              </p:nvCxnSpPr>
              <p:spPr>
                <a:xfrm>
                  <a:off x="1219200" y="5181600"/>
                  <a:ext cx="30480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sp>
              <p:nvSpPr>
                <p:cNvPr id="1775" name="Rectangle 1774"/>
                <p:cNvSpPr/>
                <p:nvPr/>
              </p:nvSpPr>
              <p:spPr>
                <a:xfrm>
                  <a:off x="1219200" y="5257800"/>
                  <a:ext cx="304800" cy="762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76" name="Rectangle 1775"/>
                <p:cNvSpPr/>
                <p:nvPr/>
              </p:nvSpPr>
              <p:spPr>
                <a:xfrm>
                  <a:off x="1219200" y="5362574"/>
                  <a:ext cx="137160" cy="276225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77" name="Rectangle 1776"/>
                <p:cNvSpPr/>
                <p:nvPr/>
              </p:nvSpPr>
              <p:spPr>
                <a:xfrm>
                  <a:off x="1383030" y="5362574"/>
                  <a:ext cx="140970" cy="276225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778" name="Straight Connector 1777"/>
                <p:cNvCxnSpPr/>
                <p:nvPr/>
              </p:nvCxnSpPr>
              <p:spPr>
                <a:xfrm>
                  <a:off x="1219200" y="5194935"/>
                  <a:ext cx="30480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</p:grpSp>
        <p:cxnSp>
          <p:nvCxnSpPr>
            <p:cNvPr id="1530" name="Straight Connector 1529"/>
            <p:cNvCxnSpPr/>
            <p:nvPr/>
          </p:nvCxnSpPr>
          <p:spPr>
            <a:xfrm>
              <a:off x="3004379" y="3745448"/>
              <a:ext cx="277815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531" name="Straight Connector 1530"/>
            <p:cNvCxnSpPr/>
            <p:nvPr/>
          </p:nvCxnSpPr>
          <p:spPr>
            <a:xfrm>
              <a:off x="3004379" y="4010033"/>
              <a:ext cx="277815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sp>
          <p:nvSpPr>
            <p:cNvPr id="1532" name="Can 1531"/>
            <p:cNvSpPr/>
            <p:nvPr/>
          </p:nvSpPr>
          <p:spPr>
            <a:xfrm>
              <a:off x="2987610" y="3613155"/>
              <a:ext cx="149062" cy="396878"/>
            </a:xfrm>
            <a:prstGeom prst="can">
              <a:avLst/>
            </a:prstGeom>
            <a:gradFill>
              <a:gsLst>
                <a:gs pos="0">
                  <a:srgbClr val="FFCC00"/>
                </a:gs>
                <a:gs pos="50000">
                  <a:sysClr val="window" lastClr="FFFFFF"/>
                </a:gs>
                <a:gs pos="100000">
                  <a:srgbClr val="FFCC00"/>
                </a:gs>
              </a:gsLst>
              <a:lin ang="0" scaled="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3" name="Can 1532"/>
            <p:cNvSpPr/>
            <p:nvPr/>
          </p:nvSpPr>
          <p:spPr>
            <a:xfrm>
              <a:off x="5121065" y="3613155"/>
              <a:ext cx="149062" cy="396878"/>
            </a:xfrm>
            <a:prstGeom prst="can">
              <a:avLst/>
            </a:prstGeom>
            <a:gradFill>
              <a:gsLst>
                <a:gs pos="0">
                  <a:srgbClr val="FFCC00"/>
                </a:gs>
                <a:gs pos="50000">
                  <a:sysClr val="window" lastClr="FFFFFF"/>
                </a:gs>
                <a:gs pos="100000">
                  <a:srgbClr val="FFCC00"/>
                </a:gs>
              </a:gsLst>
              <a:lin ang="0" scaled="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4" name="TextBox 1533"/>
            <p:cNvSpPr txBox="1"/>
            <p:nvPr/>
          </p:nvSpPr>
          <p:spPr>
            <a:xfrm>
              <a:off x="3493863" y="3758677"/>
              <a:ext cx="926048" cy="1312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Prov. Patent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535" name="Group 2443"/>
            <p:cNvGrpSpPr/>
            <p:nvPr/>
          </p:nvGrpSpPr>
          <p:grpSpPr>
            <a:xfrm>
              <a:off x="3268965" y="3660560"/>
              <a:ext cx="189179" cy="264586"/>
              <a:chOff x="762000" y="8229600"/>
              <a:chExt cx="544830" cy="762000"/>
            </a:xfrm>
          </p:grpSpPr>
          <p:sp>
            <p:nvSpPr>
              <p:cNvPr id="1763" name="Folded Corner 1762"/>
              <p:cNvSpPr/>
              <p:nvPr/>
            </p:nvSpPr>
            <p:spPr>
              <a:xfrm>
                <a:off x="762000" y="8229600"/>
                <a:ext cx="544830" cy="762000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4" name="Rectangle 1763"/>
              <p:cNvSpPr/>
              <p:nvPr/>
            </p:nvSpPr>
            <p:spPr>
              <a:xfrm>
                <a:off x="838200" y="8416290"/>
                <a:ext cx="381000" cy="49911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765" name="Group 2446"/>
              <p:cNvGrpSpPr/>
              <p:nvPr/>
            </p:nvGrpSpPr>
            <p:grpSpPr>
              <a:xfrm>
                <a:off x="838200" y="8320315"/>
                <a:ext cx="381000" cy="61685"/>
                <a:chOff x="852714" y="8320315"/>
                <a:chExt cx="362857" cy="61685"/>
              </a:xfrm>
            </p:grpSpPr>
            <p:cxnSp>
              <p:nvCxnSpPr>
                <p:cNvPr id="1766" name="Straight Connector 1765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767" name="Straight Connector 1766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768" name="Straight Connector 1767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769" name="Straight Connector 1768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</p:grpSp>
        <p:cxnSp>
          <p:nvCxnSpPr>
            <p:cNvPr id="1536" name="Straight Connector 1535"/>
            <p:cNvCxnSpPr/>
            <p:nvPr/>
          </p:nvCxnSpPr>
          <p:spPr>
            <a:xfrm>
              <a:off x="3004379" y="4274619"/>
              <a:ext cx="2513564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537" name="Straight Connector 1536"/>
            <p:cNvCxnSpPr/>
            <p:nvPr/>
          </p:nvCxnSpPr>
          <p:spPr>
            <a:xfrm>
              <a:off x="3004379" y="4539203"/>
              <a:ext cx="2513564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sp>
          <p:nvSpPr>
            <p:cNvPr id="1538" name="Can 1537"/>
            <p:cNvSpPr/>
            <p:nvPr/>
          </p:nvSpPr>
          <p:spPr>
            <a:xfrm>
              <a:off x="2987610" y="4142326"/>
              <a:ext cx="149062" cy="396878"/>
            </a:xfrm>
            <a:prstGeom prst="can">
              <a:avLst/>
            </a:prstGeom>
            <a:gradFill>
              <a:gsLst>
                <a:gs pos="0">
                  <a:srgbClr val="FFCC00"/>
                </a:gs>
                <a:gs pos="50000">
                  <a:sysClr val="window" lastClr="FFFFFF"/>
                </a:gs>
                <a:gs pos="100000">
                  <a:srgbClr val="FFCC00"/>
                </a:gs>
              </a:gsLst>
              <a:lin ang="0" scaled="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9" name="TextBox 1538"/>
            <p:cNvSpPr txBox="1"/>
            <p:nvPr/>
          </p:nvSpPr>
          <p:spPr>
            <a:xfrm>
              <a:off x="3665844" y="4142325"/>
              <a:ext cx="529170" cy="2625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SBIR App.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0" name="Can 1539"/>
            <p:cNvSpPr/>
            <p:nvPr/>
          </p:nvSpPr>
          <p:spPr>
            <a:xfrm>
              <a:off x="4195015" y="4142326"/>
              <a:ext cx="149062" cy="264586"/>
            </a:xfrm>
            <a:prstGeom prst="can">
              <a:avLst/>
            </a:prstGeom>
            <a:gradFill>
              <a:gsLst>
                <a:gs pos="0">
                  <a:srgbClr val="FFCC00"/>
                </a:gs>
                <a:gs pos="50000">
                  <a:sysClr val="window" lastClr="FFFFFF"/>
                </a:gs>
                <a:gs pos="100000">
                  <a:srgbClr val="FFCC00"/>
                </a:gs>
              </a:gsLst>
              <a:lin ang="0" scaled="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1" name="TextBox 1540"/>
            <p:cNvSpPr txBox="1"/>
            <p:nvPr/>
          </p:nvSpPr>
          <p:spPr>
            <a:xfrm>
              <a:off x="4384635" y="4173194"/>
              <a:ext cx="529171" cy="2625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CTSI Grant: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542" name="Group 1239"/>
            <p:cNvGrpSpPr/>
            <p:nvPr/>
          </p:nvGrpSpPr>
          <p:grpSpPr>
            <a:xfrm>
              <a:off x="3401258" y="4142326"/>
              <a:ext cx="188990" cy="264586"/>
              <a:chOff x="76200" y="7315200"/>
              <a:chExt cx="544285" cy="762000"/>
            </a:xfrm>
          </p:grpSpPr>
          <p:sp>
            <p:nvSpPr>
              <p:cNvPr id="1755" name="Folded Corner 1754"/>
              <p:cNvSpPr/>
              <p:nvPr/>
            </p:nvSpPr>
            <p:spPr>
              <a:xfrm>
                <a:off x="76200" y="7315200"/>
                <a:ext cx="544285" cy="762000"/>
              </a:xfrm>
              <a:prstGeom prst="foldedCorner">
                <a:avLst/>
              </a:prstGeom>
              <a:solidFill>
                <a:srgbClr val="C4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756" name="Straight Connector 1755"/>
              <p:cNvCxnSpPr/>
              <p:nvPr/>
            </p:nvCxnSpPr>
            <p:spPr>
              <a:xfrm>
                <a:off x="166914" y="7405915"/>
                <a:ext cx="362857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sp>
            <p:nvSpPr>
              <p:cNvPr id="1757" name="Rectangle 1756"/>
              <p:cNvSpPr/>
              <p:nvPr/>
            </p:nvSpPr>
            <p:spPr>
              <a:xfrm>
                <a:off x="166914" y="7496629"/>
                <a:ext cx="362857" cy="90714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758" name="Straight Connector 1757"/>
              <p:cNvCxnSpPr/>
              <p:nvPr/>
            </p:nvCxnSpPr>
            <p:spPr>
              <a:xfrm>
                <a:off x="166914" y="7421790"/>
                <a:ext cx="362857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grpSp>
            <p:nvGrpSpPr>
              <p:cNvPr id="1759" name="Group 1244"/>
              <p:cNvGrpSpPr/>
              <p:nvPr/>
            </p:nvGrpSpPr>
            <p:grpSpPr>
              <a:xfrm>
                <a:off x="152400" y="7620000"/>
                <a:ext cx="381000" cy="381000"/>
                <a:chOff x="152400" y="7467600"/>
                <a:chExt cx="381000" cy="381000"/>
              </a:xfrm>
            </p:grpSpPr>
            <p:sp>
              <p:nvSpPr>
                <p:cNvPr id="1760" name="Oval 1759"/>
                <p:cNvSpPr/>
                <p:nvPr/>
              </p:nvSpPr>
              <p:spPr>
                <a:xfrm flipH="1" flipV="1">
                  <a:off x="228600" y="7543800"/>
                  <a:ext cx="228600" cy="228600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61" name="Oval 1760"/>
                <p:cNvSpPr/>
                <p:nvPr/>
              </p:nvSpPr>
              <p:spPr>
                <a:xfrm flipH="1" flipV="1">
                  <a:off x="304800" y="7620000"/>
                  <a:ext cx="76200" cy="76200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62" name="Oval 1761"/>
                <p:cNvSpPr/>
                <p:nvPr/>
              </p:nvSpPr>
              <p:spPr>
                <a:xfrm flipH="1" flipV="1">
                  <a:off x="152400" y="7467600"/>
                  <a:ext cx="381000" cy="381000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543" name="Can 1542"/>
            <p:cNvSpPr/>
            <p:nvPr/>
          </p:nvSpPr>
          <p:spPr>
            <a:xfrm>
              <a:off x="4988772" y="3674892"/>
              <a:ext cx="149062" cy="335141"/>
            </a:xfrm>
            <a:prstGeom prst="can">
              <a:avLst/>
            </a:prstGeom>
            <a:gradFill>
              <a:gsLst>
                <a:gs pos="0">
                  <a:srgbClr val="FFCC00"/>
                </a:gs>
                <a:gs pos="50000">
                  <a:sysClr val="window" lastClr="FFFFFF"/>
                </a:gs>
                <a:gs pos="100000">
                  <a:srgbClr val="FFCC00"/>
                </a:gs>
              </a:gsLst>
              <a:lin ang="0" scaled="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4" name="Can 1543"/>
            <p:cNvSpPr/>
            <p:nvPr/>
          </p:nvSpPr>
          <p:spPr>
            <a:xfrm>
              <a:off x="4856479" y="3745448"/>
              <a:ext cx="149062" cy="264586"/>
            </a:xfrm>
            <a:prstGeom prst="can">
              <a:avLst/>
            </a:prstGeom>
            <a:gradFill>
              <a:gsLst>
                <a:gs pos="0">
                  <a:srgbClr val="FFCC00"/>
                </a:gs>
                <a:gs pos="50000">
                  <a:sysClr val="window" lastClr="FFFFFF"/>
                </a:gs>
                <a:gs pos="100000">
                  <a:srgbClr val="FFCC00"/>
                </a:gs>
              </a:gsLst>
              <a:lin ang="0" scaled="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5" name="Can 1544"/>
            <p:cNvSpPr/>
            <p:nvPr/>
          </p:nvSpPr>
          <p:spPr>
            <a:xfrm>
              <a:off x="5072558" y="3771907"/>
              <a:ext cx="149062" cy="264586"/>
            </a:xfrm>
            <a:prstGeom prst="can">
              <a:avLst/>
            </a:prstGeom>
            <a:gradFill>
              <a:gsLst>
                <a:gs pos="0">
                  <a:srgbClr val="FFCC00"/>
                </a:gs>
                <a:gs pos="50000">
                  <a:sysClr val="window" lastClr="FFFFFF"/>
                </a:gs>
                <a:gs pos="100000">
                  <a:srgbClr val="FFCC00"/>
                </a:gs>
              </a:gsLst>
              <a:lin ang="0" scaled="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6" name="Can 1545"/>
            <p:cNvSpPr/>
            <p:nvPr/>
          </p:nvSpPr>
          <p:spPr>
            <a:xfrm>
              <a:off x="3479299" y="2794249"/>
              <a:ext cx="149062" cy="264586"/>
            </a:xfrm>
            <a:prstGeom prst="can">
              <a:avLst/>
            </a:prstGeom>
            <a:gradFill>
              <a:gsLst>
                <a:gs pos="0">
                  <a:srgbClr val="FFCC00"/>
                </a:gs>
                <a:gs pos="50000">
                  <a:sysClr val="window" lastClr="FFFFFF"/>
                </a:gs>
                <a:gs pos="100000">
                  <a:srgbClr val="FFCC00"/>
                </a:gs>
              </a:gsLst>
              <a:lin ang="0" scaled="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47" name="Straight Connector 1546"/>
            <p:cNvCxnSpPr/>
            <p:nvPr/>
          </p:nvCxnSpPr>
          <p:spPr>
            <a:xfrm>
              <a:off x="3004379" y="4803789"/>
              <a:ext cx="2513564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548" name="Straight Connector 1547"/>
            <p:cNvCxnSpPr/>
            <p:nvPr/>
          </p:nvCxnSpPr>
          <p:spPr>
            <a:xfrm>
              <a:off x="3004379" y="5068374"/>
              <a:ext cx="2513564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sp>
          <p:nvSpPr>
            <p:cNvPr id="1549" name="Can 1548"/>
            <p:cNvSpPr/>
            <p:nvPr/>
          </p:nvSpPr>
          <p:spPr>
            <a:xfrm>
              <a:off x="2987610" y="4671496"/>
              <a:ext cx="149062" cy="396878"/>
            </a:xfrm>
            <a:prstGeom prst="can">
              <a:avLst/>
            </a:prstGeom>
            <a:gradFill>
              <a:gsLst>
                <a:gs pos="0">
                  <a:srgbClr val="FFCC00"/>
                </a:gs>
                <a:gs pos="50000">
                  <a:sysClr val="window" lastClr="FFFFFF"/>
                </a:gs>
                <a:gs pos="100000">
                  <a:srgbClr val="FFCC00"/>
                </a:gs>
              </a:gsLst>
              <a:lin ang="0" scaled="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0" name="TextBox 1549"/>
            <p:cNvSpPr txBox="1"/>
            <p:nvPr/>
          </p:nvSpPr>
          <p:spPr>
            <a:xfrm>
              <a:off x="4459603" y="4697955"/>
              <a:ext cx="396877" cy="2625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Prov. Patent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551" name="Group 2400"/>
            <p:cNvGrpSpPr/>
            <p:nvPr/>
          </p:nvGrpSpPr>
          <p:grpSpPr>
            <a:xfrm>
              <a:off x="4195015" y="4671496"/>
              <a:ext cx="189179" cy="264586"/>
              <a:chOff x="762000" y="8229600"/>
              <a:chExt cx="544830" cy="762000"/>
            </a:xfrm>
          </p:grpSpPr>
          <p:sp>
            <p:nvSpPr>
              <p:cNvPr id="1748" name="Folded Corner 1747"/>
              <p:cNvSpPr/>
              <p:nvPr/>
            </p:nvSpPr>
            <p:spPr>
              <a:xfrm>
                <a:off x="762000" y="8229600"/>
                <a:ext cx="544830" cy="762000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9" name="Rectangle 1748"/>
              <p:cNvSpPr/>
              <p:nvPr/>
            </p:nvSpPr>
            <p:spPr>
              <a:xfrm>
                <a:off x="838200" y="8416290"/>
                <a:ext cx="381000" cy="49911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750" name="Group 2403"/>
              <p:cNvGrpSpPr/>
              <p:nvPr/>
            </p:nvGrpSpPr>
            <p:grpSpPr>
              <a:xfrm>
                <a:off x="838200" y="8320315"/>
                <a:ext cx="381000" cy="61685"/>
                <a:chOff x="852714" y="8320315"/>
                <a:chExt cx="362857" cy="61685"/>
              </a:xfrm>
            </p:grpSpPr>
            <p:cxnSp>
              <p:nvCxnSpPr>
                <p:cNvPr id="1751" name="Straight Connector 1750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752" name="Straight Connector 1751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753" name="Straight Connector 1752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754" name="Straight Connector 1753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1552" name="TextBox 1551"/>
            <p:cNvSpPr txBox="1"/>
            <p:nvPr/>
          </p:nvSpPr>
          <p:spPr>
            <a:xfrm>
              <a:off x="3798137" y="5465253"/>
              <a:ext cx="661464" cy="2625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Business Plan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53" name="Straight Connector 1552"/>
            <p:cNvCxnSpPr/>
            <p:nvPr/>
          </p:nvCxnSpPr>
          <p:spPr>
            <a:xfrm>
              <a:off x="2972836" y="5332960"/>
              <a:ext cx="2513564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grpSp>
          <p:nvGrpSpPr>
            <p:cNvPr id="1554" name="Group 699"/>
            <p:cNvGrpSpPr>
              <a:grpSpLocks/>
            </p:cNvGrpSpPr>
            <p:nvPr/>
          </p:nvGrpSpPr>
          <p:grpSpPr bwMode="auto">
            <a:xfrm>
              <a:off x="3268965" y="5200662"/>
              <a:ext cx="248221" cy="361044"/>
              <a:chOff x="672" y="650"/>
              <a:chExt cx="336" cy="488"/>
            </a:xfrm>
          </p:grpSpPr>
          <p:sp>
            <p:nvSpPr>
              <p:cNvPr id="1741" name="Rectangle 700"/>
              <p:cNvSpPr>
                <a:spLocks noChangeArrowheads="1"/>
              </p:cNvSpPr>
              <p:nvPr/>
            </p:nvSpPr>
            <p:spPr bwMode="auto">
              <a:xfrm>
                <a:off x="672" y="1090"/>
                <a:ext cx="288" cy="48"/>
              </a:xfrm>
              <a:prstGeom prst="rect">
                <a:avLst/>
              </a:prstGeom>
              <a:solidFill>
                <a:srgbClr val="969696"/>
              </a:solidFill>
              <a:ln w="6350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2" name="Rectangle 701"/>
              <p:cNvSpPr>
                <a:spLocks noChangeArrowheads="1"/>
              </p:cNvSpPr>
              <p:nvPr/>
            </p:nvSpPr>
            <p:spPr bwMode="auto">
              <a:xfrm rot="7770794">
                <a:off x="785" y="757"/>
                <a:ext cx="192" cy="96"/>
              </a:xfrm>
              <a:prstGeom prst="rect">
                <a:avLst/>
              </a:prstGeom>
              <a:solidFill>
                <a:srgbClr val="969696"/>
              </a:solidFill>
              <a:ln w="6350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3" name="AutoShape 702"/>
              <p:cNvSpPr>
                <a:spLocks noChangeArrowheads="1"/>
              </p:cNvSpPr>
              <p:nvPr/>
            </p:nvSpPr>
            <p:spPr bwMode="auto">
              <a:xfrm rot="7743031">
                <a:off x="672" y="816"/>
                <a:ext cx="28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969696"/>
              </a:solidFill>
              <a:ln w="6350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4" name="Oval 703"/>
              <p:cNvSpPr>
                <a:spLocks noChangeArrowheads="1"/>
              </p:cNvSpPr>
              <p:nvPr/>
            </p:nvSpPr>
            <p:spPr bwMode="auto">
              <a:xfrm>
                <a:off x="912" y="816"/>
                <a:ext cx="96" cy="96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5" name="Rectangle 704"/>
              <p:cNvSpPr>
                <a:spLocks noChangeArrowheads="1"/>
              </p:cNvSpPr>
              <p:nvPr/>
            </p:nvSpPr>
            <p:spPr bwMode="auto">
              <a:xfrm rot="7770794">
                <a:off x="737" y="775"/>
                <a:ext cx="297" cy="48"/>
              </a:xfrm>
              <a:prstGeom prst="rect">
                <a:avLst/>
              </a:prstGeom>
              <a:solidFill>
                <a:srgbClr val="969696"/>
              </a:solidFill>
              <a:ln w="6350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6" name="Rectangle 705"/>
              <p:cNvSpPr>
                <a:spLocks noChangeArrowheads="1"/>
              </p:cNvSpPr>
              <p:nvPr/>
            </p:nvSpPr>
            <p:spPr bwMode="auto">
              <a:xfrm rot="7770794">
                <a:off x="685" y="976"/>
                <a:ext cx="71" cy="90"/>
              </a:xfrm>
              <a:prstGeom prst="rect">
                <a:avLst/>
              </a:prstGeom>
              <a:solidFill>
                <a:srgbClr val="969696"/>
              </a:solidFill>
              <a:ln w="6350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7" name="Rectangle 706"/>
              <p:cNvSpPr>
                <a:spLocks noChangeArrowheads="1"/>
              </p:cNvSpPr>
              <p:nvPr/>
            </p:nvSpPr>
            <p:spPr bwMode="auto">
              <a:xfrm rot="7770794">
                <a:off x="728" y="896"/>
                <a:ext cx="47" cy="132"/>
              </a:xfrm>
              <a:prstGeom prst="rect">
                <a:avLst/>
              </a:prstGeom>
              <a:solidFill>
                <a:srgbClr val="969696"/>
              </a:solidFill>
              <a:ln w="6350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1555" name="Straight Connector 1554"/>
            <p:cNvCxnSpPr/>
            <p:nvPr/>
          </p:nvCxnSpPr>
          <p:spPr>
            <a:xfrm>
              <a:off x="3004379" y="5597545"/>
              <a:ext cx="2513564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sp>
          <p:nvSpPr>
            <p:cNvPr id="1556" name="Can 1555"/>
            <p:cNvSpPr/>
            <p:nvPr/>
          </p:nvSpPr>
          <p:spPr>
            <a:xfrm>
              <a:off x="2987610" y="5200667"/>
              <a:ext cx="149062" cy="396878"/>
            </a:xfrm>
            <a:prstGeom prst="can">
              <a:avLst/>
            </a:prstGeom>
            <a:gradFill>
              <a:gsLst>
                <a:gs pos="0">
                  <a:srgbClr val="FFCC00"/>
                </a:gs>
                <a:gs pos="50000">
                  <a:sysClr val="window" lastClr="FFFFFF"/>
                </a:gs>
                <a:gs pos="100000">
                  <a:srgbClr val="FFCC00"/>
                </a:gs>
              </a:gsLst>
              <a:lin ang="0" scaled="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57" name="Group 436"/>
            <p:cNvGrpSpPr/>
            <p:nvPr/>
          </p:nvGrpSpPr>
          <p:grpSpPr>
            <a:xfrm>
              <a:off x="4459601" y="5200667"/>
              <a:ext cx="228205" cy="273846"/>
              <a:chOff x="214625" y="7602862"/>
              <a:chExt cx="295309" cy="354369"/>
            </a:xfrm>
          </p:grpSpPr>
          <p:grpSp>
            <p:nvGrpSpPr>
              <p:cNvPr id="1734" name="Group 654"/>
              <p:cNvGrpSpPr>
                <a:grpSpLocks/>
              </p:cNvGrpSpPr>
              <p:nvPr/>
            </p:nvGrpSpPr>
            <p:grpSpPr bwMode="auto">
              <a:xfrm>
                <a:off x="214625" y="7602862"/>
                <a:ext cx="295309" cy="354369"/>
                <a:chOff x="3168" y="1392"/>
                <a:chExt cx="160" cy="192"/>
              </a:xfrm>
            </p:grpSpPr>
            <p:sp>
              <p:nvSpPr>
                <p:cNvPr id="1738" name="Freeform 655"/>
                <p:cNvSpPr>
                  <a:spLocks/>
                </p:cNvSpPr>
                <p:nvPr/>
              </p:nvSpPr>
              <p:spPr bwMode="auto">
                <a:xfrm>
                  <a:off x="3168" y="1392"/>
                  <a:ext cx="160" cy="191"/>
                </a:xfrm>
                <a:custGeom>
                  <a:avLst/>
                  <a:gdLst>
                    <a:gd name="T0" fmla="*/ 0 w 626"/>
                    <a:gd name="T1" fmla="*/ 1 h 746"/>
                    <a:gd name="T2" fmla="*/ 1 w 626"/>
                    <a:gd name="T3" fmla="*/ 1 h 746"/>
                    <a:gd name="T4" fmla="*/ 1 w 626"/>
                    <a:gd name="T5" fmla="*/ 1 h 746"/>
                    <a:gd name="T6" fmla="*/ 1 w 626"/>
                    <a:gd name="T7" fmla="*/ 1 h 746"/>
                    <a:gd name="T8" fmla="*/ 1 w 626"/>
                    <a:gd name="T9" fmla="*/ 1 h 746"/>
                    <a:gd name="T10" fmla="*/ 1 w 626"/>
                    <a:gd name="T11" fmla="*/ 1 h 746"/>
                    <a:gd name="T12" fmla="*/ 1 w 626"/>
                    <a:gd name="T13" fmla="*/ 1 h 746"/>
                    <a:gd name="T14" fmla="*/ 1 w 626"/>
                    <a:gd name="T15" fmla="*/ 1 h 746"/>
                    <a:gd name="T16" fmla="*/ 1 w 626"/>
                    <a:gd name="T17" fmla="*/ 1 h 746"/>
                    <a:gd name="T18" fmla="*/ 1 w 626"/>
                    <a:gd name="T19" fmla="*/ 1 h 746"/>
                    <a:gd name="T20" fmla="*/ 1 w 626"/>
                    <a:gd name="T21" fmla="*/ 1 h 746"/>
                    <a:gd name="T22" fmla="*/ 1 w 626"/>
                    <a:gd name="T23" fmla="*/ 0 h 746"/>
                    <a:gd name="T24" fmla="*/ 1 w 626"/>
                    <a:gd name="T25" fmla="*/ 0 h 746"/>
                    <a:gd name="T26" fmla="*/ 1 w 626"/>
                    <a:gd name="T27" fmla="*/ 0 h 746"/>
                    <a:gd name="T28" fmla="*/ 1 w 626"/>
                    <a:gd name="T29" fmla="*/ 0 h 746"/>
                    <a:gd name="T30" fmla="*/ 1 w 626"/>
                    <a:gd name="T31" fmla="*/ 0 h 746"/>
                    <a:gd name="T32" fmla="*/ 1 w 626"/>
                    <a:gd name="T33" fmla="*/ 0 h 746"/>
                    <a:gd name="T34" fmla="*/ 1 w 626"/>
                    <a:gd name="T35" fmla="*/ 0 h 746"/>
                    <a:gd name="T36" fmla="*/ 0 w 626"/>
                    <a:gd name="T37" fmla="*/ 0 h 746"/>
                    <a:gd name="T38" fmla="*/ 0 w 626"/>
                    <a:gd name="T39" fmla="*/ 0 h 746"/>
                    <a:gd name="T40" fmla="*/ 0 w 626"/>
                    <a:gd name="T41" fmla="*/ 0 h 746"/>
                    <a:gd name="T42" fmla="*/ 0 w 626"/>
                    <a:gd name="T43" fmla="*/ 0 h 746"/>
                    <a:gd name="T44" fmla="*/ 0 w 626"/>
                    <a:gd name="T45" fmla="*/ 0 h 746"/>
                    <a:gd name="T46" fmla="*/ 0 w 626"/>
                    <a:gd name="T47" fmla="*/ 0 h 746"/>
                    <a:gd name="T48" fmla="*/ 0 w 626"/>
                    <a:gd name="T49" fmla="*/ 0 h 746"/>
                    <a:gd name="T50" fmla="*/ 0 w 626"/>
                    <a:gd name="T51" fmla="*/ 0 h 746"/>
                    <a:gd name="T52" fmla="*/ 0 w 626"/>
                    <a:gd name="T53" fmla="*/ 0 h 746"/>
                    <a:gd name="T54" fmla="*/ 0 w 626"/>
                    <a:gd name="T55" fmla="*/ 0 h 746"/>
                    <a:gd name="T56" fmla="*/ 0 w 626"/>
                    <a:gd name="T57" fmla="*/ 0 h 746"/>
                    <a:gd name="T58" fmla="*/ 0 w 626"/>
                    <a:gd name="T59" fmla="*/ 1 h 746"/>
                    <a:gd name="T60" fmla="*/ 0 w 626"/>
                    <a:gd name="T61" fmla="*/ 1 h 746"/>
                    <a:gd name="T62" fmla="*/ 0 w 626"/>
                    <a:gd name="T63" fmla="*/ 1 h 746"/>
                    <a:gd name="T64" fmla="*/ 0 w 626"/>
                    <a:gd name="T65" fmla="*/ 1 h 746"/>
                    <a:gd name="T66" fmla="*/ 0 w 626"/>
                    <a:gd name="T67" fmla="*/ 1 h 746"/>
                    <a:gd name="T68" fmla="*/ 0 w 626"/>
                    <a:gd name="T69" fmla="*/ 1 h 746"/>
                    <a:gd name="T70" fmla="*/ 0 w 626"/>
                    <a:gd name="T71" fmla="*/ 1 h 746"/>
                    <a:gd name="T72" fmla="*/ 0 w 626"/>
                    <a:gd name="T73" fmla="*/ 1 h 746"/>
                    <a:gd name="T74" fmla="*/ 0 w 626"/>
                    <a:gd name="T75" fmla="*/ 1 h 746"/>
                    <a:gd name="T76" fmla="*/ 0 w 626"/>
                    <a:gd name="T77" fmla="*/ 1 h 74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626"/>
                    <a:gd name="T118" fmla="*/ 0 h 746"/>
                    <a:gd name="T119" fmla="*/ 626 w 626"/>
                    <a:gd name="T120" fmla="*/ 746 h 74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626" h="746">
                      <a:moveTo>
                        <a:pt x="0" y="746"/>
                      </a:moveTo>
                      <a:lnTo>
                        <a:pt x="626" y="746"/>
                      </a:lnTo>
                      <a:lnTo>
                        <a:pt x="626" y="492"/>
                      </a:lnTo>
                      <a:lnTo>
                        <a:pt x="616" y="456"/>
                      </a:lnTo>
                      <a:lnTo>
                        <a:pt x="594" y="434"/>
                      </a:lnTo>
                      <a:lnTo>
                        <a:pt x="566" y="416"/>
                      </a:lnTo>
                      <a:lnTo>
                        <a:pt x="522" y="398"/>
                      </a:lnTo>
                      <a:lnTo>
                        <a:pt x="480" y="386"/>
                      </a:lnTo>
                      <a:lnTo>
                        <a:pt x="426" y="374"/>
                      </a:lnTo>
                      <a:lnTo>
                        <a:pt x="380" y="372"/>
                      </a:lnTo>
                      <a:lnTo>
                        <a:pt x="410" y="346"/>
                      </a:lnTo>
                      <a:lnTo>
                        <a:pt x="426" y="318"/>
                      </a:lnTo>
                      <a:lnTo>
                        <a:pt x="444" y="266"/>
                      </a:lnTo>
                      <a:lnTo>
                        <a:pt x="452" y="204"/>
                      </a:lnTo>
                      <a:lnTo>
                        <a:pt x="442" y="116"/>
                      </a:lnTo>
                      <a:lnTo>
                        <a:pt x="412" y="54"/>
                      </a:lnTo>
                      <a:lnTo>
                        <a:pt x="386" y="26"/>
                      </a:lnTo>
                      <a:lnTo>
                        <a:pt x="358" y="8"/>
                      </a:lnTo>
                      <a:lnTo>
                        <a:pt x="322" y="0"/>
                      </a:lnTo>
                      <a:lnTo>
                        <a:pt x="294" y="4"/>
                      </a:lnTo>
                      <a:lnTo>
                        <a:pt x="260" y="18"/>
                      </a:lnTo>
                      <a:lnTo>
                        <a:pt x="228" y="46"/>
                      </a:lnTo>
                      <a:lnTo>
                        <a:pt x="210" y="76"/>
                      </a:lnTo>
                      <a:lnTo>
                        <a:pt x="192" y="118"/>
                      </a:lnTo>
                      <a:lnTo>
                        <a:pt x="182" y="156"/>
                      </a:lnTo>
                      <a:lnTo>
                        <a:pt x="180" y="192"/>
                      </a:lnTo>
                      <a:lnTo>
                        <a:pt x="182" y="232"/>
                      </a:lnTo>
                      <a:lnTo>
                        <a:pt x="192" y="286"/>
                      </a:lnTo>
                      <a:lnTo>
                        <a:pt x="204" y="310"/>
                      </a:lnTo>
                      <a:lnTo>
                        <a:pt x="220" y="340"/>
                      </a:lnTo>
                      <a:lnTo>
                        <a:pt x="248" y="368"/>
                      </a:lnTo>
                      <a:lnTo>
                        <a:pt x="210" y="374"/>
                      </a:lnTo>
                      <a:lnTo>
                        <a:pt x="172" y="382"/>
                      </a:lnTo>
                      <a:lnTo>
                        <a:pt x="128" y="394"/>
                      </a:lnTo>
                      <a:lnTo>
                        <a:pt x="82" y="410"/>
                      </a:lnTo>
                      <a:lnTo>
                        <a:pt x="42" y="434"/>
                      </a:lnTo>
                      <a:lnTo>
                        <a:pt x="14" y="460"/>
                      </a:lnTo>
                      <a:lnTo>
                        <a:pt x="0" y="498"/>
                      </a:lnTo>
                      <a:lnTo>
                        <a:pt x="0" y="746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39" name="Line 656"/>
                <p:cNvSpPr>
                  <a:spLocks noChangeShapeType="1"/>
                </p:cNvSpPr>
                <p:nvPr/>
              </p:nvSpPr>
              <p:spPr bwMode="auto">
                <a:xfrm>
                  <a:off x="3201" y="1541"/>
                  <a:ext cx="0" cy="43"/>
                </a:xfrm>
                <a:prstGeom prst="line">
                  <a:avLst/>
                </a:prstGeom>
                <a:noFill/>
                <a:ln w="63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40" name="Line 657"/>
                <p:cNvSpPr>
                  <a:spLocks noChangeShapeType="1"/>
                </p:cNvSpPr>
                <p:nvPr/>
              </p:nvSpPr>
              <p:spPr bwMode="auto">
                <a:xfrm>
                  <a:off x="3295" y="1541"/>
                  <a:ext cx="0" cy="43"/>
                </a:xfrm>
                <a:prstGeom prst="line">
                  <a:avLst/>
                </a:prstGeom>
                <a:noFill/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735" name="Arc 1734"/>
              <p:cNvSpPr/>
              <p:nvPr/>
            </p:nvSpPr>
            <p:spPr>
              <a:xfrm rot="10800000">
                <a:off x="304800" y="7696200"/>
                <a:ext cx="76200" cy="152400"/>
              </a:xfrm>
              <a:prstGeom prst="arc">
                <a:avLst/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6" name="Arc 1735"/>
              <p:cNvSpPr/>
              <p:nvPr/>
            </p:nvSpPr>
            <p:spPr>
              <a:xfrm rot="10800000" flipH="1">
                <a:off x="342900" y="7696200"/>
                <a:ext cx="76200" cy="152400"/>
              </a:xfrm>
              <a:prstGeom prst="arc">
                <a:avLst/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7" name="Oval 1736"/>
              <p:cNvSpPr/>
              <p:nvPr/>
            </p:nvSpPr>
            <p:spPr>
              <a:xfrm>
                <a:off x="327660" y="7820025"/>
                <a:ext cx="76200" cy="76200"/>
              </a:xfrm>
              <a:prstGeom prst="ellipse">
                <a:avLst/>
              </a:prstGeom>
              <a:solidFill>
                <a:srgbClr val="FFC000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58" name="Group 2511"/>
            <p:cNvGrpSpPr/>
            <p:nvPr/>
          </p:nvGrpSpPr>
          <p:grpSpPr>
            <a:xfrm>
              <a:off x="4062722" y="5200667"/>
              <a:ext cx="189179" cy="264586"/>
              <a:chOff x="609600" y="8077200"/>
              <a:chExt cx="544830" cy="762000"/>
            </a:xfrm>
          </p:grpSpPr>
          <p:sp>
            <p:nvSpPr>
              <p:cNvPr id="1726" name="Folded Corner 1725"/>
              <p:cNvSpPr/>
              <p:nvPr/>
            </p:nvSpPr>
            <p:spPr>
              <a:xfrm>
                <a:off x="609600" y="8077200"/>
                <a:ext cx="544830" cy="762000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727" name="Straight Connector 1726"/>
              <p:cNvCxnSpPr/>
              <p:nvPr/>
            </p:nvCxnSpPr>
            <p:spPr>
              <a:xfrm>
                <a:off x="685800" y="8305800"/>
                <a:ext cx="362857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cxnSp>
            <p:nvCxnSpPr>
              <p:cNvPr id="1728" name="Straight Connector 1727"/>
              <p:cNvCxnSpPr/>
              <p:nvPr/>
            </p:nvCxnSpPr>
            <p:spPr>
              <a:xfrm>
                <a:off x="685800" y="8229600"/>
                <a:ext cx="362857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cxnSp>
            <p:nvCxnSpPr>
              <p:cNvPr id="1729" name="Straight Connector 1728"/>
              <p:cNvCxnSpPr/>
              <p:nvPr/>
            </p:nvCxnSpPr>
            <p:spPr>
              <a:xfrm rot="5400000" flipH="1" flipV="1">
                <a:off x="533400" y="8610600"/>
                <a:ext cx="3048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730" name="Straight Connector 1729"/>
              <p:cNvCxnSpPr/>
              <p:nvPr/>
            </p:nvCxnSpPr>
            <p:spPr>
              <a:xfrm>
                <a:off x="685800" y="8686800"/>
                <a:ext cx="381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731" name="Straight Connector 1730"/>
              <p:cNvCxnSpPr/>
              <p:nvPr/>
            </p:nvCxnSpPr>
            <p:spPr>
              <a:xfrm>
                <a:off x="685800" y="8686800"/>
                <a:ext cx="91440" cy="40640"/>
              </a:xfrm>
              <a:prstGeom prst="lin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1732" name="Straight Connector 1731"/>
              <p:cNvCxnSpPr/>
              <p:nvPr/>
            </p:nvCxnSpPr>
            <p:spPr>
              <a:xfrm flipV="1">
                <a:off x="777240" y="8719820"/>
                <a:ext cx="109220" cy="10160"/>
              </a:xfrm>
              <a:prstGeom prst="lin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1733" name="Straight Connector 1732"/>
              <p:cNvCxnSpPr/>
              <p:nvPr/>
            </p:nvCxnSpPr>
            <p:spPr>
              <a:xfrm rot="5400000" flipH="1" flipV="1">
                <a:off x="848360" y="8542020"/>
                <a:ext cx="215900" cy="139700"/>
              </a:xfrm>
              <a:prstGeom prst="lin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</p:grpSp>
        <p:grpSp>
          <p:nvGrpSpPr>
            <p:cNvPr id="1559" name="Group 1740"/>
            <p:cNvGrpSpPr/>
            <p:nvPr/>
          </p:nvGrpSpPr>
          <p:grpSpPr>
            <a:xfrm>
              <a:off x="4856481" y="4671496"/>
              <a:ext cx="343961" cy="264586"/>
              <a:chOff x="1524000" y="8153400"/>
              <a:chExt cx="990600" cy="762000"/>
            </a:xfrm>
          </p:grpSpPr>
          <p:sp>
            <p:nvSpPr>
              <p:cNvPr id="1720" name="Folded Corner 1719"/>
              <p:cNvSpPr/>
              <p:nvPr/>
            </p:nvSpPr>
            <p:spPr>
              <a:xfrm>
                <a:off x="1752600" y="8153400"/>
                <a:ext cx="544830" cy="762000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721" name="Group 197"/>
              <p:cNvGrpSpPr>
                <a:grpSpLocks/>
              </p:cNvGrpSpPr>
              <p:nvPr/>
            </p:nvGrpSpPr>
            <p:grpSpPr bwMode="auto">
              <a:xfrm>
                <a:off x="1524000" y="8305808"/>
                <a:ext cx="457200" cy="548641"/>
                <a:chOff x="3168" y="1392"/>
                <a:chExt cx="160" cy="192"/>
              </a:xfrm>
              <a:solidFill>
                <a:srgbClr val="339966"/>
              </a:solidFill>
            </p:grpSpPr>
            <p:sp>
              <p:nvSpPr>
                <p:cNvPr id="1723" name="Freeform 198"/>
                <p:cNvSpPr>
                  <a:spLocks/>
                </p:cNvSpPr>
                <p:nvPr/>
              </p:nvSpPr>
              <p:spPr bwMode="auto">
                <a:xfrm>
                  <a:off x="3168" y="1392"/>
                  <a:ext cx="160" cy="191"/>
                </a:xfrm>
                <a:custGeom>
                  <a:avLst/>
                  <a:gdLst>
                    <a:gd name="T0" fmla="*/ 0 w 626"/>
                    <a:gd name="T1" fmla="*/ 1 h 746"/>
                    <a:gd name="T2" fmla="*/ 1 w 626"/>
                    <a:gd name="T3" fmla="*/ 1 h 746"/>
                    <a:gd name="T4" fmla="*/ 1 w 626"/>
                    <a:gd name="T5" fmla="*/ 1 h 746"/>
                    <a:gd name="T6" fmla="*/ 1 w 626"/>
                    <a:gd name="T7" fmla="*/ 1 h 746"/>
                    <a:gd name="T8" fmla="*/ 1 w 626"/>
                    <a:gd name="T9" fmla="*/ 1 h 746"/>
                    <a:gd name="T10" fmla="*/ 1 w 626"/>
                    <a:gd name="T11" fmla="*/ 1 h 746"/>
                    <a:gd name="T12" fmla="*/ 1 w 626"/>
                    <a:gd name="T13" fmla="*/ 1 h 746"/>
                    <a:gd name="T14" fmla="*/ 1 w 626"/>
                    <a:gd name="T15" fmla="*/ 1 h 746"/>
                    <a:gd name="T16" fmla="*/ 1 w 626"/>
                    <a:gd name="T17" fmla="*/ 1 h 746"/>
                    <a:gd name="T18" fmla="*/ 1 w 626"/>
                    <a:gd name="T19" fmla="*/ 1 h 746"/>
                    <a:gd name="T20" fmla="*/ 1 w 626"/>
                    <a:gd name="T21" fmla="*/ 1 h 746"/>
                    <a:gd name="T22" fmla="*/ 1 w 626"/>
                    <a:gd name="T23" fmla="*/ 0 h 746"/>
                    <a:gd name="T24" fmla="*/ 1 w 626"/>
                    <a:gd name="T25" fmla="*/ 0 h 746"/>
                    <a:gd name="T26" fmla="*/ 1 w 626"/>
                    <a:gd name="T27" fmla="*/ 0 h 746"/>
                    <a:gd name="T28" fmla="*/ 1 w 626"/>
                    <a:gd name="T29" fmla="*/ 0 h 746"/>
                    <a:gd name="T30" fmla="*/ 1 w 626"/>
                    <a:gd name="T31" fmla="*/ 0 h 746"/>
                    <a:gd name="T32" fmla="*/ 1 w 626"/>
                    <a:gd name="T33" fmla="*/ 0 h 746"/>
                    <a:gd name="T34" fmla="*/ 1 w 626"/>
                    <a:gd name="T35" fmla="*/ 0 h 746"/>
                    <a:gd name="T36" fmla="*/ 0 w 626"/>
                    <a:gd name="T37" fmla="*/ 0 h 746"/>
                    <a:gd name="T38" fmla="*/ 0 w 626"/>
                    <a:gd name="T39" fmla="*/ 0 h 746"/>
                    <a:gd name="T40" fmla="*/ 0 w 626"/>
                    <a:gd name="T41" fmla="*/ 0 h 746"/>
                    <a:gd name="T42" fmla="*/ 0 w 626"/>
                    <a:gd name="T43" fmla="*/ 0 h 746"/>
                    <a:gd name="T44" fmla="*/ 0 w 626"/>
                    <a:gd name="T45" fmla="*/ 0 h 746"/>
                    <a:gd name="T46" fmla="*/ 0 w 626"/>
                    <a:gd name="T47" fmla="*/ 0 h 746"/>
                    <a:gd name="T48" fmla="*/ 0 w 626"/>
                    <a:gd name="T49" fmla="*/ 0 h 746"/>
                    <a:gd name="T50" fmla="*/ 0 w 626"/>
                    <a:gd name="T51" fmla="*/ 0 h 746"/>
                    <a:gd name="T52" fmla="*/ 0 w 626"/>
                    <a:gd name="T53" fmla="*/ 0 h 746"/>
                    <a:gd name="T54" fmla="*/ 0 w 626"/>
                    <a:gd name="T55" fmla="*/ 0 h 746"/>
                    <a:gd name="T56" fmla="*/ 0 w 626"/>
                    <a:gd name="T57" fmla="*/ 0 h 746"/>
                    <a:gd name="T58" fmla="*/ 0 w 626"/>
                    <a:gd name="T59" fmla="*/ 1 h 746"/>
                    <a:gd name="T60" fmla="*/ 0 w 626"/>
                    <a:gd name="T61" fmla="*/ 1 h 746"/>
                    <a:gd name="T62" fmla="*/ 0 w 626"/>
                    <a:gd name="T63" fmla="*/ 1 h 746"/>
                    <a:gd name="T64" fmla="*/ 0 w 626"/>
                    <a:gd name="T65" fmla="*/ 1 h 746"/>
                    <a:gd name="T66" fmla="*/ 0 w 626"/>
                    <a:gd name="T67" fmla="*/ 1 h 746"/>
                    <a:gd name="T68" fmla="*/ 0 w 626"/>
                    <a:gd name="T69" fmla="*/ 1 h 746"/>
                    <a:gd name="T70" fmla="*/ 0 w 626"/>
                    <a:gd name="T71" fmla="*/ 1 h 746"/>
                    <a:gd name="T72" fmla="*/ 0 w 626"/>
                    <a:gd name="T73" fmla="*/ 1 h 746"/>
                    <a:gd name="T74" fmla="*/ 0 w 626"/>
                    <a:gd name="T75" fmla="*/ 1 h 746"/>
                    <a:gd name="T76" fmla="*/ 0 w 626"/>
                    <a:gd name="T77" fmla="*/ 1 h 74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626"/>
                    <a:gd name="T118" fmla="*/ 0 h 746"/>
                    <a:gd name="T119" fmla="*/ 626 w 626"/>
                    <a:gd name="T120" fmla="*/ 746 h 74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626" h="746">
                      <a:moveTo>
                        <a:pt x="0" y="746"/>
                      </a:moveTo>
                      <a:lnTo>
                        <a:pt x="626" y="746"/>
                      </a:lnTo>
                      <a:lnTo>
                        <a:pt x="626" y="492"/>
                      </a:lnTo>
                      <a:lnTo>
                        <a:pt x="616" y="456"/>
                      </a:lnTo>
                      <a:lnTo>
                        <a:pt x="594" y="434"/>
                      </a:lnTo>
                      <a:lnTo>
                        <a:pt x="566" y="416"/>
                      </a:lnTo>
                      <a:lnTo>
                        <a:pt x="522" y="398"/>
                      </a:lnTo>
                      <a:lnTo>
                        <a:pt x="480" y="386"/>
                      </a:lnTo>
                      <a:lnTo>
                        <a:pt x="426" y="374"/>
                      </a:lnTo>
                      <a:lnTo>
                        <a:pt x="380" y="372"/>
                      </a:lnTo>
                      <a:lnTo>
                        <a:pt x="410" y="346"/>
                      </a:lnTo>
                      <a:lnTo>
                        <a:pt x="426" y="318"/>
                      </a:lnTo>
                      <a:lnTo>
                        <a:pt x="444" y="266"/>
                      </a:lnTo>
                      <a:lnTo>
                        <a:pt x="452" y="204"/>
                      </a:lnTo>
                      <a:lnTo>
                        <a:pt x="442" y="116"/>
                      </a:lnTo>
                      <a:lnTo>
                        <a:pt x="412" y="54"/>
                      </a:lnTo>
                      <a:lnTo>
                        <a:pt x="386" y="26"/>
                      </a:lnTo>
                      <a:lnTo>
                        <a:pt x="358" y="8"/>
                      </a:lnTo>
                      <a:lnTo>
                        <a:pt x="322" y="0"/>
                      </a:lnTo>
                      <a:lnTo>
                        <a:pt x="294" y="4"/>
                      </a:lnTo>
                      <a:lnTo>
                        <a:pt x="260" y="18"/>
                      </a:lnTo>
                      <a:lnTo>
                        <a:pt x="228" y="46"/>
                      </a:lnTo>
                      <a:lnTo>
                        <a:pt x="210" y="76"/>
                      </a:lnTo>
                      <a:lnTo>
                        <a:pt x="192" y="118"/>
                      </a:lnTo>
                      <a:lnTo>
                        <a:pt x="182" y="156"/>
                      </a:lnTo>
                      <a:lnTo>
                        <a:pt x="180" y="192"/>
                      </a:lnTo>
                      <a:lnTo>
                        <a:pt x="182" y="232"/>
                      </a:lnTo>
                      <a:lnTo>
                        <a:pt x="192" y="286"/>
                      </a:lnTo>
                      <a:lnTo>
                        <a:pt x="204" y="310"/>
                      </a:lnTo>
                      <a:lnTo>
                        <a:pt x="220" y="340"/>
                      </a:lnTo>
                      <a:lnTo>
                        <a:pt x="248" y="368"/>
                      </a:lnTo>
                      <a:lnTo>
                        <a:pt x="210" y="374"/>
                      </a:lnTo>
                      <a:lnTo>
                        <a:pt x="172" y="382"/>
                      </a:lnTo>
                      <a:lnTo>
                        <a:pt x="128" y="394"/>
                      </a:lnTo>
                      <a:lnTo>
                        <a:pt x="82" y="410"/>
                      </a:lnTo>
                      <a:lnTo>
                        <a:pt x="42" y="434"/>
                      </a:lnTo>
                      <a:lnTo>
                        <a:pt x="14" y="460"/>
                      </a:lnTo>
                      <a:lnTo>
                        <a:pt x="0" y="498"/>
                      </a:lnTo>
                      <a:lnTo>
                        <a:pt x="0" y="746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24" name="Line 199"/>
                <p:cNvSpPr>
                  <a:spLocks noChangeShapeType="1"/>
                </p:cNvSpPr>
                <p:nvPr/>
              </p:nvSpPr>
              <p:spPr bwMode="auto">
                <a:xfrm>
                  <a:off x="3201" y="1541"/>
                  <a:ext cx="0" cy="43"/>
                </a:xfrm>
                <a:prstGeom prst="line">
                  <a:avLst/>
                </a:prstGeom>
                <a:grpFill/>
                <a:ln w="6350">
                  <a:solidFill>
                    <a:srgbClr val="C4ECD9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25" name="Line 200"/>
                <p:cNvSpPr>
                  <a:spLocks noChangeShapeType="1"/>
                </p:cNvSpPr>
                <p:nvPr/>
              </p:nvSpPr>
              <p:spPr bwMode="auto">
                <a:xfrm>
                  <a:off x="3295" y="1541"/>
                  <a:ext cx="0" cy="43"/>
                </a:xfrm>
                <a:prstGeom prst="line">
                  <a:avLst/>
                </a:prstGeom>
                <a:grpFill/>
                <a:ln w="6350">
                  <a:solidFill>
                    <a:srgbClr val="C4ECD9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722" name="Folded Corner 1721"/>
              <p:cNvSpPr/>
              <p:nvPr/>
            </p:nvSpPr>
            <p:spPr>
              <a:xfrm>
                <a:off x="1905000" y="8382000"/>
                <a:ext cx="609600" cy="228600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560" name="TextBox 1559"/>
            <p:cNvSpPr txBox="1"/>
            <p:nvPr/>
          </p:nvSpPr>
          <p:spPr>
            <a:xfrm>
              <a:off x="5253360" y="4697955"/>
              <a:ext cx="529170" cy="2625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Market Campaign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1" name="TextBox 1560"/>
            <p:cNvSpPr txBox="1"/>
            <p:nvPr/>
          </p:nvSpPr>
          <p:spPr>
            <a:xfrm>
              <a:off x="6695352" y="5221683"/>
              <a:ext cx="661464" cy="2625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Util. Patent App’s (4)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562" name="Group 2408"/>
            <p:cNvGrpSpPr/>
            <p:nvPr/>
          </p:nvGrpSpPr>
          <p:grpSpPr>
            <a:xfrm>
              <a:off x="6311701" y="5200667"/>
              <a:ext cx="189179" cy="264586"/>
              <a:chOff x="1524000" y="8229600"/>
              <a:chExt cx="544830" cy="762000"/>
            </a:xfrm>
          </p:grpSpPr>
          <p:sp>
            <p:nvSpPr>
              <p:cNvPr id="1694" name="Folded Corner 1693"/>
              <p:cNvSpPr/>
              <p:nvPr/>
            </p:nvSpPr>
            <p:spPr>
              <a:xfrm>
                <a:off x="1524000" y="8229600"/>
                <a:ext cx="544830" cy="762000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695" name="Group 2410"/>
              <p:cNvGrpSpPr/>
              <p:nvPr/>
            </p:nvGrpSpPr>
            <p:grpSpPr>
              <a:xfrm>
                <a:off x="1614715" y="83203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716" name="Straight Connector 1715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717" name="Straight Connector 1716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718" name="Straight Connector 1717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719" name="Straight Connector 1718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grpSp>
            <p:nvGrpSpPr>
              <p:cNvPr id="1696" name="Group 2411"/>
              <p:cNvGrpSpPr/>
              <p:nvPr/>
            </p:nvGrpSpPr>
            <p:grpSpPr>
              <a:xfrm>
                <a:off x="1614715" y="83965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712" name="Straight Connector 1711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713" name="Straight Connector 1712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714" name="Straight Connector 1713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715" name="Straight Connector 1714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sp>
            <p:nvSpPr>
              <p:cNvPr id="1697" name="Rectangle 1696"/>
              <p:cNvSpPr/>
              <p:nvPr/>
            </p:nvSpPr>
            <p:spPr>
              <a:xfrm>
                <a:off x="1809750" y="8416290"/>
                <a:ext cx="171450" cy="11811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698" name="Group 2413"/>
              <p:cNvGrpSpPr/>
              <p:nvPr/>
            </p:nvGrpSpPr>
            <p:grpSpPr>
              <a:xfrm>
                <a:off x="1809750" y="8320315"/>
                <a:ext cx="171450" cy="61685"/>
                <a:chOff x="852714" y="8320315"/>
                <a:chExt cx="362857" cy="61685"/>
              </a:xfrm>
            </p:grpSpPr>
            <p:cxnSp>
              <p:nvCxnSpPr>
                <p:cNvPr id="1708" name="Straight Connector 1707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709" name="Straight Connector 1708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710" name="Straight Connector 1709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711" name="Straight Connector 1710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grpSp>
            <p:nvGrpSpPr>
              <p:cNvPr id="1699" name="Group 2414"/>
              <p:cNvGrpSpPr/>
              <p:nvPr/>
            </p:nvGrpSpPr>
            <p:grpSpPr>
              <a:xfrm>
                <a:off x="1614715" y="8458200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704" name="Straight Connector 1703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705" name="Straight Connector 1704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706" name="Straight Connector 1705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707" name="Straight Connector 1706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sp>
            <p:nvSpPr>
              <p:cNvPr id="1700" name="Rectangle 1699"/>
              <p:cNvSpPr/>
              <p:nvPr/>
            </p:nvSpPr>
            <p:spPr>
              <a:xfrm>
                <a:off x="1600200" y="861060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1" name="Rectangle 1700"/>
              <p:cNvSpPr/>
              <p:nvPr/>
            </p:nvSpPr>
            <p:spPr>
              <a:xfrm>
                <a:off x="1600200" y="871728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2" name="Rectangle 1701"/>
              <p:cNvSpPr/>
              <p:nvPr/>
            </p:nvSpPr>
            <p:spPr>
              <a:xfrm>
                <a:off x="1838325" y="864489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3" name="Flowchart: Magnetic Disk 1702"/>
              <p:cNvSpPr/>
              <p:nvPr/>
            </p:nvSpPr>
            <p:spPr>
              <a:xfrm>
                <a:off x="1765934" y="8755380"/>
                <a:ext cx="131445" cy="152400"/>
              </a:xfrm>
              <a:prstGeom prst="flowChartMagneticDisk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63" name="Group 2408"/>
            <p:cNvGrpSpPr/>
            <p:nvPr/>
          </p:nvGrpSpPr>
          <p:grpSpPr>
            <a:xfrm>
              <a:off x="6351389" y="5257994"/>
              <a:ext cx="189179" cy="264586"/>
              <a:chOff x="1524000" y="8229600"/>
              <a:chExt cx="544830" cy="762000"/>
            </a:xfrm>
          </p:grpSpPr>
          <p:sp>
            <p:nvSpPr>
              <p:cNvPr id="1668" name="Folded Corner 1667"/>
              <p:cNvSpPr/>
              <p:nvPr/>
            </p:nvSpPr>
            <p:spPr>
              <a:xfrm>
                <a:off x="1524000" y="8229600"/>
                <a:ext cx="544830" cy="762000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669" name="Group 2410"/>
              <p:cNvGrpSpPr/>
              <p:nvPr/>
            </p:nvGrpSpPr>
            <p:grpSpPr>
              <a:xfrm>
                <a:off x="1614715" y="83203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690" name="Straight Connector 1689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91" name="Straight Connector 1690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92" name="Straight Connector 1691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93" name="Straight Connector 1692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grpSp>
            <p:nvGrpSpPr>
              <p:cNvPr id="1670" name="Group 2411"/>
              <p:cNvGrpSpPr/>
              <p:nvPr/>
            </p:nvGrpSpPr>
            <p:grpSpPr>
              <a:xfrm>
                <a:off x="1614715" y="83965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686" name="Straight Connector 1685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87" name="Straight Connector 1686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88" name="Straight Connector 1687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89" name="Straight Connector 1688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sp>
            <p:nvSpPr>
              <p:cNvPr id="1671" name="Rectangle 1670"/>
              <p:cNvSpPr/>
              <p:nvPr/>
            </p:nvSpPr>
            <p:spPr>
              <a:xfrm>
                <a:off x="1809750" y="8416290"/>
                <a:ext cx="171450" cy="11811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672" name="Group 2413"/>
              <p:cNvGrpSpPr/>
              <p:nvPr/>
            </p:nvGrpSpPr>
            <p:grpSpPr>
              <a:xfrm>
                <a:off x="1809750" y="8320315"/>
                <a:ext cx="171450" cy="61685"/>
                <a:chOff x="852714" y="8320315"/>
                <a:chExt cx="362857" cy="61685"/>
              </a:xfrm>
            </p:grpSpPr>
            <p:cxnSp>
              <p:nvCxnSpPr>
                <p:cNvPr id="1682" name="Straight Connector 1681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83" name="Straight Connector 1682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84" name="Straight Connector 1683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85" name="Straight Connector 1684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grpSp>
            <p:nvGrpSpPr>
              <p:cNvPr id="1673" name="Group 2414"/>
              <p:cNvGrpSpPr/>
              <p:nvPr/>
            </p:nvGrpSpPr>
            <p:grpSpPr>
              <a:xfrm>
                <a:off x="1614715" y="8458200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678" name="Straight Connector 1677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79" name="Straight Connector 1678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80" name="Straight Connector 1679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81" name="Straight Connector 1680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sp>
            <p:nvSpPr>
              <p:cNvPr id="1674" name="Rectangle 1673"/>
              <p:cNvSpPr/>
              <p:nvPr/>
            </p:nvSpPr>
            <p:spPr>
              <a:xfrm>
                <a:off x="1600200" y="861060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5" name="Rectangle 1674"/>
              <p:cNvSpPr/>
              <p:nvPr/>
            </p:nvSpPr>
            <p:spPr>
              <a:xfrm>
                <a:off x="1600200" y="871728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6" name="Rectangle 1675"/>
              <p:cNvSpPr/>
              <p:nvPr/>
            </p:nvSpPr>
            <p:spPr>
              <a:xfrm>
                <a:off x="1838325" y="864489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7" name="Flowchart: Magnetic Disk 1676"/>
              <p:cNvSpPr/>
              <p:nvPr/>
            </p:nvSpPr>
            <p:spPr>
              <a:xfrm>
                <a:off x="1765934" y="8755380"/>
                <a:ext cx="131445" cy="152400"/>
              </a:xfrm>
              <a:prstGeom prst="flowChartMagneticDisk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64" name="Group 2408"/>
            <p:cNvGrpSpPr/>
            <p:nvPr/>
          </p:nvGrpSpPr>
          <p:grpSpPr>
            <a:xfrm>
              <a:off x="6421945" y="5324140"/>
              <a:ext cx="189179" cy="264586"/>
              <a:chOff x="1524000" y="8229600"/>
              <a:chExt cx="544830" cy="762000"/>
            </a:xfrm>
          </p:grpSpPr>
          <p:sp>
            <p:nvSpPr>
              <p:cNvPr id="1642" name="Folded Corner 1641"/>
              <p:cNvSpPr/>
              <p:nvPr/>
            </p:nvSpPr>
            <p:spPr>
              <a:xfrm>
                <a:off x="1524000" y="8229600"/>
                <a:ext cx="544830" cy="762000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643" name="Group 2410"/>
              <p:cNvGrpSpPr/>
              <p:nvPr/>
            </p:nvGrpSpPr>
            <p:grpSpPr>
              <a:xfrm>
                <a:off x="1614715" y="83203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664" name="Straight Connector 1663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65" name="Straight Connector 1664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66" name="Straight Connector 1665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67" name="Straight Connector 1666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grpSp>
            <p:nvGrpSpPr>
              <p:cNvPr id="1644" name="Group 2411"/>
              <p:cNvGrpSpPr/>
              <p:nvPr/>
            </p:nvGrpSpPr>
            <p:grpSpPr>
              <a:xfrm>
                <a:off x="1614715" y="83965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660" name="Straight Connector 1659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61" name="Straight Connector 1660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62" name="Straight Connector 1661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63" name="Straight Connector 1662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sp>
            <p:nvSpPr>
              <p:cNvPr id="1645" name="Rectangle 1644"/>
              <p:cNvSpPr/>
              <p:nvPr/>
            </p:nvSpPr>
            <p:spPr>
              <a:xfrm>
                <a:off x="1809750" y="8416290"/>
                <a:ext cx="171450" cy="11811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646" name="Group 2413"/>
              <p:cNvGrpSpPr/>
              <p:nvPr/>
            </p:nvGrpSpPr>
            <p:grpSpPr>
              <a:xfrm>
                <a:off x="1809750" y="8320315"/>
                <a:ext cx="171450" cy="61685"/>
                <a:chOff x="852714" y="8320315"/>
                <a:chExt cx="362857" cy="61685"/>
              </a:xfrm>
            </p:grpSpPr>
            <p:cxnSp>
              <p:nvCxnSpPr>
                <p:cNvPr id="1656" name="Straight Connector 1655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57" name="Straight Connector 1656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58" name="Straight Connector 1657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59" name="Straight Connector 1658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grpSp>
            <p:nvGrpSpPr>
              <p:cNvPr id="1647" name="Group 2414"/>
              <p:cNvGrpSpPr/>
              <p:nvPr/>
            </p:nvGrpSpPr>
            <p:grpSpPr>
              <a:xfrm>
                <a:off x="1614715" y="8458200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652" name="Straight Connector 1651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53" name="Straight Connector 1652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54" name="Straight Connector 1653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55" name="Straight Connector 1654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sp>
            <p:nvSpPr>
              <p:cNvPr id="1648" name="Rectangle 1647"/>
              <p:cNvSpPr/>
              <p:nvPr/>
            </p:nvSpPr>
            <p:spPr>
              <a:xfrm>
                <a:off x="1600200" y="861060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9" name="Rectangle 1648"/>
              <p:cNvSpPr/>
              <p:nvPr/>
            </p:nvSpPr>
            <p:spPr>
              <a:xfrm>
                <a:off x="1600200" y="871728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0" name="Rectangle 1649"/>
              <p:cNvSpPr/>
              <p:nvPr/>
            </p:nvSpPr>
            <p:spPr>
              <a:xfrm>
                <a:off x="1838325" y="864489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1" name="Flowchart: Magnetic Disk 1650"/>
              <p:cNvSpPr/>
              <p:nvPr/>
            </p:nvSpPr>
            <p:spPr>
              <a:xfrm>
                <a:off x="1765934" y="8755380"/>
                <a:ext cx="131445" cy="152400"/>
              </a:xfrm>
              <a:prstGeom prst="flowChartMagneticDisk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65" name="Group 2408"/>
            <p:cNvGrpSpPr/>
            <p:nvPr/>
          </p:nvGrpSpPr>
          <p:grpSpPr>
            <a:xfrm>
              <a:off x="6466043" y="5385877"/>
              <a:ext cx="189179" cy="264586"/>
              <a:chOff x="1524000" y="8229600"/>
              <a:chExt cx="544830" cy="762000"/>
            </a:xfrm>
          </p:grpSpPr>
          <p:sp>
            <p:nvSpPr>
              <p:cNvPr id="1596" name="Folded Corner 1595"/>
              <p:cNvSpPr/>
              <p:nvPr/>
            </p:nvSpPr>
            <p:spPr>
              <a:xfrm>
                <a:off x="1524000" y="8229600"/>
                <a:ext cx="544830" cy="762000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97" name="Group 2410"/>
              <p:cNvGrpSpPr/>
              <p:nvPr/>
            </p:nvGrpSpPr>
            <p:grpSpPr>
              <a:xfrm>
                <a:off x="1614715" y="83203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638" name="Straight Connector 1637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39" name="Straight Connector 1638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40" name="Straight Connector 1639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41" name="Straight Connector 1640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grpSp>
            <p:nvGrpSpPr>
              <p:cNvPr id="1598" name="Group 2411"/>
              <p:cNvGrpSpPr/>
              <p:nvPr/>
            </p:nvGrpSpPr>
            <p:grpSpPr>
              <a:xfrm>
                <a:off x="1614715" y="83965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634" name="Straight Connector 1633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35" name="Straight Connector 1634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36" name="Straight Connector 1635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37" name="Straight Connector 1636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sp>
            <p:nvSpPr>
              <p:cNvPr id="1599" name="Rectangle 1598"/>
              <p:cNvSpPr/>
              <p:nvPr/>
            </p:nvSpPr>
            <p:spPr>
              <a:xfrm>
                <a:off x="1809750" y="8416290"/>
                <a:ext cx="171450" cy="11811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620" name="Group 2413"/>
              <p:cNvGrpSpPr/>
              <p:nvPr/>
            </p:nvGrpSpPr>
            <p:grpSpPr>
              <a:xfrm>
                <a:off x="1809750" y="8320315"/>
                <a:ext cx="171450" cy="61685"/>
                <a:chOff x="852714" y="8320315"/>
                <a:chExt cx="362857" cy="61685"/>
              </a:xfrm>
            </p:grpSpPr>
            <p:cxnSp>
              <p:nvCxnSpPr>
                <p:cNvPr id="1630" name="Straight Connector 1629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31" name="Straight Connector 1630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32" name="Straight Connector 1631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33" name="Straight Connector 1632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grpSp>
            <p:nvGrpSpPr>
              <p:cNvPr id="1621" name="Group 2414"/>
              <p:cNvGrpSpPr/>
              <p:nvPr/>
            </p:nvGrpSpPr>
            <p:grpSpPr>
              <a:xfrm>
                <a:off x="1614715" y="8458200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626" name="Straight Connector 1625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27" name="Straight Connector 1626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28" name="Straight Connector 1627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29" name="Straight Connector 1628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sp>
            <p:nvSpPr>
              <p:cNvPr id="1622" name="Rectangle 1621"/>
              <p:cNvSpPr/>
              <p:nvPr/>
            </p:nvSpPr>
            <p:spPr>
              <a:xfrm>
                <a:off x="1600200" y="861060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3" name="Rectangle 1622"/>
              <p:cNvSpPr/>
              <p:nvPr/>
            </p:nvSpPr>
            <p:spPr>
              <a:xfrm>
                <a:off x="1600200" y="871728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4" name="Rectangle 1623"/>
              <p:cNvSpPr/>
              <p:nvPr/>
            </p:nvSpPr>
            <p:spPr>
              <a:xfrm>
                <a:off x="1838325" y="864489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5" name="Flowchart: Magnetic Disk 1624"/>
              <p:cNvSpPr/>
              <p:nvPr/>
            </p:nvSpPr>
            <p:spPr>
              <a:xfrm>
                <a:off x="1765934" y="8755380"/>
                <a:ext cx="131445" cy="152400"/>
              </a:xfrm>
              <a:prstGeom prst="flowChartMagneticDisk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66" name="Group 1176"/>
            <p:cNvGrpSpPr/>
            <p:nvPr/>
          </p:nvGrpSpPr>
          <p:grpSpPr>
            <a:xfrm>
              <a:off x="5914822" y="5332960"/>
              <a:ext cx="188990" cy="264586"/>
              <a:chOff x="1143000" y="5105399"/>
              <a:chExt cx="457200" cy="640081"/>
            </a:xfrm>
          </p:grpSpPr>
          <p:sp>
            <p:nvSpPr>
              <p:cNvPr id="1590" name="Folded Corner 1589"/>
              <p:cNvSpPr/>
              <p:nvPr/>
            </p:nvSpPr>
            <p:spPr>
              <a:xfrm>
                <a:off x="1143000" y="5105399"/>
                <a:ext cx="457200" cy="640081"/>
              </a:xfrm>
              <a:prstGeom prst="foldedCorner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591" name="Straight Connector 1590"/>
              <p:cNvCxnSpPr/>
              <p:nvPr/>
            </p:nvCxnSpPr>
            <p:spPr>
              <a:xfrm>
                <a:off x="1219200" y="5181600"/>
                <a:ext cx="3048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sp>
            <p:nvSpPr>
              <p:cNvPr id="1592" name="Rectangle 1591"/>
              <p:cNvSpPr/>
              <p:nvPr/>
            </p:nvSpPr>
            <p:spPr>
              <a:xfrm>
                <a:off x="1219200" y="5257800"/>
                <a:ext cx="304800" cy="7620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93" name="Rectangle 1592"/>
              <p:cNvSpPr/>
              <p:nvPr/>
            </p:nvSpPr>
            <p:spPr>
              <a:xfrm>
                <a:off x="1219200" y="5362574"/>
                <a:ext cx="137160" cy="276225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94" name="Rectangle 1593"/>
              <p:cNvSpPr/>
              <p:nvPr/>
            </p:nvSpPr>
            <p:spPr>
              <a:xfrm>
                <a:off x="1383030" y="5362574"/>
                <a:ext cx="140970" cy="276225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595" name="Straight Connector 1594"/>
              <p:cNvCxnSpPr/>
              <p:nvPr/>
            </p:nvCxnSpPr>
            <p:spPr>
              <a:xfrm>
                <a:off x="1219200" y="5194935"/>
                <a:ext cx="3048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1567" name="Can 1566"/>
            <p:cNvSpPr/>
            <p:nvPr/>
          </p:nvSpPr>
          <p:spPr>
            <a:xfrm>
              <a:off x="5187212" y="5332960"/>
              <a:ext cx="149062" cy="264586"/>
            </a:xfrm>
            <a:prstGeom prst="can">
              <a:avLst/>
            </a:prstGeom>
            <a:gradFill>
              <a:gsLst>
                <a:gs pos="0">
                  <a:srgbClr val="FFCC00"/>
                </a:gs>
                <a:gs pos="50000">
                  <a:sysClr val="window" lastClr="FFFFFF"/>
                </a:gs>
                <a:gs pos="100000">
                  <a:srgbClr val="FFCC00"/>
                </a:gs>
              </a:gsLst>
              <a:lin ang="0" scaled="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8" name="Can 1567"/>
            <p:cNvSpPr/>
            <p:nvPr/>
          </p:nvSpPr>
          <p:spPr>
            <a:xfrm>
              <a:off x="5121065" y="5407926"/>
              <a:ext cx="149062" cy="264586"/>
            </a:xfrm>
            <a:prstGeom prst="can">
              <a:avLst/>
            </a:prstGeom>
            <a:gradFill>
              <a:gsLst>
                <a:gs pos="0">
                  <a:srgbClr val="FFCC00"/>
                </a:gs>
                <a:gs pos="50000">
                  <a:sysClr val="window" lastClr="FFFFFF"/>
                </a:gs>
                <a:gs pos="100000">
                  <a:srgbClr val="FFCC00"/>
                </a:gs>
              </a:gsLst>
              <a:lin ang="0" scaled="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9" name="TextBox 1568"/>
            <p:cNvSpPr txBox="1"/>
            <p:nvPr/>
          </p:nvSpPr>
          <p:spPr>
            <a:xfrm>
              <a:off x="5650237" y="5465253"/>
              <a:ext cx="661464" cy="1312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Pub’s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0" name="TextBox 1569"/>
            <p:cNvSpPr txBox="1"/>
            <p:nvPr/>
          </p:nvSpPr>
          <p:spPr>
            <a:xfrm>
              <a:off x="4724187" y="5200667"/>
              <a:ext cx="529171" cy="3938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Shaw Scientist Award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1" name="TextBox 1570"/>
            <p:cNvSpPr txBox="1"/>
            <p:nvPr/>
          </p:nvSpPr>
          <p:spPr>
            <a:xfrm>
              <a:off x="3930429" y="2025643"/>
              <a:ext cx="859904" cy="2625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UWMRF Res. Fellowship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572" name="Group 1888"/>
            <p:cNvGrpSpPr/>
            <p:nvPr/>
          </p:nvGrpSpPr>
          <p:grpSpPr>
            <a:xfrm>
              <a:off x="3676868" y="2035565"/>
              <a:ext cx="220488" cy="264586"/>
              <a:chOff x="228600" y="7086600"/>
              <a:chExt cx="127000" cy="152400"/>
            </a:xfrm>
          </p:grpSpPr>
          <p:sp>
            <p:nvSpPr>
              <p:cNvPr id="1587" name="Freeform 198"/>
              <p:cNvSpPr>
                <a:spLocks/>
              </p:cNvSpPr>
              <p:nvPr/>
            </p:nvSpPr>
            <p:spPr bwMode="auto">
              <a:xfrm>
                <a:off x="228600" y="7086600"/>
                <a:ext cx="127000" cy="151606"/>
              </a:xfrm>
              <a:custGeom>
                <a:avLst/>
                <a:gdLst>
                  <a:gd name="T0" fmla="*/ 0 w 626"/>
                  <a:gd name="T1" fmla="*/ 1 h 746"/>
                  <a:gd name="T2" fmla="*/ 1 w 626"/>
                  <a:gd name="T3" fmla="*/ 1 h 746"/>
                  <a:gd name="T4" fmla="*/ 1 w 626"/>
                  <a:gd name="T5" fmla="*/ 1 h 746"/>
                  <a:gd name="T6" fmla="*/ 1 w 626"/>
                  <a:gd name="T7" fmla="*/ 1 h 746"/>
                  <a:gd name="T8" fmla="*/ 1 w 626"/>
                  <a:gd name="T9" fmla="*/ 1 h 746"/>
                  <a:gd name="T10" fmla="*/ 1 w 626"/>
                  <a:gd name="T11" fmla="*/ 1 h 746"/>
                  <a:gd name="T12" fmla="*/ 1 w 626"/>
                  <a:gd name="T13" fmla="*/ 1 h 746"/>
                  <a:gd name="T14" fmla="*/ 1 w 626"/>
                  <a:gd name="T15" fmla="*/ 1 h 746"/>
                  <a:gd name="T16" fmla="*/ 1 w 626"/>
                  <a:gd name="T17" fmla="*/ 1 h 746"/>
                  <a:gd name="T18" fmla="*/ 1 w 626"/>
                  <a:gd name="T19" fmla="*/ 1 h 746"/>
                  <a:gd name="T20" fmla="*/ 1 w 626"/>
                  <a:gd name="T21" fmla="*/ 1 h 746"/>
                  <a:gd name="T22" fmla="*/ 1 w 626"/>
                  <a:gd name="T23" fmla="*/ 0 h 746"/>
                  <a:gd name="T24" fmla="*/ 1 w 626"/>
                  <a:gd name="T25" fmla="*/ 0 h 746"/>
                  <a:gd name="T26" fmla="*/ 1 w 626"/>
                  <a:gd name="T27" fmla="*/ 0 h 746"/>
                  <a:gd name="T28" fmla="*/ 1 w 626"/>
                  <a:gd name="T29" fmla="*/ 0 h 746"/>
                  <a:gd name="T30" fmla="*/ 1 w 626"/>
                  <a:gd name="T31" fmla="*/ 0 h 746"/>
                  <a:gd name="T32" fmla="*/ 1 w 626"/>
                  <a:gd name="T33" fmla="*/ 0 h 746"/>
                  <a:gd name="T34" fmla="*/ 1 w 626"/>
                  <a:gd name="T35" fmla="*/ 0 h 746"/>
                  <a:gd name="T36" fmla="*/ 0 w 626"/>
                  <a:gd name="T37" fmla="*/ 0 h 746"/>
                  <a:gd name="T38" fmla="*/ 0 w 626"/>
                  <a:gd name="T39" fmla="*/ 0 h 746"/>
                  <a:gd name="T40" fmla="*/ 0 w 626"/>
                  <a:gd name="T41" fmla="*/ 0 h 746"/>
                  <a:gd name="T42" fmla="*/ 0 w 626"/>
                  <a:gd name="T43" fmla="*/ 0 h 746"/>
                  <a:gd name="T44" fmla="*/ 0 w 626"/>
                  <a:gd name="T45" fmla="*/ 0 h 746"/>
                  <a:gd name="T46" fmla="*/ 0 w 626"/>
                  <a:gd name="T47" fmla="*/ 0 h 746"/>
                  <a:gd name="T48" fmla="*/ 0 w 626"/>
                  <a:gd name="T49" fmla="*/ 0 h 746"/>
                  <a:gd name="T50" fmla="*/ 0 w 626"/>
                  <a:gd name="T51" fmla="*/ 0 h 746"/>
                  <a:gd name="T52" fmla="*/ 0 w 626"/>
                  <a:gd name="T53" fmla="*/ 0 h 746"/>
                  <a:gd name="T54" fmla="*/ 0 w 626"/>
                  <a:gd name="T55" fmla="*/ 0 h 746"/>
                  <a:gd name="T56" fmla="*/ 0 w 626"/>
                  <a:gd name="T57" fmla="*/ 0 h 746"/>
                  <a:gd name="T58" fmla="*/ 0 w 626"/>
                  <a:gd name="T59" fmla="*/ 1 h 746"/>
                  <a:gd name="T60" fmla="*/ 0 w 626"/>
                  <a:gd name="T61" fmla="*/ 1 h 746"/>
                  <a:gd name="T62" fmla="*/ 0 w 626"/>
                  <a:gd name="T63" fmla="*/ 1 h 746"/>
                  <a:gd name="T64" fmla="*/ 0 w 626"/>
                  <a:gd name="T65" fmla="*/ 1 h 746"/>
                  <a:gd name="T66" fmla="*/ 0 w 626"/>
                  <a:gd name="T67" fmla="*/ 1 h 746"/>
                  <a:gd name="T68" fmla="*/ 0 w 626"/>
                  <a:gd name="T69" fmla="*/ 1 h 746"/>
                  <a:gd name="T70" fmla="*/ 0 w 626"/>
                  <a:gd name="T71" fmla="*/ 1 h 746"/>
                  <a:gd name="T72" fmla="*/ 0 w 626"/>
                  <a:gd name="T73" fmla="*/ 1 h 746"/>
                  <a:gd name="T74" fmla="*/ 0 w 626"/>
                  <a:gd name="T75" fmla="*/ 1 h 746"/>
                  <a:gd name="T76" fmla="*/ 0 w 626"/>
                  <a:gd name="T77" fmla="*/ 1 h 74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26"/>
                  <a:gd name="T118" fmla="*/ 0 h 746"/>
                  <a:gd name="T119" fmla="*/ 626 w 626"/>
                  <a:gd name="T120" fmla="*/ 746 h 74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26" h="746">
                    <a:moveTo>
                      <a:pt x="0" y="746"/>
                    </a:moveTo>
                    <a:lnTo>
                      <a:pt x="626" y="746"/>
                    </a:lnTo>
                    <a:lnTo>
                      <a:pt x="626" y="492"/>
                    </a:lnTo>
                    <a:lnTo>
                      <a:pt x="616" y="456"/>
                    </a:lnTo>
                    <a:lnTo>
                      <a:pt x="594" y="434"/>
                    </a:lnTo>
                    <a:lnTo>
                      <a:pt x="566" y="416"/>
                    </a:lnTo>
                    <a:lnTo>
                      <a:pt x="522" y="398"/>
                    </a:lnTo>
                    <a:lnTo>
                      <a:pt x="480" y="386"/>
                    </a:lnTo>
                    <a:lnTo>
                      <a:pt x="426" y="374"/>
                    </a:lnTo>
                    <a:lnTo>
                      <a:pt x="380" y="372"/>
                    </a:lnTo>
                    <a:lnTo>
                      <a:pt x="410" y="346"/>
                    </a:lnTo>
                    <a:lnTo>
                      <a:pt x="426" y="318"/>
                    </a:lnTo>
                    <a:lnTo>
                      <a:pt x="444" y="266"/>
                    </a:lnTo>
                    <a:lnTo>
                      <a:pt x="452" y="204"/>
                    </a:lnTo>
                    <a:lnTo>
                      <a:pt x="442" y="116"/>
                    </a:lnTo>
                    <a:lnTo>
                      <a:pt x="412" y="54"/>
                    </a:lnTo>
                    <a:lnTo>
                      <a:pt x="386" y="26"/>
                    </a:lnTo>
                    <a:lnTo>
                      <a:pt x="358" y="8"/>
                    </a:lnTo>
                    <a:lnTo>
                      <a:pt x="322" y="0"/>
                    </a:lnTo>
                    <a:lnTo>
                      <a:pt x="294" y="4"/>
                    </a:lnTo>
                    <a:lnTo>
                      <a:pt x="260" y="18"/>
                    </a:lnTo>
                    <a:lnTo>
                      <a:pt x="228" y="46"/>
                    </a:lnTo>
                    <a:lnTo>
                      <a:pt x="210" y="76"/>
                    </a:lnTo>
                    <a:lnTo>
                      <a:pt x="192" y="118"/>
                    </a:lnTo>
                    <a:lnTo>
                      <a:pt x="182" y="156"/>
                    </a:lnTo>
                    <a:lnTo>
                      <a:pt x="180" y="192"/>
                    </a:lnTo>
                    <a:lnTo>
                      <a:pt x="182" y="232"/>
                    </a:lnTo>
                    <a:lnTo>
                      <a:pt x="192" y="286"/>
                    </a:lnTo>
                    <a:lnTo>
                      <a:pt x="204" y="310"/>
                    </a:lnTo>
                    <a:lnTo>
                      <a:pt x="220" y="340"/>
                    </a:lnTo>
                    <a:lnTo>
                      <a:pt x="248" y="368"/>
                    </a:lnTo>
                    <a:lnTo>
                      <a:pt x="210" y="374"/>
                    </a:lnTo>
                    <a:lnTo>
                      <a:pt x="172" y="382"/>
                    </a:lnTo>
                    <a:lnTo>
                      <a:pt x="128" y="394"/>
                    </a:lnTo>
                    <a:lnTo>
                      <a:pt x="82" y="410"/>
                    </a:lnTo>
                    <a:lnTo>
                      <a:pt x="42" y="434"/>
                    </a:lnTo>
                    <a:lnTo>
                      <a:pt x="14" y="460"/>
                    </a:lnTo>
                    <a:lnTo>
                      <a:pt x="0" y="498"/>
                    </a:lnTo>
                    <a:lnTo>
                      <a:pt x="0" y="746"/>
                    </a:lnTo>
                    <a:close/>
                  </a:path>
                </a:pathLst>
              </a:custGeom>
              <a:solidFill>
                <a:srgbClr val="E6AF00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8" name="Line 199"/>
              <p:cNvSpPr>
                <a:spLocks noChangeShapeType="1"/>
              </p:cNvSpPr>
              <p:nvPr/>
            </p:nvSpPr>
            <p:spPr bwMode="auto">
              <a:xfrm>
                <a:off x="254794" y="7204869"/>
                <a:ext cx="0" cy="34131"/>
              </a:xfrm>
              <a:prstGeom prst="line">
                <a:avLst/>
              </a:prstGeom>
              <a:solidFill>
                <a:srgbClr val="339966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9" name="Line 200"/>
              <p:cNvSpPr>
                <a:spLocks noChangeShapeType="1"/>
              </p:cNvSpPr>
              <p:nvPr/>
            </p:nvSpPr>
            <p:spPr bwMode="auto">
              <a:xfrm>
                <a:off x="329406" y="7204869"/>
                <a:ext cx="0" cy="34131"/>
              </a:xfrm>
              <a:prstGeom prst="line">
                <a:avLst/>
              </a:prstGeom>
              <a:solidFill>
                <a:srgbClr val="339966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573" name="TextBox 1572"/>
            <p:cNvSpPr txBox="1"/>
            <p:nvPr/>
          </p:nvSpPr>
          <p:spPr>
            <a:xfrm>
              <a:off x="7105458" y="4671496"/>
              <a:ext cx="661464" cy="1312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Publications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574" name="Group 1176"/>
            <p:cNvGrpSpPr/>
            <p:nvPr/>
          </p:nvGrpSpPr>
          <p:grpSpPr>
            <a:xfrm>
              <a:off x="6873944" y="4671496"/>
              <a:ext cx="188990" cy="264586"/>
              <a:chOff x="1143000" y="5105399"/>
              <a:chExt cx="457200" cy="640081"/>
            </a:xfrm>
          </p:grpSpPr>
          <p:sp>
            <p:nvSpPr>
              <p:cNvPr id="1581" name="Folded Corner 1580"/>
              <p:cNvSpPr/>
              <p:nvPr/>
            </p:nvSpPr>
            <p:spPr>
              <a:xfrm>
                <a:off x="1143000" y="5105399"/>
                <a:ext cx="457200" cy="640081"/>
              </a:xfrm>
              <a:prstGeom prst="foldedCorner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582" name="Straight Connector 1581"/>
              <p:cNvCxnSpPr/>
              <p:nvPr/>
            </p:nvCxnSpPr>
            <p:spPr>
              <a:xfrm>
                <a:off x="1219200" y="5181600"/>
                <a:ext cx="3048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sp>
            <p:nvSpPr>
              <p:cNvPr id="1583" name="Rectangle 1582"/>
              <p:cNvSpPr/>
              <p:nvPr/>
            </p:nvSpPr>
            <p:spPr>
              <a:xfrm>
                <a:off x="1219200" y="5257800"/>
                <a:ext cx="304800" cy="7620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4" name="Rectangle 1583"/>
              <p:cNvSpPr/>
              <p:nvPr/>
            </p:nvSpPr>
            <p:spPr>
              <a:xfrm>
                <a:off x="1219200" y="5362574"/>
                <a:ext cx="137160" cy="276225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5" name="Rectangle 1584"/>
              <p:cNvSpPr/>
              <p:nvPr/>
            </p:nvSpPr>
            <p:spPr>
              <a:xfrm>
                <a:off x="1383030" y="5362574"/>
                <a:ext cx="140970" cy="276225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586" name="Straight Connector 1585"/>
              <p:cNvCxnSpPr/>
              <p:nvPr/>
            </p:nvCxnSpPr>
            <p:spPr>
              <a:xfrm>
                <a:off x="1219200" y="5194935"/>
                <a:ext cx="3048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</p:grpSp>
        <p:grpSp>
          <p:nvGrpSpPr>
            <p:cNvPr id="1575" name="Group 197"/>
            <p:cNvGrpSpPr>
              <a:grpSpLocks/>
            </p:cNvGrpSpPr>
            <p:nvPr/>
          </p:nvGrpSpPr>
          <p:grpSpPr bwMode="auto">
            <a:xfrm>
              <a:off x="6708579" y="5465253"/>
              <a:ext cx="220488" cy="264586"/>
              <a:chOff x="3168" y="1392"/>
              <a:chExt cx="160" cy="192"/>
            </a:xfrm>
            <a:solidFill>
              <a:srgbClr val="339966"/>
            </a:solidFill>
          </p:grpSpPr>
          <p:sp>
            <p:nvSpPr>
              <p:cNvPr id="1578" name="Freeform 198"/>
              <p:cNvSpPr>
                <a:spLocks/>
              </p:cNvSpPr>
              <p:nvPr/>
            </p:nvSpPr>
            <p:spPr bwMode="auto">
              <a:xfrm>
                <a:off x="3168" y="1392"/>
                <a:ext cx="160" cy="191"/>
              </a:xfrm>
              <a:custGeom>
                <a:avLst/>
                <a:gdLst>
                  <a:gd name="T0" fmla="*/ 0 w 626"/>
                  <a:gd name="T1" fmla="*/ 1 h 746"/>
                  <a:gd name="T2" fmla="*/ 1 w 626"/>
                  <a:gd name="T3" fmla="*/ 1 h 746"/>
                  <a:gd name="T4" fmla="*/ 1 w 626"/>
                  <a:gd name="T5" fmla="*/ 1 h 746"/>
                  <a:gd name="T6" fmla="*/ 1 w 626"/>
                  <a:gd name="T7" fmla="*/ 1 h 746"/>
                  <a:gd name="T8" fmla="*/ 1 w 626"/>
                  <a:gd name="T9" fmla="*/ 1 h 746"/>
                  <a:gd name="T10" fmla="*/ 1 w 626"/>
                  <a:gd name="T11" fmla="*/ 1 h 746"/>
                  <a:gd name="T12" fmla="*/ 1 w 626"/>
                  <a:gd name="T13" fmla="*/ 1 h 746"/>
                  <a:gd name="T14" fmla="*/ 1 w 626"/>
                  <a:gd name="T15" fmla="*/ 1 h 746"/>
                  <a:gd name="T16" fmla="*/ 1 w 626"/>
                  <a:gd name="T17" fmla="*/ 1 h 746"/>
                  <a:gd name="T18" fmla="*/ 1 w 626"/>
                  <a:gd name="T19" fmla="*/ 1 h 746"/>
                  <a:gd name="T20" fmla="*/ 1 w 626"/>
                  <a:gd name="T21" fmla="*/ 1 h 746"/>
                  <a:gd name="T22" fmla="*/ 1 w 626"/>
                  <a:gd name="T23" fmla="*/ 0 h 746"/>
                  <a:gd name="T24" fmla="*/ 1 w 626"/>
                  <a:gd name="T25" fmla="*/ 0 h 746"/>
                  <a:gd name="T26" fmla="*/ 1 w 626"/>
                  <a:gd name="T27" fmla="*/ 0 h 746"/>
                  <a:gd name="T28" fmla="*/ 1 w 626"/>
                  <a:gd name="T29" fmla="*/ 0 h 746"/>
                  <a:gd name="T30" fmla="*/ 1 w 626"/>
                  <a:gd name="T31" fmla="*/ 0 h 746"/>
                  <a:gd name="T32" fmla="*/ 1 w 626"/>
                  <a:gd name="T33" fmla="*/ 0 h 746"/>
                  <a:gd name="T34" fmla="*/ 1 w 626"/>
                  <a:gd name="T35" fmla="*/ 0 h 746"/>
                  <a:gd name="T36" fmla="*/ 0 w 626"/>
                  <a:gd name="T37" fmla="*/ 0 h 746"/>
                  <a:gd name="T38" fmla="*/ 0 w 626"/>
                  <a:gd name="T39" fmla="*/ 0 h 746"/>
                  <a:gd name="T40" fmla="*/ 0 w 626"/>
                  <a:gd name="T41" fmla="*/ 0 h 746"/>
                  <a:gd name="T42" fmla="*/ 0 w 626"/>
                  <a:gd name="T43" fmla="*/ 0 h 746"/>
                  <a:gd name="T44" fmla="*/ 0 w 626"/>
                  <a:gd name="T45" fmla="*/ 0 h 746"/>
                  <a:gd name="T46" fmla="*/ 0 w 626"/>
                  <a:gd name="T47" fmla="*/ 0 h 746"/>
                  <a:gd name="T48" fmla="*/ 0 w 626"/>
                  <a:gd name="T49" fmla="*/ 0 h 746"/>
                  <a:gd name="T50" fmla="*/ 0 w 626"/>
                  <a:gd name="T51" fmla="*/ 0 h 746"/>
                  <a:gd name="T52" fmla="*/ 0 w 626"/>
                  <a:gd name="T53" fmla="*/ 0 h 746"/>
                  <a:gd name="T54" fmla="*/ 0 w 626"/>
                  <a:gd name="T55" fmla="*/ 0 h 746"/>
                  <a:gd name="T56" fmla="*/ 0 w 626"/>
                  <a:gd name="T57" fmla="*/ 0 h 746"/>
                  <a:gd name="T58" fmla="*/ 0 w 626"/>
                  <a:gd name="T59" fmla="*/ 1 h 746"/>
                  <a:gd name="T60" fmla="*/ 0 w 626"/>
                  <a:gd name="T61" fmla="*/ 1 h 746"/>
                  <a:gd name="T62" fmla="*/ 0 w 626"/>
                  <a:gd name="T63" fmla="*/ 1 h 746"/>
                  <a:gd name="T64" fmla="*/ 0 w 626"/>
                  <a:gd name="T65" fmla="*/ 1 h 746"/>
                  <a:gd name="T66" fmla="*/ 0 w 626"/>
                  <a:gd name="T67" fmla="*/ 1 h 746"/>
                  <a:gd name="T68" fmla="*/ 0 w 626"/>
                  <a:gd name="T69" fmla="*/ 1 h 746"/>
                  <a:gd name="T70" fmla="*/ 0 w 626"/>
                  <a:gd name="T71" fmla="*/ 1 h 746"/>
                  <a:gd name="T72" fmla="*/ 0 w 626"/>
                  <a:gd name="T73" fmla="*/ 1 h 746"/>
                  <a:gd name="T74" fmla="*/ 0 w 626"/>
                  <a:gd name="T75" fmla="*/ 1 h 746"/>
                  <a:gd name="T76" fmla="*/ 0 w 626"/>
                  <a:gd name="T77" fmla="*/ 1 h 74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26"/>
                  <a:gd name="T118" fmla="*/ 0 h 746"/>
                  <a:gd name="T119" fmla="*/ 626 w 626"/>
                  <a:gd name="T120" fmla="*/ 746 h 74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26" h="746">
                    <a:moveTo>
                      <a:pt x="0" y="746"/>
                    </a:moveTo>
                    <a:lnTo>
                      <a:pt x="626" y="746"/>
                    </a:lnTo>
                    <a:lnTo>
                      <a:pt x="626" y="492"/>
                    </a:lnTo>
                    <a:lnTo>
                      <a:pt x="616" y="456"/>
                    </a:lnTo>
                    <a:lnTo>
                      <a:pt x="594" y="434"/>
                    </a:lnTo>
                    <a:lnTo>
                      <a:pt x="566" y="416"/>
                    </a:lnTo>
                    <a:lnTo>
                      <a:pt x="522" y="398"/>
                    </a:lnTo>
                    <a:lnTo>
                      <a:pt x="480" y="386"/>
                    </a:lnTo>
                    <a:lnTo>
                      <a:pt x="426" y="374"/>
                    </a:lnTo>
                    <a:lnTo>
                      <a:pt x="380" y="372"/>
                    </a:lnTo>
                    <a:lnTo>
                      <a:pt x="410" y="346"/>
                    </a:lnTo>
                    <a:lnTo>
                      <a:pt x="426" y="318"/>
                    </a:lnTo>
                    <a:lnTo>
                      <a:pt x="444" y="266"/>
                    </a:lnTo>
                    <a:lnTo>
                      <a:pt x="452" y="204"/>
                    </a:lnTo>
                    <a:lnTo>
                      <a:pt x="442" y="116"/>
                    </a:lnTo>
                    <a:lnTo>
                      <a:pt x="412" y="54"/>
                    </a:lnTo>
                    <a:lnTo>
                      <a:pt x="386" y="26"/>
                    </a:lnTo>
                    <a:lnTo>
                      <a:pt x="358" y="8"/>
                    </a:lnTo>
                    <a:lnTo>
                      <a:pt x="322" y="0"/>
                    </a:lnTo>
                    <a:lnTo>
                      <a:pt x="294" y="4"/>
                    </a:lnTo>
                    <a:lnTo>
                      <a:pt x="260" y="18"/>
                    </a:lnTo>
                    <a:lnTo>
                      <a:pt x="228" y="46"/>
                    </a:lnTo>
                    <a:lnTo>
                      <a:pt x="210" y="76"/>
                    </a:lnTo>
                    <a:lnTo>
                      <a:pt x="192" y="118"/>
                    </a:lnTo>
                    <a:lnTo>
                      <a:pt x="182" y="156"/>
                    </a:lnTo>
                    <a:lnTo>
                      <a:pt x="180" y="192"/>
                    </a:lnTo>
                    <a:lnTo>
                      <a:pt x="182" y="232"/>
                    </a:lnTo>
                    <a:lnTo>
                      <a:pt x="192" y="286"/>
                    </a:lnTo>
                    <a:lnTo>
                      <a:pt x="204" y="310"/>
                    </a:lnTo>
                    <a:lnTo>
                      <a:pt x="220" y="340"/>
                    </a:lnTo>
                    <a:lnTo>
                      <a:pt x="248" y="368"/>
                    </a:lnTo>
                    <a:lnTo>
                      <a:pt x="210" y="374"/>
                    </a:lnTo>
                    <a:lnTo>
                      <a:pt x="172" y="382"/>
                    </a:lnTo>
                    <a:lnTo>
                      <a:pt x="128" y="394"/>
                    </a:lnTo>
                    <a:lnTo>
                      <a:pt x="82" y="410"/>
                    </a:lnTo>
                    <a:lnTo>
                      <a:pt x="42" y="434"/>
                    </a:lnTo>
                    <a:lnTo>
                      <a:pt x="14" y="460"/>
                    </a:lnTo>
                    <a:lnTo>
                      <a:pt x="0" y="498"/>
                    </a:lnTo>
                    <a:lnTo>
                      <a:pt x="0" y="74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9" name="Line 199"/>
              <p:cNvSpPr>
                <a:spLocks noChangeShapeType="1"/>
              </p:cNvSpPr>
              <p:nvPr/>
            </p:nvSpPr>
            <p:spPr bwMode="auto">
              <a:xfrm>
                <a:off x="3201" y="1541"/>
                <a:ext cx="0" cy="43"/>
              </a:xfrm>
              <a:prstGeom prst="line">
                <a:avLst/>
              </a:prstGeom>
              <a:grpFill/>
              <a:ln w="6350">
                <a:solidFill>
                  <a:srgbClr val="C4ECD9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0" name="Line 200"/>
              <p:cNvSpPr>
                <a:spLocks noChangeShapeType="1"/>
              </p:cNvSpPr>
              <p:nvPr/>
            </p:nvSpPr>
            <p:spPr bwMode="auto">
              <a:xfrm>
                <a:off x="3295" y="1541"/>
                <a:ext cx="0" cy="43"/>
              </a:xfrm>
              <a:prstGeom prst="line">
                <a:avLst/>
              </a:prstGeom>
              <a:grpFill/>
              <a:ln w="6350">
                <a:solidFill>
                  <a:srgbClr val="C4ECD9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576" name="TextBox 1575"/>
            <p:cNvSpPr txBox="1"/>
            <p:nvPr/>
          </p:nvSpPr>
          <p:spPr>
            <a:xfrm>
              <a:off x="6973165" y="5475175"/>
              <a:ext cx="793757" cy="3938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Angel Inv. / Entrepreneur meetings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7" name="TextBox 1576"/>
            <p:cNvSpPr txBox="1"/>
            <p:nvPr/>
          </p:nvSpPr>
          <p:spPr>
            <a:xfrm>
              <a:off x="6386666" y="3893242"/>
              <a:ext cx="77613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Publications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02" name="Group 2364"/>
            <p:cNvGrpSpPr/>
            <p:nvPr/>
          </p:nvGrpSpPr>
          <p:grpSpPr>
            <a:xfrm>
              <a:off x="7078999" y="2673878"/>
              <a:ext cx="189179" cy="264586"/>
              <a:chOff x="1524000" y="8229600"/>
              <a:chExt cx="544830" cy="762000"/>
            </a:xfrm>
          </p:grpSpPr>
          <p:sp>
            <p:nvSpPr>
              <p:cNvPr id="2103" name="Folded Corner 2102"/>
              <p:cNvSpPr/>
              <p:nvPr/>
            </p:nvSpPr>
            <p:spPr>
              <a:xfrm>
                <a:off x="1524000" y="8229600"/>
                <a:ext cx="544830" cy="762000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104" name="Group 2337"/>
              <p:cNvGrpSpPr/>
              <p:nvPr/>
            </p:nvGrpSpPr>
            <p:grpSpPr>
              <a:xfrm>
                <a:off x="1614715" y="83203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2125" name="Straight Connector 2124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126" name="Straight Connector 2125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127" name="Straight Connector 2126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128" name="Straight Connector 2127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grpSp>
            <p:nvGrpSpPr>
              <p:cNvPr id="2105" name="Group 2342"/>
              <p:cNvGrpSpPr/>
              <p:nvPr/>
            </p:nvGrpSpPr>
            <p:grpSpPr>
              <a:xfrm>
                <a:off x="1614715" y="83965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2121" name="Straight Connector 2120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122" name="Straight Connector 2121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123" name="Straight Connector 2122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124" name="Straight Connector 2123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sp>
            <p:nvSpPr>
              <p:cNvPr id="2106" name="Rectangle 2105"/>
              <p:cNvSpPr/>
              <p:nvPr/>
            </p:nvSpPr>
            <p:spPr>
              <a:xfrm>
                <a:off x="1809750" y="8416290"/>
                <a:ext cx="171450" cy="11811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107" name="Group 2348"/>
              <p:cNvGrpSpPr/>
              <p:nvPr/>
            </p:nvGrpSpPr>
            <p:grpSpPr>
              <a:xfrm>
                <a:off x="1809750" y="8320315"/>
                <a:ext cx="171450" cy="61685"/>
                <a:chOff x="852714" y="8320315"/>
                <a:chExt cx="362857" cy="61685"/>
              </a:xfrm>
            </p:grpSpPr>
            <p:cxnSp>
              <p:nvCxnSpPr>
                <p:cNvPr id="2117" name="Straight Connector 2116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118" name="Straight Connector 2117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119" name="Straight Connector 2118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120" name="Straight Connector 2119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grpSp>
            <p:nvGrpSpPr>
              <p:cNvPr id="2108" name="Group 2353"/>
              <p:cNvGrpSpPr/>
              <p:nvPr/>
            </p:nvGrpSpPr>
            <p:grpSpPr>
              <a:xfrm>
                <a:off x="1614715" y="8458200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2113" name="Straight Connector 2112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114" name="Straight Connector 2113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115" name="Straight Connector 2114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116" name="Straight Connector 2115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sp>
            <p:nvSpPr>
              <p:cNvPr id="2109" name="Rectangle 2108"/>
              <p:cNvSpPr/>
              <p:nvPr/>
            </p:nvSpPr>
            <p:spPr>
              <a:xfrm>
                <a:off x="1600200" y="861060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0" name="Rectangle 2109"/>
              <p:cNvSpPr/>
              <p:nvPr/>
            </p:nvSpPr>
            <p:spPr>
              <a:xfrm>
                <a:off x="1600200" y="871728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1" name="Rectangle 2110"/>
              <p:cNvSpPr/>
              <p:nvPr/>
            </p:nvSpPr>
            <p:spPr>
              <a:xfrm>
                <a:off x="1838325" y="864489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2" name="Flowchart: Magnetic Disk 2111"/>
              <p:cNvSpPr/>
              <p:nvPr/>
            </p:nvSpPr>
            <p:spPr>
              <a:xfrm>
                <a:off x="1765934" y="8755380"/>
                <a:ext cx="131445" cy="152400"/>
              </a:xfrm>
              <a:prstGeom prst="flowChartMagneticDisk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29" name="TextBox 2128"/>
            <p:cNvSpPr txBox="1"/>
            <p:nvPr/>
          </p:nvSpPr>
          <p:spPr>
            <a:xfrm>
              <a:off x="7340278" y="2736716"/>
              <a:ext cx="793757" cy="3938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Related patents and application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097" name="Group 114"/>
            <p:cNvGrpSpPr/>
            <p:nvPr/>
          </p:nvGrpSpPr>
          <p:grpSpPr>
            <a:xfrm>
              <a:off x="6973165" y="2749946"/>
              <a:ext cx="188990" cy="264586"/>
              <a:chOff x="6174740" y="2662674"/>
              <a:chExt cx="108857" cy="152400"/>
            </a:xfrm>
          </p:grpSpPr>
          <p:sp>
            <p:nvSpPr>
              <p:cNvPr id="2098" name="Folded Corner 2097"/>
              <p:cNvSpPr/>
              <p:nvPr/>
            </p:nvSpPr>
            <p:spPr>
              <a:xfrm>
                <a:off x="6174740" y="2662674"/>
                <a:ext cx="108857" cy="152400"/>
              </a:xfrm>
              <a:prstGeom prst="foldedCorner">
                <a:avLst/>
              </a:prstGeom>
              <a:solidFill>
                <a:srgbClr val="C4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9" name="Parallelogram 2098"/>
              <p:cNvSpPr/>
              <p:nvPr/>
            </p:nvSpPr>
            <p:spPr>
              <a:xfrm>
                <a:off x="6189435" y="2757380"/>
                <a:ext cx="29936" cy="43543"/>
              </a:xfrm>
              <a:prstGeom prst="parallelogram">
                <a:avLst>
                  <a:gd name="adj" fmla="val 50455"/>
                </a:avLst>
              </a:prstGeom>
              <a:solidFill>
                <a:srgbClr val="FF0000"/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0" name="Parallelogram 2099"/>
              <p:cNvSpPr/>
              <p:nvPr/>
            </p:nvSpPr>
            <p:spPr>
              <a:xfrm flipH="1">
                <a:off x="6207941" y="2757380"/>
                <a:ext cx="29936" cy="43543"/>
              </a:xfrm>
              <a:prstGeom prst="parallelogram">
                <a:avLst>
                  <a:gd name="adj" fmla="val 50455"/>
                </a:avLst>
              </a:prstGeom>
              <a:solidFill>
                <a:srgbClr val="FF0000"/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1" name="10-Point Star 2100"/>
              <p:cNvSpPr/>
              <p:nvPr/>
            </p:nvSpPr>
            <p:spPr>
              <a:xfrm>
                <a:off x="6190524" y="2722001"/>
                <a:ext cx="43543" cy="43543"/>
              </a:xfrm>
              <a:prstGeom prst="star10">
                <a:avLst/>
              </a:prstGeom>
              <a:solidFill>
                <a:srgbClr val="CC9900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2131" name="Straight Connector 2130"/>
            <p:cNvCxnSpPr/>
            <p:nvPr/>
          </p:nvCxnSpPr>
          <p:spPr>
            <a:xfrm rot="5400000">
              <a:off x="5385651" y="2284716"/>
              <a:ext cx="264586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2133" name="Straight Connector 2132"/>
            <p:cNvCxnSpPr/>
            <p:nvPr/>
          </p:nvCxnSpPr>
          <p:spPr>
            <a:xfrm rot="5400000">
              <a:off x="5650237" y="3872229"/>
              <a:ext cx="264586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grpSp>
          <p:nvGrpSpPr>
            <p:cNvPr id="713" name="Group 2364"/>
            <p:cNvGrpSpPr/>
            <p:nvPr/>
          </p:nvGrpSpPr>
          <p:grpSpPr>
            <a:xfrm>
              <a:off x="6783986" y="3206355"/>
              <a:ext cx="189179" cy="264586"/>
              <a:chOff x="1524000" y="8229600"/>
              <a:chExt cx="544830" cy="762000"/>
            </a:xfrm>
          </p:grpSpPr>
          <p:sp>
            <p:nvSpPr>
              <p:cNvPr id="714" name="Folded Corner 713"/>
              <p:cNvSpPr/>
              <p:nvPr/>
            </p:nvSpPr>
            <p:spPr>
              <a:xfrm>
                <a:off x="1524000" y="8229600"/>
                <a:ext cx="544830" cy="762000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15" name="Group 2337"/>
              <p:cNvGrpSpPr/>
              <p:nvPr/>
            </p:nvGrpSpPr>
            <p:grpSpPr>
              <a:xfrm>
                <a:off x="1614715" y="83203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736" name="Straight Connector 735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737" name="Straight Connector 736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738" name="Straight Connector 737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739" name="Straight Connector 738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grpSp>
            <p:nvGrpSpPr>
              <p:cNvPr id="716" name="Group 2342"/>
              <p:cNvGrpSpPr/>
              <p:nvPr/>
            </p:nvGrpSpPr>
            <p:grpSpPr>
              <a:xfrm>
                <a:off x="1614715" y="83965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732" name="Straight Connector 731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733" name="Straight Connector 732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734" name="Straight Connector 733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735" name="Straight Connector 734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sp>
            <p:nvSpPr>
              <p:cNvPr id="717" name="Rectangle 716"/>
              <p:cNvSpPr/>
              <p:nvPr/>
            </p:nvSpPr>
            <p:spPr>
              <a:xfrm>
                <a:off x="1809750" y="8416290"/>
                <a:ext cx="171450" cy="11811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18" name="Group 2348"/>
              <p:cNvGrpSpPr/>
              <p:nvPr/>
            </p:nvGrpSpPr>
            <p:grpSpPr>
              <a:xfrm>
                <a:off x="1809750" y="8320315"/>
                <a:ext cx="171450" cy="61685"/>
                <a:chOff x="852714" y="8320315"/>
                <a:chExt cx="362857" cy="61685"/>
              </a:xfrm>
            </p:grpSpPr>
            <p:cxnSp>
              <p:nvCxnSpPr>
                <p:cNvPr id="728" name="Straight Connector 727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729" name="Straight Connector 728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730" name="Straight Connector 729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731" name="Straight Connector 730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grpSp>
            <p:nvGrpSpPr>
              <p:cNvPr id="719" name="Group 2353"/>
              <p:cNvGrpSpPr/>
              <p:nvPr/>
            </p:nvGrpSpPr>
            <p:grpSpPr>
              <a:xfrm>
                <a:off x="1614715" y="8458200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724" name="Straight Connector 723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725" name="Straight Connector 724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726" name="Straight Connector 725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727" name="Straight Connector 726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sp>
            <p:nvSpPr>
              <p:cNvPr id="720" name="Rectangle 719"/>
              <p:cNvSpPr/>
              <p:nvPr/>
            </p:nvSpPr>
            <p:spPr>
              <a:xfrm>
                <a:off x="1600200" y="861060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1" name="Rectangle 720"/>
              <p:cNvSpPr/>
              <p:nvPr/>
            </p:nvSpPr>
            <p:spPr>
              <a:xfrm>
                <a:off x="1600200" y="871728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2" name="Rectangle 721"/>
              <p:cNvSpPr/>
              <p:nvPr/>
            </p:nvSpPr>
            <p:spPr>
              <a:xfrm>
                <a:off x="1838325" y="864489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3" name="Flowchart: Magnetic Disk 722"/>
              <p:cNvSpPr/>
              <p:nvPr/>
            </p:nvSpPr>
            <p:spPr>
              <a:xfrm>
                <a:off x="1765934" y="8755380"/>
                <a:ext cx="131445" cy="152400"/>
              </a:xfrm>
              <a:prstGeom prst="flowChartMagneticDisk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40" name="TextBox 739"/>
            <p:cNvSpPr txBox="1"/>
            <p:nvPr/>
          </p:nvSpPr>
          <p:spPr>
            <a:xfrm>
              <a:off x="6973167" y="3470940"/>
              <a:ext cx="793757" cy="2625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Related patent applications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41" name="Group 2364"/>
            <p:cNvGrpSpPr/>
            <p:nvPr/>
          </p:nvGrpSpPr>
          <p:grpSpPr>
            <a:xfrm>
              <a:off x="6651694" y="3338647"/>
              <a:ext cx="189179" cy="264586"/>
              <a:chOff x="1524000" y="8229600"/>
              <a:chExt cx="544830" cy="762000"/>
            </a:xfrm>
          </p:grpSpPr>
          <p:sp>
            <p:nvSpPr>
              <p:cNvPr id="742" name="Folded Corner 741"/>
              <p:cNvSpPr/>
              <p:nvPr/>
            </p:nvSpPr>
            <p:spPr>
              <a:xfrm>
                <a:off x="1524000" y="8229600"/>
                <a:ext cx="544830" cy="762000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43" name="Group 2337"/>
              <p:cNvGrpSpPr/>
              <p:nvPr/>
            </p:nvGrpSpPr>
            <p:grpSpPr>
              <a:xfrm>
                <a:off x="1614715" y="83203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764" name="Straight Connector 763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765" name="Straight Connector 764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766" name="Straight Connector 765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767" name="Straight Connector 766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grpSp>
            <p:nvGrpSpPr>
              <p:cNvPr id="744" name="Group 2342"/>
              <p:cNvGrpSpPr/>
              <p:nvPr/>
            </p:nvGrpSpPr>
            <p:grpSpPr>
              <a:xfrm>
                <a:off x="1614715" y="83965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760" name="Straight Connector 759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761" name="Straight Connector 760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762" name="Straight Connector 761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763" name="Straight Connector 762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sp>
            <p:nvSpPr>
              <p:cNvPr id="745" name="Rectangle 744"/>
              <p:cNvSpPr/>
              <p:nvPr/>
            </p:nvSpPr>
            <p:spPr>
              <a:xfrm>
                <a:off x="1809750" y="8416290"/>
                <a:ext cx="171450" cy="11811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46" name="Group 2348"/>
              <p:cNvGrpSpPr/>
              <p:nvPr/>
            </p:nvGrpSpPr>
            <p:grpSpPr>
              <a:xfrm>
                <a:off x="1809750" y="8320315"/>
                <a:ext cx="171450" cy="61685"/>
                <a:chOff x="852714" y="8320315"/>
                <a:chExt cx="362857" cy="61685"/>
              </a:xfrm>
            </p:grpSpPr>
            <p:cxnSp>
              <p:nvCxnSpPr>
                <p:cNvPr id="756" name="Straight Connector 755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757" name="Straight Connector 756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758" name="Straight Connector 757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759" name="Straight Connector 758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grpSp>
            <p:nvGrpSpPr>
              <p:cNvPr id="747" name="Group 2353"/>
              <p:cNvGrpSpPr/>
              <p:nvPr/>
            </p:nvGrpSpPr>
            <p:grpSpPr>
              <a:xfrm>
                <a:off x="1614715" y="8458200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752" name="Straight Connector 751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753" name="Straight Connector 752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754" name="Straight Connector 753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755" name="Straight Connector 754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sp>
            <p:nvSpPr>
              <p:cNvPr id="748" name="Rectangle 747"/>
              <p:cNvSpPr/>
              <p:nvPr/>
            </p:nvSpPr>
            <p:spPr>
              <a:xfrm>
                <a:off x="1600200" y="861060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9" name="Rectangle 748"/>
              <p:cNvSpPr/>
              <p:nvPr/>
            </p:nvSpPr>
            <p:spPr>
              <a:xfrm>
                <a:off x="1600200" y="871728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0" name="Rectangle 749"/>
              <p:cNvSpPr/>
              <p:nvPr/>
            </p:nvSpPr>
            <p:spPr>
              <a:xfrm>
                <a:off x="1838325" y="864489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1" name="Flowchart: Magnetic Disk 750"/>
              <p:cNvSpPr/>
              <p:nvPr/>
            </p:nvSpPr>
            <p:spPr>
              <a:xfrm>
                <a:off x="1765934" y="8755380"/>
                <a:ext cx="131445" cy="152400"/>
              </a:xfrm>
              <a:prstGeom prst="flowChartMagneticDisk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68" name="TextBox 767"/>
            <p:cNvSpPr txBox="1"/>
            <p:nvPr/>
          </p:nvSpPr>
          <p:spPr>
            <a:xfrm>
              <a:off x="5914824" y="3074062"/>
              <a:ext cx="793757" cy="2625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Publications (9)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958" name="Group 114"/>
            <p:cNvGrpSpPr/>
            <p:nvPr/>
          </p:nvGrpSpPr>
          <p:grpSpPr>
            <a:xfrm>
              <a:off x="6840872" y="2809477"/>
              <a:ext cx="188990" cy="264586"/>
              <a:chOff x="6174740" y="2662674"/>
              <a:chExt cx="108857" cy="152400"/>
            </a:xfrm>
          </p:grpSpPr>
          <p:sp>
            <p:nvSpPr>
              <p:cNvPr id="2959" name="Folded Corner 2958"/>
              <p:cNvSpPr/>
              <p:nvPr/>
            </p:nvSpPr>
            <p:spPr>
              <a:xfrm>
                <a:off x="6174740" y="2662674"/>
                <a:ext cx="108857" cy="152400"/>
              </a:xfrm>
              <a:prstGeom prst="foldedCorner">
                <a:avLst/>
              </a:prstGeom>
              <a:solidFill>
                <a:srgbClr val="C4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60" name="Parallelogram 2959"/>
              <p:cNvSpPr/>
              <p:nvPr/>
            </p:nvSpPr>
            <p:spPr>
              <a:xfrm>
                <a:off x="6189435" y="2757380"/>
                <a:ext cx="29936" cy="43543"/>
              </a:xfrm>
              <a:prstGeom prst="parallelogram">
                <a:avLst>
                  <a:gd name="adj" fmla="val 50455"/>
                </a:avLst>
              </a:prstGeom>
              <a:solidFill>
                <a:srgbClr val="FF0000"/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61" name="Parallelogram 2960"/>
              <p:cNvSpPr/>
              <p:nvPr/>
            </p:nvSpPr>
            <p:spPr>
              <a:xfrm flipH="1">
                <a:off x="6207941" y="2757380"/>
                <a:ext cx="29936" cy="43543"/>
              </a:xfrm>
              <a:prstGeom prst="parallelogram">
                <a:avLst>
                  <a:gd name="adj" fmla="val 50455"/>
                </a:avLst>
              </a:prstGeom>
              <a:solidFill>
                <a:srgbClr val="FF0000"/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62" name="10-Point Star 2961"/>
              <p:cNvSpPr/>
              <p:nvPr/>
            </p:nvSpPr>
            <p:spPr>
              <a:xfrm>
                <a:off x="6190524" y="2722001"/>
                <a:ext cx="43543" cy="43543"/>
              </a:xfrm>
              <a:prstGeom prst="star10">
                <a:avLst/>
              </a:prstGeom>
              <a:solidFill>
                <a:srgbClr val="CC9900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2964" name="Straight Arrow Connector 2963"/>
          <p:cNvCxnSpPr/>
          <p:nvPr/>
        </p:nvCxnSpPr>
        <p:spPr bwMode="auto">
          <a:xfrm>
            <a:off x="1371600" y="1371608"/>
            <a:ext cx="6705600" cy="1588"/>
          </a:xfrm>
          <a:prstGeom prst="straightConnector1">
            <a:avLst/>
          </a:prstGeom>
          <a:gradFill rotWithShape="1">
            <a:gsLst>
              <a:gs pos="0">
                <a:srgbClr val="FFCC00"/>
              </a:gs>
              <a:gs pos="100000">
                <a:srgbClr val="FFCC00">
                  <a:gamma/>
                  <a:tint val="0"/>
                  <a:invGamma/>
                </a:srgbClr>
              </a:gs>
            </a:gsLst>
            <a:lin ang="0" scaled="1"/>
          </a:gradFill>
          <a:ln w="190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sp>
        <p:nvSpPr>
          <p:cNvPr id="1005" name="5-Point Star 1004"/>
          <p:cNvSpPr/>
          <p:nvPr/>
        </p:nvSpPr>
        <p:spPr bwMode="auto">
          <a:xfrm>
            <a:off x="521208" y="2880365"/>
            <a:ext cx="264586" cy="264586"/>
          </a:xfrm>
          <a:prstGeom prst="star5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</p:spPr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69" name="5-Point Star 768"/>
          <p:cNvSpPr/>
          <p:nvPr/>
        </p:nvSpPr>
        <p:spPr bwMode="auto">
          <a:xfrm>
            <a:off x="521208" y="2346966"/>
            <a:ext cx="264586" cy="264586"/>
          </a:xfrm>
          <a:prstGeom prst="star5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</p:spPr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70" name="5-Point Star 769"/>
          <p:cNvSpPr/>
          <p:nvPr/>
        </p:nvSpPr>
        <p:spPr bwMode="auto">
          <a:xfrm>
            <a:off x="521208" y="4988988"/>
            <a:ext cx="264586" cy="264586"/>
          </a:xfrm>
          <a:prstGeom prst="star5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</p:spPr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74" name="TextBox 773"/>
          <p:cNvSpPr txBox="1"/>
          <p:nvPr/>
        </p:nvSpPr>
        <p:spPr>
          <a:xfrm>
            <a:off x="7696200" y="2438400"/>
            <a:ext cx="1309655" cy="2462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i="1" dirty="0" smtClean="0">
                <a:solidFill>
                  <a:srgbClr val="000066"/>
                </a:solidFill>
              </a:rPr>
              <a:t>Key Prospect</a:t>
            </a:r>
            <a:endParaRPr lang="en-US" sz="1600" b="1" i="1" dirty="0">
              <a:solidFill>
                <a:srgbClr val="000066"/>
              </a:solidFill>
            </a:endParaRPr>
          </a:p>
        </p:txBody>
      </p:sp>
      <p:sp>
        <p:nvSpPr>
          <p:cNvPr id="775" name="TextBox 774"/>
          <p:cNvSpPr txBox="1"/>
          <p:nvPr/>
        </p:nvSpPr>
        <p:spPr>
          <a:xfrm>
            <a:off x="7696200" y="3124200"/>
            <a:ext cx="1322478" cy="2462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i="1" dirty="0" smtClean="0">
                <a:solidFill>
                  <a:srgbClr val="000066"/>
                </a:solidFill>
              </a:rPr>
              <a:t>Key Outcome</a:t>
            </a:r>
            <a:endParaRPr lang="en-US" sz="1600" b="1" i="1" dirty="0">
              <a:solidFill>
                <a:srgbClr val="000066"/>
              </a:solidFill>
            </a:endParaRPr>
          </a:p>
        </p:txBody>
      </p:sp>
      <p:sp>
        <p:nvSpPr>
          <p:cNvPr id="776" name="TextBox 775"/>
          <p:cNvSpPr txBox="1"/>
          <p:nvPr/>
        </p:nvSpPr>
        <p:spPr>
          <a:xfrm>
            <a:off x="7696200" y="5029200"/>
            <a:ext cx="1322478" cy="2462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i="1" dirty="0" smtClean="0">
                <a:solidFill>
                  <a:srgbClr val="000066"/>
                </a:solidFill>
              </a:rPr>
              <a:t>Key Outcome</a:t>
            </a:r>
            <a:endParaRPr lang="en-US" sz="1600" b="1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5" grpId="0" animBg="1"/>
      <p:bldP spid="769" grpId="0" animBg="1"/>
      <p:bldP spid="770" grpId="0" animBg="1"/>
      <p:bldP spid="774" grpId="0"/>
      <p:bldP spid="775" grpId="0"/>
      <p:bldP spid="7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2" y="312738"/>
            <a:ext cx="7177087" cy="914400"/>
          </a:xfrm>
        </p:spPr>
        <p:txBody>
          <a:bodyPr/>
          <a:lstStyle/>
          <a:p>
            <a:r>
              <a:rPr lang="en-US" dirty="0" smtClean="0"/>
              <a:t>Catalyst Grants: Bradley Phase 1</a:t>
            </a:r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609600" y="914400"/>
            <a:ext cx="7313844" cy="2514600"/>
            <a:chOff x="609600" y="914400"/>
            <a:chExt cx="7313844" cy="2514600"/>
          </a:xfrm>
        </p:grpSpPr>
        <p:grpSp>
          <p:nvGrpSpPr>
            <p:cNvPr id="55" name="Group 54"/>
            <p:cNvGrpSpPr/>
            <p:nvPr/>
          </p:nvGrpSpPr>
          <p:grpSpPr>
            <a:xfrm>
              <a:off x="609600" y="914400"/>
              <a:ext cx="7313844" cy="2514600"/>
              <a:chOff x="1219200" y="3455075"/>
              <a:chExt cx="7313844" cy="2514600"/>
            </a:xfrm>
          </p:grpSpPr>
          <p:sp>
            <p:nvSpPr>
              <p:cNvPr id="56" name="Freeform 55"/>
              <p:cNvSpPr/>
              <p:nvPr/>
            </p:nvSpPr>
            <p:spPr bwMode="auto">
              <a:xfrm>
                <a:off x="4169825" y="3455075"/>
                <a:ext cx="4363219" cy="2514600"/>
              </a:xfrm>
              <a:custGeom>
                <a:avLst/>
                <a:gdLst>
                  <a:gd name="connsiteX0" fmla="*/ 3561080 w 3710940"/>
                  <a:gd name="connsiteY0" fmla="*/ 2138680 h 2138680"/>
                  <a:gd name="connsiteX1" fmla="*/ 3561080 w 3710940"/>
                  <a:gd name="connsiteY1" fmla="*/ 1374140 h 2138680"/>
                  <a:gd name="connsiteX2" fmla="*/ 3568700 w 3710940"/>
                  <a:gd name="connsiteY2" fmla="*/ 1348740 h 2138680"/>
                  <a:gd name="connsiteX3" fmla="*/ 3591560 w 3710940"/>
                  <a:gd name="connsiteY3" fmla="*/ 1333500 h 2138680"/>
                  <a:gd name="connsiteX4" fmla="*/ 3672840 w 3710940"/>
                  <a:gd name="connsiteY4" fmla="*/ 1336040 h 2138680"/>
                  <a:gd name="connsiteX5" fmla="*/ 3693160 w 3710940"/>
                  <a:gd name="connsiteY5" fmla="*/ 1325880 h 2138680"/>
                  <a:gd name="connsiteX6" fmla="*/ 3708400 w 3710940"/>
                  <a:gd name="connsiteY6" fmla="*/ 1303020 h 2138680"/>
                  <a:gd name="connsiteX7" fmla="*/ 3710940 w 3710940"/>
                  <a:gd name="connsiteY7" fmla="*/ 144780 h 2138680"/>
                  <a:gd name="connsiteX8" fmla="*/ 3690620 w 3710940"/>
                  <a:gd name="connsiteY8" fmla="*/ 119380 h 2138680"/>
                  <a:gd name="connsiteX9" fmla="*/ 3665220 w 3710940"/>
                  <a:gd name="connsiteY9" fmla="*/ 111760 h 2138680"/>
                  <a:gd name="connsiteX10" fmla="*/ 3596640 w 3710940"/>
                  <a:gd name="connsiteY10" fmla="*/ 111760 h 2138680"/>
                  <a:gd name="connsiteX11" fmla="*/ 3571240 w 3710940"/>
                  <a:gd name="connsiteY11" fmla="*/ 104140 h 2138680"/>
                  <a:gd name="connsiteX12" fmla="*/ 3563620 w 3710940"/>
                  <a:gd name="connsiteY12" fmla="*/ 88900 h 2138680"/>
                  <a:gd name="connsiteX13" fmla="*/ 3561080 w 3710940"/>
                  <a:gd name="connsiteY13" fmla="*/ 33020 h 2138680"/>
                  <a:gd name="connsiteX14" fmla="*/ 3548380 w 3710940"/>
                  <a:gd name="connsiteY14" fmla="*/ 12700 h 2138680"/>
                  <a:gd name="connsiteX15" fmla="*/ 3528060 w 3710940"/>
                  <a:gd name="connsiteY15" fmla="*/ 2540 h 2138680"/>
                  <a:gd name="connsiteX16" fmla="*/ 0 w 3710940"/>
                  <a:gd name="connsiteY16" fmla="*/ 0 h 2138680"/>
                  <a:gd name="connsiteX17" fmla="*/ 0 w 3710940"/>
                  <a:gd name="connsiteY17" fmla="*/ 2133600 h 2138680"/>
                  <a:gd name="connsiteX18" fmla="*/ 3561080 w 3710940"/>
                  <a:gd name="connsiteY18" fmla="*/ 2138680 h 213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0940" h="2138680">
                    <a:moveTo>
                      <a:pt x="3561080" y="2138680"/>
                    </a:moveTo>
                    <a:lnTo>
                      <a:pt x="3561080" y="1374140"/>
                    </a:lnTo>
                    <a:lnTo>
                      <a:pt x="3568700" y="1348740"/>
                    </a:lnTo>
                    <a:lnTo>
                      <a:pt x="3591560" y="1333500"/>
                    </a:lnTo>
                    <a:lnTo>
                      <a:pt x="3672840" y="1336040"/>
                    </a:lnTo>
                    <a:lnTo>
                      <a:pt x="3693160" y="1325880"/>
                    </a:lnTo>
                    <a:lnTo>
                      <a:pt x="3708400" y="1303020"/>
                    </a:lnTo>
                    <a:cubicBezTo>
                      <a:pt x="3709247" y="916940"/>
                      <a:pt x="3710093" y="530860"/>
                      <a:pt x="3710940" y="144780"/>
                    </a:cubicBezTo>
                    <a:lnTo>
                      <a:pt x="3690620" y="119380"/>
                    </a:lnTo>
                    <a:lnTo>
                      <a:pt x="3665220" y="111760"/>
                    </a:lnTo>
                    <a:lnTo>
                      <a:pt x="3596640" y="111760"/>
                    </a:lnTo>
                    <a:lnTo>
                      <a:pt x="3571240" y="104140"/>
                    </a:lnTo>
                    <a:lnTo>
                      <a:pt x="3563620" y="88900"/>
                    </a:lnTo>
                    <a:lnTo>
                      <a:pt x="3561080" y="33020"/>
                    </a:lnTo>
                    <a:lnTo>
                      <a:pt x="3548380" y="12700"/>
                    </a:lnTo>
                    <a:lnTo>
                      <a:pt x="3528060" y="2540"/>
                    </a:lnTo>
                    <a:lnTo>
                      <a:pt x="0" y="0"/>
                    </a:lnTo>
                    <a:lnTo>
                      <a:pt x="0" y="2133600"/>
                    </a:lnTo>
                    <a:lnTo>
                      <a:pt x="3561080" y="2138680"/>
                    </a:lnTo>
                    <a:close/>
                  </a:path>
                </a:pathLst>
              </a:custGeom>
              <a:gradFill>
                <a:gsLst>
                  <a:gs pos="0">
                    <a:srgbClr val="E1E9F3"/>
                  </a:gs>
                  <a:gs pos="51000">
                    <a:srgbClr val="FFFF99">
                      <a:gamma/>
                      <a:tint val="15686"/>
                      <a:invGamma/>
                      <a:alpha val="0"/>
                    </a:srgbClr>
                  </a:gs>
                  <a:gs pos="100000">
                    <a:srgbClr val="FFFF99">
                      <a:gamma/>
                      <a:tint val="15686"/>
                      <a:invGamma/>
                      <a:alpha val="0"/>
                    </a:srgbClr>
                  </a:gs>
                </a:gsLst>
                <a:lin ang="7200000" scaled="0"/>
              </a:gradFill>
              <a:ln w="9525" cap="flat" cmpd="sng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 Box 23"/>
              <p:cNvSpPr txBox="1">
                <a:spLocks noChangeArrowheads="1"/>
              </p:cNvSpPr>
              <p:nvPr/>
            </p:nvSpPr>
            <p:spPr bwMode="auto">
              <a:xfrm rot="5400000">
                <a:off x="7720359" y="4251332"/>
                <a:ext cx="1354652" cy="156966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85000"/>
                  </a:lnSpc>
                  <a:defRPr/>
                </a:pPr>
                <a:r>
                  <a:rPr lang="en-US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Bradley Phase 1</a:t>
                </a:r>
                <a:endPara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1219200" y="3458061"/>
                <a:ext cx="7309684" cy="2508630"/>
                <a:chOff x="1219200" y="3458061"/>
                <a:chExt cx="7309684" cy="2508630"/>
              </a:xfrm>
            </p:grpSpPr>
            <p:sp>
              <p:nvSpPr>
                <p:cNvPr id="59" name="Arc 6"/>
                <p:cNvSpPr>
                  <a:spLocks/>
                </p:cNvSpPr>
                <p:nvPr/>
              </p:nvSpPr>
              <p:spPr bwMode="auto">
                <a:xfrm rot="5400000" flipH="1">
                  <a:off x="8486079" y="3586479"/>
                  <a:ext cx="42805" cy="4280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60" name="Arc 7"/>
                <p:cNvSpPr>
                  <a:spLocks/>
                </p:cNvSpPr>
                <p:nvPr/>
              </p:nvSpPr>
              <p:spPr bwMode="auto">
                <a:xfrm rot="5400000" flipV="1">
                  <a:off x="8357661" y="3543673"/>
                  <a:ext cx="42805" cy="4280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61" name="Line 8"/>
                <p:cNvSpPr>
                  <a:spLocks noChangeShapeType="1"/>
                </p:cNvSpPr>
                <p:nvPr/>
              </p:nvSpPr>
              <p:spPr bwMode="auto">
                <a:xfrm rot="5400000">
                  <a:off x="8443273" y="3543673"/>
                  <a:ext cx="0" cy="85613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62" name="Line 10"/>
                <p:cNvSpPr>
                  <a:spLocks noChangeShapeType="1"/>
                </p:cNvSpPr>
                <p:nvPr/>
              </p:nvSpPr>
              <p:spPr bwMode="auto">
                <a:xfrm rot="5400000">
                  <a:off x="7852948" y="4305220"/>
                  <a:ext cx="1351872" cy="0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63" name="Arc 12"/>
                <p:cNvSpPr>
                  <a:spLocks/>
                </p:cNvSpPr>
                <p:nvPr/>
              </p:nvSpPr>
              <p:spPr bwMode="auto">
                <a:xfrm rot="5400000">
                  <a:off x="8486079" y="4981156"/>
                  <a:ext cx="42805" cy="4280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64" name="Arc 13"/>
                <p:cNvSpPr>
                  <a:spLocks/>
                </p:cNvSpPr>
                <p:nvPr/>
              </p:nvSpPr>
              <p:spPr bwMode="auto">
                <a:xfrm rot="5400000" flipH="1" flipV="1">
                  <a:off x="8357661" y="5023962"/>
                  <a:ext cx="42805" cy="4280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65" name="Line 14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8443273" y="4981155"/>
                  <a:ext cx="0" cy="85613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66" name="Line 15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8336257" y="3522269"/>
                  <a:ext cx="42805" cy="0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67" name="Line 16"/>
                <p:cNvSpPr>
                  <a:spLocks noChangeShapeType="1"/>
                </p:cNvSpPr>
                <p:nvPr/>
              </p:nvSpPr>
              <p:spPr bwMode="auto">
                <a:xfrm rot="5400000">
                  <a:off x="7902971" y="5512002"/>
                  <a:ext cx="909378" cy="0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68" name="Arc 17"/>
                <p:cNvSpPr>
                  <a:spLocks/>
                </p:cNvSpPr>
                <p:nvPr/>
              </p:nvSpPr>
              <p:spPr bwMode="auto">
                <a:xfrm rot="5400000" flipH="1">
                  <a:off x="8314855" y="3458061"/>
                  <a:ext cx="42805" cy="4280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69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219200" y="3458061"/>
                  <a:ext cx="7097645" cy="0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341" name="TextBox 340"/>
            <p:cNvSpPr txBox="1"/>
            <p:nvPr/>
          </p:nvSpPr>
          <p:spPr>
            <a:xfrm>
              <a:off x="2209800" y="1600200"/>
              <a:ext cx="54102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5" indent="-174625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1400" b="1" dirty="0" smtClean="0"/>
                <a:t>License to MPP Group – local biotech startup company</a:t>
              </a:r>
            </a:p>
            <a:p>
              <a:pPr marL="174625" indent="-174625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1400" b="1" dirty="0" smtClean="0"/>
                <a:t>MPP Group: SBIR grant application &amp; grant from Wisconsin Dept. of Commerce</a:t>
              </a:r>
            </a:p>
            <a:p>
              <a:pPr marL="174625" indent="-174625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1400" b="1" dirty="0" smtClean="0"/>
                <a:t>Two related patent applications</a:t>
              </a:r>
            </a:p>
            <a:p>
              <a:pPr marL="174625" indent="-174625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1400" b="1" dirty="0" smtClean="0"/>
                <a:t>Multiple peer-reviewed papers</a:t>
              </a:r>
            </a:p>
            <a:p>
              <a:pPr marL="174625" indent="-174625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1400" b="1" dirty="0" smtClean="0"/>
                <a:t>Additional funding from NIH</a:t>
              </a:r>
            </a:p>
            <a:p>
              <a:pPr marL="174625" indent="-174625">
                <a:buFont typeface="Arial" pitchFamily="34" charset="0"/>
                <a:buChar char="•"/>
              </a:pPr>
              <a:endParaRPr lang="en-US" sz="1400" dirty="0"/>
            </a:p>
          </p:txBody>
        </p:sp>
        <p:sp>
          <p:nvSpPr>
            <p:cNvPr id="316" name="TextBox 315"/>
            <p:cNvSpPr txBox="1"/>
            <p:nvPr/>
          </p:nvSpPr>
          <p:spPr>
            <a:xfrm flipH="1">
              <a:off x="2133600" y="1031557"/>
              <a:ext cx="480060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James Cook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i="1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Novel Compounds for Treatment of Alcohol Addiction</a:t>
              </a:r>
              <a:endParaRPr lang="en-US" sz="1400" i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7" name="Picture 3" descr="mpplogolin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57800" y="2590800"/>
              <a:ext cx="2133600" cy="483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319" descr="James M. Coo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1066800"/>
              <a:ext cx="1288676" cy="1752600"/>
            </a:xfrm>
            <a:prstGeom prst="rect">
              <a:avLst/>
            </a:prstGeom>
            <a:noFill/>
            <a:effectLst/>
          </p:spPr>
        </p:pic>
      </p:grpSp>
      <p:grpSp>
        <p:nvGrpSpPr>
          <p:cNvPr id="70" name="Group 69"/>
          <p:cNvGrpSpPr/>
          <p:nvPr/>
        </p:nvGrpSpPr>
        <p:grpSpPr>
          <a:xfrm>
            <a:off x="1219200" y="3455075"/>
            <a:ext cx="7313844" cy="3084969"/>
            <a:chOff x="1219200" y="3455075"/>
            <a:chExt cx="7313844" cy="3084969"/>
          </a:xfrm>
        </p:grpSpPr>
        <p:grpSp>
          <p:nvGrpSpPr>
            <p:cNvPr id="54" name="Group 53"/>
            <p:cNvGrpSpPr/>
            <p:nvPr/>
          </p:nvGrpSpPr>
          <p:grpSpPr>
            <a:xfrm>
              <a:off x="1219200" y="3455075"/>
              <a:ext cx="7313844" cy="2514600"/>
              <a:chOff x="1219200" y="3455075"/>
              <a:chExt cx="7313844" cy="2514600"/>
            </a:xfrm>
          </p:grpSpPr>
          <p:sp>
            <p:nvSpPr>
              <p:cNvPr id="264" name="Freeform 263"/>
              <p:cNvSpPr/>
              <p:nvPr/>
            </p:nvSpPr>
            <p:spPr bwMode="auto">
              <a:xfrm>
                <a:off x="4169825" y="3455075"/>
                <a:ext cx="4363219" cy="2514600"/>
              </a:xfrm>
              <a:custGeom>
                <a:avLst/>
                <a:gdLst>
                  <a:gd name="connsiteX0" fmla="*/ 3561080 w 3710940"/>
                  <a:gd name="connsiteY0" fmla="*/ 2138680 h 2138680"/>
                  <a:gd name="connsiteX1" fmla="*/ 3561080 w 3710940"/>
                  <a:gd name="connsiteY1" fmla="*/ 1374140 h 2138680"/>
                  <a:gd name="connsiteX2" fmla="*/ 3568700 w 3710940"/>
                  <a:gd name="connsiteY2" fmla="*/ 1348740 h 2138680"/>
                  <a:gd name="connsiteX3" fmla="*/ 3591560 w 3710940"/>
                  <a:gd name="connsiteY3" fmla="*/ 1333500 h 2138680"/>
                  <a:gd name="connsiteX4" fmla="*/ 3672840 w 3710940"/>
                  <a:gd name="connsiteY4" fmla="*/ 1336040 h 2138680"/>
                  <a:gd name="connsiteX5" fmla="*/ 3693160 w 3710940"/>
                  <a:gd name="connsiteY5" fmla="*/ 1325880 h 2138680"/>
                  <a:gd name="connsiteX6" fmla="*/ 3708400 w 3710940"/>
                  <a:gd name="connsiteY6" fmla="*/ 1303020 h 2138680"/>
                  <a:gd name="connsiteX7" fmla="*/ 3710940 w 3710940"/>
                  <a:gd name="connsiteY7" fmla="*/ 144780 h 2138680"/>
                  <a:gd name="connsiteX8" fmla="*/ 3690620 w 3710940"/>
                  <a:gd name="connsiteY8" fmla="*/ 119380 h 2138680"/>
                  <a:gd name="connsiteX9" fmla="*/ 3665220 w 3710940"/>
                  <a:gd name="connsiteY9" fmla="*/ 111760 h 2138680"/>
                  <a:gd name="connsiteX10" fmla="*/ 3596640 w 3710940"/>
                  <a:gd name="connsiteY10" fmla="*/ 111760 h 2138680"/>
                  <a:gd name="connsiteX11" fmla="*/ 3571240 w 3710940"/>
                  <a:gd name="connsiteY11" fmla="*/ 104140 h 2138680"/>
                  <a:gd name="connsiteX12" fmla="*/ 3563620 w 3710940"/>
                  <a:gd name="connsiteY12" fmla="*/ 88900 h 2138680"/>
                  <a:gd name="connsiteX13" fmla="*/ 3561080 w 3710940"/>
                  <a:gd name="connsiteY13" fmla="*/ 33020 h 2138680"/>
                  <a:gd name="connsiteX14" fmla="*/ 3548380 w 3710940"/>
                  <a:gd name="connsiteY14" fmla="*/ 12700 h 2138680"/>
                  <a:gd name="connsiteX15" fmla="*/ 3528060 w 3710940"/>
                  <a:gd name="connsiteY15" fmla="*/ 2540 h 2138680"/>
                  <a:gd name="connsiteX16" fmla="*/ 0 w 3710940"/>
                  <a:gd name="connsiteY16" fmla="*/ 0 h 2138680"/>
                  <a:gd name="connsiteX17" fmla="*/ 0 w 3710940"/>
                  <a:gd name="connsiteY17" fmla="*/ 2133600 h 2138680"/>
                  <a:gd name="connsiteX18" fmla="*/ 3561080 w 3710940"/>
                  <a:gd name="connsiteY18" fmla="*/ 2138680 h 213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0940" h="2138680">
                    <a:moveTo>
                      <a:pt x="3561080" y="2138680"/>
                    </a:moveTo>
                    <a:lnTo>
                      <a:pt x="3561080" y="1374140"/>
                    </a:lnTo>
                    <a:lnTo>
                      <a:pt x="3568700" y="1348740"/>
                    </a:lnTo>
                    <a:lnTo>
                      <a:pt x="3591560" y="1333500"/>
                    </a:lnTo>
                    <a:lnTo>
                      <a:pt x="3672840" y="1336040"/>
                    </a:lnTo>
                    <a:lnTo>
                      <a:pt x="3693160" y="1325880"/>
                    </a:lnTo>
                    <a:lnTo>
                      <a:pt x="3708400" y="1303020"/>
                    </a:lnTo>
                    <a:cubicBezTo>
                      <a:pt x="3709247" y="916940"/>
                      <a:pt x="3710093" y="530860"/>
                      <a:pt x="3710940" y="144780"/>
                    </a:cubicBezTo>
                    <a:lnTo>
                      <a:pt x="3690620" y="119380"/>
                    </a:lnTo>
                    <a:lnTo>
                      <a:pt x="3665220" y="111760"/>
                    </a:lnTo>
                    <a:lnTo>
                      <a:pt x="3596640" y="111760"/>
                    </a:lnTo>
                    <a:lnTo>
                      <a:pt x="3571240" y="104140"/>
                    </a:lnTo>
                    <a:lnTo>
                      <a:pt x="3563620" y="88900"/>
                    </a:lnTo>
                    <a:lnTo>
                      <a:pt x="3561080" y="33020"/>
                    </a:lnTo>
                    <a:lnTo>
                      <a:pt x="3548380" y="12700"/>
                    </a:lnTo>
                    <a:lnTo>
                      <a:pt x="3528060" y="2540"/>
                    </a:lnTo>
                    <a:lnTo>
                      <a:pt x="0" y="0"/>
                    </a:lnTo>
                    <a:lnTo>
                      <a:pt x="0" y="2133600"/>
                    </a:lnTo>
                    <a:lnTo>
                      <a:pt x="3561080" y="2138680"/>
                    </a:lnTo>
                    <a:close/>
                  </a:path>
                </a:pathLst>
              </a:custGeom>
              <a:gradFill>
                <a:gsLst>
                  <a:gs pos="0">
                    <a:srgbClr val="E1E9F3"/>
                  </a:gs>
                  <a:gs pos="51000">
                    <a:srgbClr val="FFFF99">
                      <a:gamma/>
                      <a:tint val="15686"/>
                      <a:invGamma/>
                      <a:alpha val="0"/>
                    </a:srgbClr>
                  </a:gs>
                  <a:gs pos="100000">
                    <a:srgbClr val="FFFF99">
                      <a:gamma/>
                      <a:tint val="15686"/>
                      <a:invGamma/>
                      <a:alpha val="0"/>
                    </a:srgbClr>
                  </a:gs>
                </a:gsLst>
                <a:lin ang="7200000" scaled="0"/>
              </a:gradFill>
              <a:ln w="9525" cap="flat" cmpd="sng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Text Box 23"/>
              <p:cNvSpPr txBox="1">
                <a:spLocks noChangeArrowheads="1"/>
              </p:cNvSpPr>
              <p:nvPr/>
            </p:nvSpPr>
            <p:spPr bwMode="auto">
              <a:xfrm rot="5400000">
                <a:off x="7720359" y="4251332"/>
                <a:ext cx="1354652" cy="156966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85000"/>
                  </a:lnSpc>
                  <a:defRPr/>
                </a:pPr>
                <a:r>
                  <a:rPr lang="en-US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Bradley Phase 1</a:t>
                </a:r>
                <a:endPara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1219200" y="3458061"/>
                <a:ext cx="7309684" cy="2508630"/>
                <a:chOff x="1219200" y="3458061"/>
                <a:chExt cx="7309684" cy="2508630"/>
              </a:xfrm>
            </p:grpSpPr>
            <p:sp>
              <p:nvSpPr>
                <p:cNvPr id="265" name="Arc 6"/>
                <p:cNvSpPr>
                  <a:spLocks/>
                </p:cNvSpPr>
                <p:nvPr/>
              </p:nvSpPr>
              <p:spPr bwMode="auto">
                <a:xfrm rot="5400000" flipH="1">
                  <a:off x="8486079" y="3586479"/>
                  <a:ext cx="42805" cy="4280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266" name="Arc 7"/>
                <p:cNvSpPr>
                  <a:spLocks/>
                </p:cNvSpPr>
                <p:nvPr/>
              </p:nvSpPr>
              <p:spPr bwMode="auto">
                <a:xfrm rot="5400000" flipV="1">
                  <a:off x="8357661" y="3543673"/>
                  <a:ext cx="42805" cy="4280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267" name="Line 8"/>
                <p:cNvSpPr>
                  <a:spLocks noChangeShapeType="1"/>
                </p:cNvSpPr>
                <p:nvPr/>
              </p:nvSpPr>
              <p:spPr bwMode="auto">
                <a:xfrm rot="5400000">
                  <a:off x="8443273" y="3543673"/>
                  <a:ext cx="0" cy="85613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268" name="Line 10"/>
                <p:cNvSpPr>
                  <a:spLocks noChangeShapeType="1"/>
                </p:cNvSpPr>
                <p:nvPr/>
              </p:nvSpPr>
              <p:spPr bwMode="auto">
                <a:xfrm rot="5400000">
                  <a:off x="7852948" y="4305220"/>
                  <a:ext cx="1351872" cy="0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269" name="Arc 12"/>
                <p:cNvSpPr>
                  <a:spLocks/>
                </p:cNvSpPr>
                <p:nvPr/>
              </p:nvSpPr>
              <p:spPr bwMode="auto">
                <a:xfrm rot="5400000">
                  <a:off x="8486079" y="4981156"/>
                  <a:ext cx="42805" cy="4280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270" name="Arc 13"/>
                <p:cNvSpPr>
                  <a:spLocks/>
                </p:cNvSpPr>
                <p:nvPr/>
              </p:nvSpPr>
              <p:spPr bwMode="auto">
                <a:xfrm rot="5400000" flipH="1" flipV="1">
                  <a:off x="8357661" y="5023962"/>
                  <a:ext cx="42805" cy="4280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271" name="Line 14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8443273" y="4981155"/>
                  <a:ext cx="0" cy="85613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272" name="Line 15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8336257" y="3522269"/>
                  <a:ext cx="42805" cy="0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273" name="Line 16"/>
                <p:cNvSpPr>
                  <a:spLocks noChangeShapeType="1"/>
                </p:cNvSpPr>
                <p:nvPr/>
              </p:nvSpPr>
              <p:spPr bwMode="auto">
                <a:xfrm rot="5400000">
                  <a:off x="7902971" y="5512002"/>
                  <a:ext cx="909378" cy="0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274" name="Arc 17"/>
                <p:cNvSpPr>
                  <a:spLocks/>
                </p:cNvSpPr>
                <p:nvPr/>
              </p:nvSpPr>
              <p:spPr bwMode="auto">
                <a:xfrm rot="5400000" flipH="1">
                  <a:off x="8314855" y="3458061"/>
                  <a:ext cx="42805" cy="4280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276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219200" y="3458061"/>
                  <a:ext cx="7097645" cy="0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314" name="TextBox 128"/>
            <p:cNvSpPr txBox="1"/>
            <p:nvPr/>
          </p:nvSpPr>
          <p:spPr>
            <a:xfrm flipH="1">
              <a:off x="2743200" y="3607475"/>
              <a:ext cx="367244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Hao Zhang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Retinal Imaging System</a:t>
              </a:r>
              <a:endParaRPr kumimoji="0" lang="en-US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667000" y="4293275"/>
              <a:ext cx="42672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5" indent="-174625">
                <a:buFont typeface="Arial" pitchFamily="34" charset="0"/>
                <a:buChar char="•"/>
              </a:pPr>
              <a:r>
                <a:rPr lang="en-US" sz="1400" b="1" dirty="0" smtClean="0"/>
                <a:t>Built prototype device to demonstrate retinal imaging system in mouse model</a:t>
              </a:r>
            </a:p>
            <a:p>
              <a:pPr marL="174625" indent="-174625">
                <a:buFont typeface="Arial" pitchFamily="34" charset="0"/>
                <a:buChar char="•"/>
              </a:pPr>
              <a:r>
                <a:rPr lang="en-US" sz="1400" b="1" dirty="0" smtClean="0"/>
                <a:t>Follow on funding from Juvenile Diabetes Association</a:t>
              </a:r>
            </a:p>
            <a:p>
              <a:pPr marL="174625" indent="-174625">
                <a:buFont typeface="Arial" pitchFamily="34" charset="0"/>
                <a:buChar char="•"/>
              </a:pPr>
              <a:r>
                <a:rPr lang="en-US" sz="1400" b="1" dirty="0" smtClean="0"/>
                <a:t>Joint agreement with USC to protect and market technology</a:t>
              </a:r>
            </a:p>
            <a:p>
              <a:pPr marL="174625" indent="-174625">
                <a:buFont typeface="Arial" pitchFamily="34" charset="0"/>
                <a:buChar char="•"/>
              </a:pPr>
              <a:r>
                <a:rPr lang="en-US" sz="1400" b="1" dirty="0" smtClean="0"/>
                <a:t>Four U.S. patent applications</a:t>
              </a:r>
            </a:p>
            <a:p>
              <a:pPr marL="174625" indent="-174625">
                <a:buFont typeface="Arial" pitchFamily="34" charset="0"/>
                <a:buChar char="•"/>
              </a:pPr>
              <a:r>
                <a:rPr lang="en-US" sz="1400" b="1" dirty="0" smtClean="0"/>
                <a:t>Shaw Scientist Award Winner</a:t>
              </a:r>
            </a:p>
            <a:p>
              <a:pPr marL="174625" indent="-174625">
                <a:buFont typeface="Arial" pitchFamily="34" charset="0"/>
                <a:buChar char="•"/>
              </a:pPr>
              <a:r>
                <a:rPr lang="en-US" sz="1400" b="1" dirty="0" smtClean="0"/>
                <a:t>Investor presentations &amp; meetings</a:t>
              </a:r>
            </a:p>
            <a:p>
              <a:pPr marL="174625" indent="-174625">
                <a:buFont typeface="Arial" pitchFamily="34" charset="0"/>
                <a:buChar char="•"/>
              </a:pPr>
              <a:endParaRPr lang="en-US" sz="1400" dirty="0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b="-1553"/>
            <a:stretch>
              <a:fillRect/>
            </a:stretch>
          </p:blipFill>
          <p:spPr bwMode="auto">
            <a:xfrm>
              <a:off x="1295400" y="3607475"/>
              <a:ext cx="1331527" cy="203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53200" y="3733800"/>
              <a:ext cx="1371600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t="12987" b="22727"/>
            <a:stretch>
              <a:fillRect/>
            </a:stretch>
          </p:blipFill>
          <p:spPr bwMode="auto">
            <a:xfrm>
              <a:off x="5562600" y="3690257"/>
              <a:ext cx="914400" cy="53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106" descr="SAFT_Hilbert_Recovered_shot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29400" y="4724400"/>
              <a:ext cx="1557067" cy="1600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Rectangle 455"/>
          <p:cNvSpPr/>
          <p:nvPr/>
        </p:nvSpPr>
        <p:spPr bwMode="auto">
          <a:xfrm>
            <a:off x="1371600" y="1371608"/>
            <a:ext cx="3312160" cy="44806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0"/>
          </a:gradFill>
          <a:ln w="9525" cap="flat" cmpd="sng">
            <a:noFill/>
            <a:prstDash val="solid"/>
            <a:round/>
            <a:headEnd type="none" w="lg" len="lg"/>
            <a:tailEnd type="none" w="lg" len="lg"/>
          </a:ln>
        </p:spPr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457" name="Group 456"/>
          <p:cNvGrpSpPr/>
          <p:nvPr/>
        </p:nvGrpSpPr>
        <p:grpSpPr>
          <a:xfrm>
            <a:off x="1497269" y="1371608"/>
            <a:ext cx="4762543" cy="4480600"/>
            <a:chOff x="2789512" y="1828800"/>
            <a:chExt cx="2743200" cy="2819400"/>
          </a:xfrm>
        </p:grpSpPr>
        <p:cxnSp>
          <p:nvCxnSpPr>
            <p:cNvPr id="459" name="Straight Connector 458"/>
            <p:cNvCxnSpPr/>
            <p:nvPr/>
          </p:nvCxnSpPr>
          <p:spPr bwMode="auto">
            <a:xfrm rot="5400000">
              <a:off x="4123012" y="3238500"/>
              <a:ext cx="2819400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460" name="Straight Connector 459"/>
            <p:cNvCxnSpPr/>
            <p:nvPr/>
          </p:nvCxnSpPr>
          <p:spPr bwMode="auto">
            <a:xfrm rot="5400000">
              <a:off x="3208612" y="3238500"/>
              <a:ext cx="2819400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461" name="Straight Connector 460"/>
            <p:cNvCxnSpPr/>
            <p:nvPr/>
          </p:nvCxnSpPr>
          <p:spPr bwMode="auto">
            <a:xfrm rot="5400000">
              <a:off x="2294212" y="3238500"/>
              <a:ext cx="2819400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462" name="Straight Connector 461"/>
            <p:cNvCxnSpPr/>
            <p:nvPr/>
          </p:nvCxnSpPr>
          <p:spPr bwMode="auto">
            <a:xfrm rot="5400000">
              <a:off x="1379812" y="3238500"/>
              <a:ext cx="2819400" cy="0"/>
            </a:xfrm>
            <a:prstGeom prst="lin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0"/>
                    <a:invGamma/>
                  </a:srgbClr>
                </a:gs>
              </a:gsLst>
              <a:lin ang="0" scaled="1"/>
            </a:gra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</p:cxnSp>
      </p:grpSp>
      <p:grpSp>
        <p:nvGrpSpPr>
          <p:cNvPr id="463" name="Group 462"/>
          <p:cNvGrpSpPr/>
          <p:nvPr/>
        </p:nvGrpSpPr>
        <p:grpSpPr>
          <a:xfrm>
            <a:off x="1552260" y="1338303"/>
            <a:ext cx="5040536" cy="369342"/>
            <a:chOff x="3082649" y="2048220"/>
            <a:chExt cx="2903322" cy="212741"/>
          </a:xfrm>
        </p:grpSpPr>
        <p:sp>
          <p:nvSpPr>
            <p:cNvPr id="464" name="TextBox 463"/>
            <p:cNvSpPr txBox="1"/>
            <p:nvPr/>
          </p:nvSpPr>
          <p:spPr>
            <a:xfrm>
              <a:off x="3082649" y="2048226"/>
              <a:ext cx="312083" cy="2127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FY</a:t>
              </a:r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09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5" name="TextBox 464"/>
            <p:cNvSpPr txBox="1"/>
            <p:nvPr/>
          </p:nvSpPr>
          <p:spPr>
            <a:xfrm>
              <a:off x="3997049" y="2048224"/>
              <a:ext cx="312083" cy="2127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FY</a:t>
              </a:r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6" name="TextBox 465"/>
            <p:cNvSpPr txBox="1"/>
            <p:nvPr/>
          </p:nvSpPr>
          <p:spPr>
            <a:xfrm>
              <a:off x="4932785" y="2048223"/>
              <a:ext cx="312083" cy="2127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FY</a:t>
              </a:r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7" name="TextBox 466"/>
            <p:cNvSpPr txBox="1"/>
            <p:nvPr/>
          </p:nvSpPr>
          <p:spPr>
            <a:xfrm>
              <a:off x="5985934" y="2048220"/>
              <a:ext cx="37" cy="14182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68" name="Straight Arrow Connector 467"/>
          <p:cNvCxnSpPr/>
          <p:nvPr/>
        </p:nvCxnSpPr>
        <p:spPr bwMode="auto">
          <a:xfrm>
            <a:off x="1371600" y="1371608"/>
            <a:ext cx="5074920" cy="1588"/>
          </a:xfrm>
          <a:prstGeom prst="straightConnector1">
            <a:avLst/>
          </a:prstGeom>
          <a:gradFill rotWithShape="1">
            <a:gsLst>
              <a:gs pos="0">
                <a:srgbClr val="FFCC00"/>
              </a:gs>
              <a:gs pos="100000">
                <a:srgbClr val="FFCC00">
                  <a:gamma/>
                  <a:tint val="0"/>
                  <a:invGamma/>
                </a:srgbClr>
              </a:gs>
            </a:gsLst>
            <a:lin ang="0" scaled="1"/>
          </a:gradFill>
          <a:ln w="190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2" y="312738"/>
            <a:ext cx="7177087" cy="525462"/>
          </a:xfrm>
        </p:spPr>
        <p:txBody>
          <a:bodyPr/>
          <a:lstStyle/>
          <a:p>
            <a:r>
              <a:rPr lang="en-US" dirty="0" smtClean="0"/>
              <a:t>Catalyst Grants: Bradley Phase 2</a:t>
            </a:r>
            <a:endParaRPr lang="en-US" dirty="0"/>
          </a:p>
        </p:txBody>
      </p:sp>
      <p:sp>
        <p:nvSpPr>
          <p:cNvPr id="1005" name="5-Point Star 1004"/>
          <p:cNvSpPr/>
          <p:nvPr/>
        </p:nvSpPr>
        <p:spPr bwMode="auto">
          <a:xfrm>
            <a:off x="5925473" y="2547651"/>
            <a:ext cx="264223" cy="264223"/>
          </a:xfrm>
          <a:prstGeom prst="star5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</p:spPr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06" name="TextBox 1005"/>
          <p:cNvSpPr txBox="1"/>
          <p:nvPr/>
        </p:nvSpPr>
        <p:spPr>
          <a:xfrm>
            <a:off x="6268705" y="2547651"/>
            <a:ext cx="1309655" cy="2462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i="1" dirty="0" smtClean="0">
                <a:solidFill>
                  <a:srgbClr val="000066"/>
                </a:solidFill>
              </a:rPr>
              <a:t>Key Prospect</a:t>
            </a:r>
            <a:endParaRPr lang="en-US" sz="1600" b="1" i="1" dirty="0">
              <a:solidFill>
                <a:srgbClr val="000066"/>
              </a:solidFill>
            </a:endParaRPr>
          </a:p>
        </p:txBody>
      </p:sp>
      <p:sp>
        <p:nvSpPr>
          <p:cNvPr id="2092" name="5-Point Star 2091"/>
          <p:cNvSpPr/>
          <p:nvPr/>
        </p:nvSpPr>
        <p:spPr bwMode="auto">
          <a:xfrm>
            <a:off x="5927567" y="2019205"/>
            <a:ext cx="264223" cy="264223"/>
          </a:xfrm>
          <a:prstGeom prst="star5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</p:spPr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093" name="TextBox 2092"/>
          <p:cNvSpPr txBox="1"/>
          <p:nvPr/>
        </p:nvSpPr>
        <p:spPr>
          <a:xfrm>
            <a:off x="6270797" y="2019205"/>
            <a:ext cx="1322478" cy="2462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i="1" dirty="0" smtClean="0">
                <a:solidFill>
                  <a:srgbClr val="000066"/>
                </a:solidFill>
              </a:rPr>
              <a:t>Key Outcome</a:t>
            </a:r>
            <a:endParaRPr lang="en-US" sz="1600" b="1" i="1" dirty="0">
              <a:solidFill>
                <a:srgbClr val="000066"/>
              </a:solidFill>
            </a:endParaRPr>
          </a:p>
        </p:txBody>
      </p:sp>
      <p:sp>
        <p:nvSpPr>
          <p:cNvPr id="1385" name="5-Point Star 1384"/>
          <p:cNvSpPr/>
          <p:nvPr/>
        </p:nvSpPr>
        <p:spPr bwMode="auto">
          <a:xfrm>
            <a:off x="5914356" y="3611150"/>
            <a:ext cx="264223" cy="264223"/>
          </a:xfrm>
          <a:prstGeom prst="star5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</p:spPr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86" name="TextBox 1385"/>
          <p:cNvSpPr txBox="1"/>
          <p:nvPr/>
        </p:nvSpPr>
        <p:spPr>
          <a:xfrm>
            <a:off x="6268705" y="3611150"/>
            <a:ext cx="1309655" cy="2462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i="1" dirty="0" smtClean="0">
                <a:solidFill>
                  <a:srgbClr val="000066"/>
                </a:solidFill>
              </a:rPr>
              <a:t>Key Prospect</a:t>
            </a:r>
            <a:endParaRPr lang="en-US" sz="1600" b="1" i="1" dirty="0">
              <a:solidFill>
                <a:srgbClr val="000066"/>
              </a:solidFill>
            </a:endParaRPr>
          </a:p>
        </p:txBody>
      </p:sp>
      <p:grpSp>
        <p:nvGrpSpPr>
          <p:cNvPr id="447" name="Group 446"/>
          <p:cNvGrpSpPr/>
          <p:nvPr/>
        </p:nvGrpSpPr>
        <p:grpSpPr>
          <a:xfrm>
            <a:off x="762001" y="1887093"/>
            <a:ext cx="5892178" cy="3709035"/>
            <a:chOff x="762001" y="1887093"/>
            <a:chExt cx="5892178" cy="3709035"/>
          </a:xfrm>
        </p:grpSpPr>
        <p:sp>
          <p:nvSpPr>
            <p:cNvPr id="1049" name="Rectangle 1048"/>
            <p:cNvSpPr/>
            <p:nvPr/>
          </p:nvSpPr>
          <p:spPr>
            <a:xfrm>
              <a:off x="3140011" y="5331905"/>
              <a:ext cx="1717452" cy="264223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50" name="Straight Connector 1049"/>
            <p:cNvCxnSpPr/>
            <p:nvPr/>
          </p:nvCxnSpPr>
          <p:spPr>
            <a:xfrm>
              <a:off x="3007899" y="5331905"/>
              <a:ext cx="1849563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sp>
          <p:nvSpPr>
            <p:cNvPr id="1051" name="Rectangle 1050"/>
            <p:cNvSpPr/>
            <p:nvPr/>
          </p:nvSpPr>
          <p:spPr>
            <a:xfrm>
              <a:off x="4857463" y="5331905"/>
              <a:ext cx="1056893" cy="264223"/>
            </a:xfrm>
            <a:prstGeom prst="rect">
              <a:avLst/>
            </a:prstGeom>
            <a:gradFill>
              <a:gsLst>
                <a:gs pos="0">
                  <a:srgbClr val="4F81BD">
                    <a:lumMod val="20000"/>
                    <a:lumOff val="80000"/>
                  </a:srgbClr>
                </a:gs>
                <a:gs pos="45000">
                  <a:srgbClr val="4F81BD">
                    <a:lumMod val="20000"/>
                    <a:lumOff val="80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2" name="Rectangle 1051"/>
            <p:cNvSpPr/>
            <p:nvPr/>
          </p:nvSpPr>
          <p:spPr>
            <a:xfrm flipH="1">
              <a:off x="1158336" y="5067681"/>
              <a:ext cx="1618368" cy="396335"/>
            </a:xfrm>
            <a:prstGeom prst="rect">
              <a:avLst/>
            </a:prstGeom>
            <a:gradFill>
              <a:gsLst>
                <a:gs pos="0">
                  <a:srgbClr val="4F81BD">
                    <a:lumMod val="20000"/>
                    <a:lumOff val="80000"/>
                  </a:srgbClr>
                </a:gs>
                <a:gs pos="45000">
                  <a:srgbClr val="4F81BD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53" name="Group 810"/>
            <p:cNvGrpSpPr/>
            <p:nvPr/>
          </p:nvGrpSpPr>
          <p:grpSpPr>
            <a:xfrm>
              <a:off x="2581841" y="5061076"/>
              <a:ext cx="561473" cy="535052"/>
              <a:chOff x="1202056" y="453390"/>
              <a:chExt cx="323849" cy="308610"/>
            </a:xfrm>
          </p:grpSpPr>
          <p:sp>
            <p:nvSpPr>
              <p:cNvPr id="1054" name="Freeform 1053"/>
              <p:cNvSpPr/>
              <p:nvPr/>
            </p:nvSpPr>
            <p:spPr>
              <a:xfrm>
                <a:off x="1293495" y="453390"/>
                <a:ext cx="123825" cy="253365"/>
              </a:xfrm>
              <a:custGeom>
                <a:avLst/>
                <a:gdLst>
                  <a:gd name="connsiteX0" fmla="*/ 0 w 123825"/>
                  <a:gd name="connsiteY0" fmla="*/ 0 h 253365"/>
                  <a:gd name="connsiteX1" fmla="*/ 3810 w 123825"/>
                  <a:gd name="connsiteY1" fmla="*/ 228600 h 253365"/>
                  <a:gd name="connsiteX2" fmla="*/ 68580 w 123825"/>
                  <a:gd name="connsiteY2" fmla="*/ 232410 h 253365"/>
                  <a:gd name="connsiteX3" fmla="*/ 121920 w 123825"/>
                  <a:gd name="connsiteY3" fmla="*/ 253365 h 253365"/>
                  <a:gd name="connsiteX4" fmla="*/ 123825 w 123825"/>
                  <a:gd name="connsiteY4" fmla="*/ 59055 h 253365"/>
                  <a:gd name="connsiteX5" fmla="*/ 87630 w 123825"/>
                  <a:gd name="connsiteY5" fmla="*/ 20955 h 253365"/>
                  <a:gd name="connsiteX6" fmla="*/ 0 w 123825"/>
                  <a:gd name="connsiteY6" fmla="*/ 0 h 25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253365">
                    <a:moveTo>
                      <a:pt x="0" y="0"/>
                    </a:moveTo>
                    <a:lnTo>
                      <a:pt x="3810" y="228600"/>
                    </a:lnTo>
                    <a:lnTo>
                      <a:pt x="68580" y="232410"/>
                    </a:lnTo>
                    <a:lnTo>
                      <a:pt x="121920" y="253365"/>
                    </a:lnTo>
                    <a:lnTo>
                      <a:pt x="123825" y="59055"/>
                    </a:lnTo>
                    <a:lnTo>
                      <a:pt x="87630" y="2095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20000"/>
                      <a:lumOff val="80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5" name="Freeform 1054"/>
              <p:cNvSpPr/>
              <p:nvPr/>
            </p:nvSpPr>
            <p:spPr>
              <a:xfrm>
                <a:off x="1371600" y="520065"/>
                <a:ext cx="40005" cy="220980"/>
              </a:xfrm>
              <a:custGeom>
                <a:avLst/>
                <a:gdLst>
                  <a:gd name="connsiteX0" fmla="*/ 40005 w 40005"/>
                  <a:gd name="connsiteY0" fmla="*/ 0 h 220980"/>
                  <a:gd name="connsiteX1" fmla="*/ 40005 w 40005"/>
                  <a:gd name="connsiteY1" fmla="*/ 190500 h 220980"/>
                  <a:gd name="connsiteX2" fmla="*/ 3810 w 40005"/>
                  <a:gd name="connsiteY2" fmla="*/ 220980 h 220980"/>
                  <a:gd name="connsiteX3" fmla="*/ 0 w 40005"/>
                  <a:gd name="connsiteY3" fmla="*/ 47625 h 220980"/>
                  <a:gd name="connsiteX4" fmla="*/ 40005 w 40005"/>
                  <a:gd name="connsiteY4" fmla="*/ 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" h="220980">
                    <a:moveTo>
                      <a:pt x="40005" y="0"/>
                    </a:moveTo>
                    <a:lnTo>
                      <a:pt x="40005" y="190500"/>
                    </a:lnTo>
                    <a:lnTo>
                      <a:pt x="3810" y="220980"/>
                    </a:lnTo>
                    <a:lnTo>
                      <a:pt x="0" y="47625"/>
                    </a:lnTo>
                    <a:lnTo>
                      <a:pt x="40005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75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6" name="Freeform 1055"/>
              <p:cNvSpPr/>
              <p:nvPr/>
            </p:nvSpPr>
            <p:spPr>
              <a:xfrm>
                <a:off x="1371600" y="569595"/>
                <a:ext cx="154305" cy="192405"/>
              </a:xfrm>
              <a:custGeom>
                <a:avLst/>
                <a:gdLst>
                  <a:gd name="connsiteX0" fmla="*/ 154305 w 154305"/>
                  <a:gd name="connsiteY0" fmla="*/ 41910 h 192405"/>
                  <a:gd name="connsiteX1" fmla="*/ 154305 w 154305"/>
                  <a:gd name="connsiteY1" fmla="*/ 192405 h 192405"/>
                  <a:gd name="connsiteX2" fmla="*/ 78105 w 154305"/>
                  <a:gd name="connsiteY2" fmla="*/ 192405 h 192405"/>
                  <a:gd name="connsiteX3" fmla="*/ 43815 w 154305"/>
                  <a:gd name="connsiteY3" fmla="*/ 190500 h 192405"/>
                  <a:gd name="connsiteX4" fmla="*/ 15240 w 154305"/>
                  <a:gd name="connsiteY4" fmla="*/ 179070 h 192405"/>
                  <a:gd name="connsiteX5" fmla="*/ 0 w 154305"/>
                  <a:gd name="connsiteY5" fmla="*/ 169545 h 192405"/>
                  <a:gd name="connsiteX6" fmla="*/ 1905 w 154305"/>
                  <a:gd name="connsiteY6" fmla="*/ 0 h 192405"/>
                  <a:gd name="connsiteX7" fmla="*/ 11430 w 154305"/>
                  <a:gd name="connsiteY7" fmla="*/ 17145 h 192405"/>
                  <a:gd name="connsiteX8" fmla="*/ 41910 w 154305"/>
                  <a:gd name="connsiteY8" fmla="*/ 38100 h 192405"/>
                  <a:gd name="connsiteX9" fmla="*/ 87630 w 154305"/>
                  <a:gd name="connsiteY9" fmla="*/ 41910 h 192405"/>
                  <a:gd name="connsiteX10" fmla="*/ 154305 w 154305"/>
                  <a:gd name="connsiteY10" fmla="*/ 41910 h 192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305" h="192405">
                    <a:moveTo>
                      <a:pt x="154305" y="41910"/>
                    </a:moveTo>
                    <a:lnTo>
                      <a:pt x="154305" y="192405"/>
                    </a:lnTo>
                    <a:lnTo>
                      <a:pt x="78105" y="192405"/>
                    </a:lnTo>
                    <a:lnTo>
                      <a:pt x="43815" y="190500"/>
                    </a:lnTo>
                    <a:lnTo>
                      <a:pt x="15240" y="179070"/>
                    </a:lnTo>
                    <a:lnTo>
                      <a:pt x="0" y="169545"/>
                    </a:lnTo>
                    <a:lnTo>
                      <a:pt x="1905" y="0"/>
                    </a:lnTo>
                    <a:lnTo>
                      <a:pt x="11430" y="17145"/>
                    </a:lnTo>
                    <a:lnTo>
                      <a:pt x="41910" y="38100"/>
                    </a:lnTo>
                    <a:lnTo>
                      <a:pt x="87630" y="41910"/>
                    </a:lnTo>
                    <a:lnTo>
                      <a:pt x="154305" y="41910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5000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40000"/>
                      <a:lumOff val="6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7" name="Arc 1056"/>
              <p:cNvSpPr/>
              <p:nvPr/>
            </p:nvSpPr>
            <p:spPr>
              <a:xfrm>
                <a:off x="1202056" y="457200"/>
                <a:ext cx="211455" cy="114935"/>
              </a:xfrm>
              <a:prstGeom prst="arc">
                <a:avLst>
                  <a:gd name="adj1" fmla="val 16200000"/>
                  <a:gd name="adj2" fmla="val 1362815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8" name="Arc 1057"/>
              <p:cNvSpPr/>
              <p:nvPr/>
            </p:nvSpPr>
            <p:spPr>
              <a:xfrm>
                <a:off x="1202056" y="685165"/>
                <a:ext cx="247649" cy="45719"/>
              </a:xfrm>
              <a:prstGeom prst="arc">
                <a:avLst>
                  <a:gd name="adj1" fmla="val 16200000"/>
                  <a:gd name="adj2" fmla="val 20083208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59" name="Straight Connector 1058"/>
              <p:cNvCxnSpPr/>
              <p:nvPr/>
            </p:nvCxnSpPr>
            <p:spPr>
              <a:xfrm rot="5400000">
                <a:off x="1366998" y="561181"/>
                <a:ext cx="93028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1060" name="Arc 1059"/>
              <p:cNvSpPr/>
              <p:nvPr/>
            </p:nvSpPr>
            <p:spPr>
              <a:xfrm rot="10800000">
                <a:off x="1371601" y="533400"/>
                <a:ext cx="152399" cy="76200"/>
              </a:xfrm>
              <a:prstGeom prst="arc">
                <a:avLst>
                  <a:gd name="adj1" fmla="val 16200000"/>
                  <a:gd name="adj2" fmla="val 1774219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1" name="Arc 1060"/>
              <p:cNvSpPr/>
              <p:nvPr/>
            </p:nvSpPr>
            <p:spPr>
              <a:xfrm rot="10800000">
                <a:off x="1371600" y="712469"/>
                <a:ext cx="152399" cy="49529"/>
              </a:xfrm>
              <a:prstGeom prst="arc">
                <a:avLst>
                  <a:gd name="adj1" fmla="val 15675288"/>
                  <a:gd name="adj2" fmla="val 90710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62" name="Straight Connector 1061"/>
              <p:cNvCxnSpPr/>
              <p:nvPr/>
            </p:nvCxnSpPr>
            <p:spPr>
              <a:xfrm rot="5400000">
                <a:off x="1287783" y="651512"/>
                <a:ext cx="16764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1063" name="Rectangle 1062"/>
            <p:cNvSpPr/>
            <p:nvPr/>
          </p:nvSpPr>
          <p:spPr>
            <a:xfrm flipH="1">
              <a:off x="1158336" y="4539235"/>
              <a:ext cx="1618368" cy="396335"/>
            </a:xfrm>
            <a:prstGeom prst="rect">
              <a:avLst/>
            </a:prstGeom>
            <a:gradFill>
              <a:gsLst>
                <a:gs pos="0">
                  <a:srgbClr val="4F81BD">
                    <a:lumMod val="20000"/>
                    <a:lumOff val="80000"/>
                  </a:srgbClr>
                </a:gs>
                <a:gs pos="45000">
                  <a:srgbClr val="4F81BD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64" name="Group 810"/>
            <p:cNvGrpSpPr/>
            <p:nvPr/>
          </p:nvGrpSpPr>
          <p:grpSpPr>
            <a:xfrm>
              <a:off x="2581841" y="4532629"/>
              <a:ext cx="561473" cy="535052"/>
              <a:chOff x="1202056" y="453390"/>
              <a:chExt cx="323849" cy="308610"/>
            </a:xfrm>
          </p:grpSpPr>
          <p:sp>
            <p:nvSpPr>
              <p:cNvPr id="1065" name="Freeform 1064"/>
              <p:cNvSpPr/>
              <p:nvPr/>
            </p:nvSpPr>
            <p:spPr>
              <a:xfrm>
                <a:off x="1293495" y="453390"/>
                <a:ext cx="123825" cy="253365"/>
              </a:xfrm>
              <a:custGeom>
                <a:avLst/>
                <a:gdLst>
                  <a:gd name="connsiteX0" fmla="*/ 0 w 123825"/>
                  <a:gd name="connsiteY0" fmla="*/ 0 h 253365"/>
                  <a:gd name="connsiteX1" fmla="*/ 3810 w 123825"/>
                  <a:gd name="connsiteY1" fmla="*/ 228600 h 253365"/>
                  <a:gd name="connsiteX2" fmla="*/ 68580 w 123825"/>
                  <a:gd name="connsiteY2" fmla="*/ 232410 h 253365"/>
                  <a:gd name="connsiteX3" fmla="*/ 121920 w 123825"/>
                  <a:gd name="connsiteY3" fmla="*/ 253365 h 253365"/>
                  <a:gd name="connsiteX4" fmla="*/ 123825 w 123825"/>
                  <a:gd name="connsiteY4" fmla="*/ 59055 h 253365"/>
                  <a:gd name="connsiteX5" fmla="*/ 87630 w 123825"/>
                  <a:gd name="connsiteY5" fmla="*/ 20955 h 253365"/>
                  <a:gd name="connsiteX6" fmla="*/ 0 w 123825"/>
                  <a:gd name="connsiteY6" fmla="*/ 0 h 25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253365">
                    <a:moveTo>
                      <a:pt x="0" y="0"/>
                    </a:moveTo>
                    <a:lnTo>
                      <a:pt x="3810" y="228600"/>
                    </a:lnTo>
                    <a:lnTo>
                      <a:pt x="68580" y="232410"/>
                    </a:lnTo>
                    <a:lnTo>
                      <a:pt x="121920" y="253365"/>
                    </a:lnTo>
                    <a:lnTo>
                      <a:pt x="123825" y="59055"/>
                    </a:lnTo>
                    <a:lnTo>
                      <a:pt x="87630" y="2095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20000"/>
                      <a:lumOff val="80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6" name="Freeform 1065"/>
              <p:cNvSpPr/>
              <p:nvPr/>
            </p:nvSpPr>
            <p:spPr>
              <a:xfrm>
                <a:off x="1371600" y="520065"/>
                <a:ext cx="40005" cy="220980"/>
              </a:xfrm>
              <a:custGeom>
                <a:avLst/>
                <a:gdLst>
                  <a:gd name="connsiteX0" fmla="*/ 40005 w 40005"/>
                  <a:gd name="connsiteY0" fmla="*/ 0 h 220980"/>
                  <a:gd name="connsiteX1" fmla="*/ 40005 w 40005"/>
                  <a:gd name="connsiteY1" fmla="*/ 190500 h 220980"/>
                  <a:gd name="connsiteX2" fmla="*/ 3810 w 40005"/>
                  <a:gd name="connsiteY2" fmla="*/ 220980 h 220980"/>
                  <a:gd name="connsiteX3" fmla="*/ 0 w 40005"/>
                  <a:gd name="connsiteY3" fmla="*/ 47625 h 220980"/>
                  <a:gd name="connsiteX4" fmla="*/ 40005 w 40005"/>
                  <a:gd name="connsiteY4" fmla="*/ 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" h="220980">
                    <a:moveTo>
                      <a:pt x="40005" y="0"/>
                    </a:moveTo>
                    <a:lnTo>
                      <a:pt x="40005" y="190500"/>
                    </a:lnTo>
                    <a:lnTo>
                      <a:pt x="3810" y="220980"/>
                    </a:lnTo>
                    <a:lnTo>
                      <a:pt x="0" y="47625"/>
                    </a:lnTo>
                    <a:lnTo>
                      <a:pt x="40005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75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7" name="Freeform 1066"/>
              <p:cNvSpPr/>
              <p:nvPr/>
            </p:nvSpPr>
            <p:spPr>
              <a:xfrm>
                <a:off x="1371600" y="569595"/>
                <a:ext cx="154305" cy="192405"/>
              </a:xfrm>
              <a:custGeom>
                <a:avLst/>
                <a:gdLst>
                  <a:gd name="connsiteX0" fmla="*/ 154305 w 154305"/>
                  <a:gd name="connsiteY0" fmla="*/ 41910 h 192405"/>
                  <a:gd name="connsiteX1" fmla="*/ 154305 w 154305"/>
                  <a:gd name="connsiteY1" fmla="*/ 192405 h 192405"/>
                  <a:gd name="connsiteX2" fmla="*/ 78105 w 154305"/>
                  <a:gd name="connsiteY2" fmla="*/ 192405 h 192405"/>
                  <a:gd name="connsiteX3" fmla="*/ 43815 w 154305"/>
                  <a:gd name="connsiteY3" fmla="*/ 190500 h 192405"/>
                  <a:gd name="connsiteX4" fmla="*/ 15240 w 154305"/>
                  <a:gd name="connsiteY4" fmla="*/ 179070 h 192405"/>
                  <a:gd name="connsiteX5" fmla="*/ 0 w 154305"/>
                  <a:gd name="connsiteY5" fmla="*/ 169545 h 192405"/>
                  <a:gd name="connsiteX6" fmla="*/ 1905 w 154305"/>
                  <a:gd name="connsiteY6" fmla="*/ 0 h 192405"/>
                  <a:gd name="connsiteX7" fmla="*/ 11430 w 154305"/>
                  <a:gd name="connsiteY7" fmla="*/ 17145 h 192405"/>
                  <a:gd name="connsiteX8" fmla="*/ 41910 w 154305"/>
                  <a:gd name="connsiteY8" fmla="*/ 38100 h 192405"/>
                  <a:gd name="connsiteX9" fmla="*/ 87630 w 154305"/>
                  <a:gd name="connsiteY9" fmla="*/ 41910 h 192405"/>
                  <a:gd name="connsiteX10" fmla="*/ 154305 w 154305"/>
                  <a:gd name="connsiteY10" fmla="*/ 41910 h 192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305" h="192405">
                    <a:moveTo>
                      <a:pt x="154305" y="41910"/>
                    </a:moveTo>
                    <a:lnTo>
                      <a:pt x="154305" y="192405"/>
                    </a:lnTo>
                    <a:lnTo>
                      <a:pt x="78105" y="192405"/>
                    </a:lnTo>
                    <a:lnTo>
                      <a:pt x="43815" y="190500"/>
                    </a:lnTo>
                    <a:lnTo>
                      <a:pt x="15240" y="179070"/>
                    </a:lnTo>
                    <a:lnTo>
                      <a:pt x="0" y="169545"/>
                    </a:lnTo>
                    <a:lnTo>
                      <a:pt x="1905" y="0"/>
                    </a:lnTo>
                    <a:lnTo>
                      <a:pt x="11430" y="17145"/>
                    </a:lnTo>
                    <a:lnTo>
                      <a:pt x="41910" y="38100"/>
                    </a:lnTo>
                    <a:lnTo>
                      <a:pt x="87630" y="41910"/>
                    </a:lnTo>
                    <a:lnTo>
                      <a:pt x="154305" y="41910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5000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40000"/>
                      <a:lumOff val="6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8" name="Arc 1067"/>
              <p:cNvSpPr/>
              <p:nvPr/>
            </p:nvSpPr>
            <p:spPr>
              <a:xfrm>
                <a:off x="1202056" y="457200"/>
                <a:ext cx="211455" cy="114935"/>
              </a:xfrm>
              <a:prstGeom prst="arc">
                <a:avLst>
                  <a:gd name="adj1" fmla="val 16200000"/>
                  <a:gd name="adj2" fmla="val 1362815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9" name="Arc 1068"/>
              <p:cNvSpPr/>
              <p:nvPr/>
            </p:nvSpPr>
            <p:spPr>
              <a:xfrm>
                <a:off x="1202056" y="685165"/>
                <a:ext cx="247649" cy="45719"/>
              </a:xfrm>
              <a:prstGeom prst="arc">
                <a:avLst>
                  <a:gd name="adj1" fmla="val 16200000"/>
                  <a:gd name="adj2" fmla="val 20083208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70" name="Straight Connector 1069"/>
              <p:cNvCxnSpPr/>
              <p:nvPr/>
            </p:nvCxnSpPr>
            <p:spPr>
              <a:xfrm rot="5400000">
                <a:off x="1366998" y="561181"/>
                <a:ext cx="93028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1071" name="Arc 1070"/>
              <p:cNvSpPr/>
              <p:nvPr/>
            </p:nvSpPr>
            <p:spPr>
              <a:xfrm rot="10800000">
                <a:off x="1371601" y="533400"/>
                <a:ext cx="152399" cy="76200"/>
              </a:xfrm>
              <a:prstGeom prst="arc">
                <a:avLst>
                  <a:gd name="adj1" fmla="val 16200000"/>
                  <a:gd name="adj2" fmla="val 1774219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2" name="Arc 1071"/>
              <p:cNvSpPr/>
              <p:nvPr/>
            </p:nvSpPr>
            <p:spPr>
              <a:xfrm rot="10800000">
                <a:off x="1371600" y="712469"/>
                <a:ext cx="152399" cy="49529"/>
              </a:xfrm>
              <a:prstGeom prst="arc">
                <a:avLst>
                  <a:gd name="adj1" fmla="val 15675288"/>
                  <a:gd name="adj2" fmla="val 90710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73" name="Straight Connector 1072"/>
              <p:cNvCxnSpPr/>
              <p:nvPr/>
            </p:nvCxnSpPr>
            <p:spPr>
              <a:xfrm rot="5400000">
                <a:off x="1287783" y="651512"/>
                <a:ext cx="16764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1074" name="Rectangle 1073"/>
            <p:cNvSpPr/>
            <p:nvPr/>
          </p:nvSpPr>
          <p:spPr>
            <a:xfrm flipH="1">
              <a:off x="1158336" y="4010788"/>
              <a:ext cx="1618368" cy="396335"/>
            </a:xfrm>
            <a:prstGeom prst="rect">
              <a:avLst/>
            </a:prstGeom>
            <a:gradFill>
              <a:gsLst>
                <a:gs pos="0">
                  <a:srgbClr val="4F81BD">
                    <a:lumMod val="20000"/>
                    <a:lumOff val="80000"/>
                  </a:srgbClr>
                </a:gs>
                <a:gs pos="45000">
                  <a:srgbClr val="4F81BD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75" name="Group 810"/>
            <p:cNvGrpSpPr/>
            <p:nvPr/>
          </p:nvGrpSpPr>
          <p:grpSpPr>
            <a:xfrm>
              <a:off x="2581841" y="4004182"/>
              <a:ext cx="561473" cy="535052"/>
              <a:chOff x="1202056" y="453390"/>
              <a:chExt cx="323849" cy="308610"/>
            </a:xfrm>
          </p:grpSpPr>
          <p:sp>
            <p:nvSpPr>
              <p:cNvPr id="1076" name="Freeform 1075"/>
              <p:cNvSpPr/>
              <p:nvPr/>
            </p:nvSpPr>
            <p:spPr>
              <a:xfrm>
                <a:off x="1293495" y="453390"/>
                <a:ext cx="123825" cy="253365"/>
              </a:xfrm>
              <a:custGeom>
                <a:avLst/>
                <a:gdLst>
                  <a:gd name="connsiteX0" fmla="*/ 0 w 123825"/>
                  <a:gd name="connsiteY0" fmla="*/ 0 h 253365"/>
                  <a:gd name="connsiteX1" fmla="*/ 3810 w 123825"/>
                  <a:gd name="connsiteY1" fmla="*/ 228600 h 253365"/>
                  <a:gd name="connsiteX2" fmla="*/ 68580 w 123825"/>
                  <a:gd name="connsiteY2" fmla="*/ 232410 h 253365"/>
                  <a:gd name="connsiteX3" fmla="*/ 121920 w 123825"/>
                  <a:gd name="connsiteY3" fmla="*/ 253365 h 253365"/>
                  <a:gd name="connsiteX4" fmla="*/ 123825 w 123825"/>
                  <a:gd name="connsiteY4" fmla="*/ 59055 h 253365"/>
                  <a:gd name="connsiteX5" fmla="*/ 87630 w 123825"/>
                  <a:gd name="connsiteY5" fmla="*/ 20955 h 253365"/>
                  <a:gd name="connsiteX6" fmla="*/ 0 w 123825"/>
                  <a:gd name="connsiteY6" fmla="*/ 0 h 25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253365">
                    <a:moveTo>
                      <a:pt x="0" y="0"/>
                    </a:moveTo>
                    <a:lnTo>
                      <a:pt x="3810" y="228600"/>
                    </a:lnTo>
                    <a:lnTo>
                      <a:pt x="68580" y="232410"/>
                    </a:lnTo>
                    <a:lnTo>
                      <a:pt x="121920" y="253365"/>
                    </a:lnTo>
                    <a:lnTo>
                      <a:pt x="123825" y="59055"/>
                    </a:lnTo>
                    <a:lnTo>
                      <a:pt x="87630" y="2095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20000"/>
                      <a:lumOff val="80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7" name="Freeform 1076"/>
              <p:cNvSpPr/>
              <p:nvPr/>
            </p:nvSpPr>
            <p:spPr>
              <a:xfrm>
                <a:off x="1371600" y="520065"/>
                <a:ext cx="40005" cy="220980"/>
              </a:xfrm>
              <a:custGeom>
                <a:avLst/>
                <a:gdLst>
                  <a:gd name="connsiteX0" fmla="*/ 40005 w 40005"/>
                  <a:gd name="connsiteY0" fmla="*/ 0 h 220980"/>
                  <a:gd name="connsiteX1" fmla="*/ 40005 w 40005"/>
                  <a:gd name="connsiteY1" fmla="*/ 190500 h 220980"/>
                  <a:gd name="connsiteX2" fmla="*/ 3810 w 40005"/>
                  <a:gd name="connsiteY2" fmla="*/ 220980 h 220980"/>
                  <a:gd name="connsiteX3" fmla="*/ 0 w 40005"/>
                  <a:gd name="connsiteY3" fmla="*/ 47625 h 220980"/>
                  <a:gd name="connsiteX4" fmla="*/ 40005 w 40005"/>
                  <a:gd name="connsiteY4" fmla="*/ 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" h="220980">
                    <a:moveTo>
                      <a:pt x="40005" y="0"/>
                    </a:moveTo>
                    <a:lnTo>
                      <a:pt x="40005" y="190500"/>
                    </a:lnTo>
                    <a:lnTo>
                      <a:pt x="3810" y="220980"/>
                    </a:lnTo>
                    <a:lnTo>
                      <a:pt x="0" y="47625"/>
                    </a:lnTo>
                    <a:lnTo>
                      <a:pt x="40005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75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8" name="Freeform 1077"/>
              <p:cNvSpPr/>
              <p:nvPr/>
            </p:nvSpPr>
            <p:spPr>
              <a:xfrm>
                <a:off x="1371600" y="569595"/>
                <a:ext cx="154305" cy="192405"/>
              </a:xfrm>
              <a:custGeom>
                <a:avLst/>
                <a:gdLst>
                  <a:gd name="connsiteX0" fmla="*/ 154305 w 154305"/>
                  <a:gd name="connsiteY0" fmla="*/ 41910 h 192405"/>
                  <a:gd name="connsiteX1" fmla="*/ 154305 w 154305"/>
                  <a:gd name="connsiteY1" fmla="*/ 192405 h 192405"/>
                  <a:gd name="connsiteX2" fmla="*/ 78105 w 154305"/>
                  <a:gd name="connsiteY2" fmla="*/ 192405 h 192405"/>
                  <a:gd name="connsiteX3" fmla="*/ 43815 w 154305"/>
                  <a:gd name="connsiteY3" fmla="*/ 190500 h 192405"/>
                  <a:gd name="connsiteX4" fmla="*/ 15240 w 154305"/>
                  <a:gd name="connsiteY4" fmla="*/ 179070 h 192405"/>
                  <a:gd name="connsiteX5" fmla="*/ 0 w 154305"/>
                  <a:gd name="connsiteY5" fmla="*/ 169545 h 192405"/>
                  <a:gd name="connsiteX6" fmla="*/ 1905 w 154305"/>
                  <a:gd name="connsiteY6" fmla="*/ 0 h 192405"/>
                  <a:gd name="connsiteX7" fmla="*/ 11430 w 154305"/>
                  <a:gd name="connsiteY7" fmla="*/ 17145 h 192405"/>
                  <a:gd name="connsiteX8" fmla="*/ 41910 w 154305"/>
                  <a:gd name="connsiteY8" fmla="*/ 38100 h 192405"/>
                  <a:gd name="connsiteX9" fmla="*/ 87630 w 154305"/>
                  <a:gd name="connsiteY9" fmla="*/ 41910 h 192405"/>
                  <a:gd name="connsiteX10" fmla="*/ 154305 w 154305"/>
                  <a:gd name="connsiteY10" fmla="*/ 41910 h 192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305" h="192405">
                    <a:moveTo>
                      <a:pt x="154305" y="41910"/>
                    </a:moveTo>
                    <a:lnTo>
                      <a:pt x="154305" y="192405"/>
                    </a:lnTo>
                    <a:lnTo>
                      <a:pt x="78105" y="192405"/>
                    </a:lnTo>
                    <a:lnTo>
                      <a:pt x="43815" y="190500"/>
                    </a:lnTo>
                    <a:lnTo>
                      <a:pt x="15240" y="179070"/>
                    </a:lnTo>
                    <a:lnTo>
                      <a:pt x="0" y="169545"/>
                    </a:lnTo>
                    <a:lnTo>
                      <a:pt x="1905" y="0"/>
                    </a:lnTo>
                    <a:lnTo>
                      <a:pt x="11430" y="17145"/>
                    </a:lnTo>
                    <a:lnTo>
                      <a:pt x="41910" y="38100"/>
                    </a:lnTo>
                    <a:lnTo>
                      <a:pt x="87630" y="41910"/>
                    </a:lnTo>
                    <a:lnTo>
                      <a:pt x="154305" y="41910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5000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40000"/>
                      <a:lumOff val="6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9" name="Arc 1078"/>
              <p:cNvSpPr/>
              <p:nvPr/>
            </p:nvSpPr>
            <p:spPr>
              <a:xfrm>
                <a:off x="1202056" y="457200"/>
                <a:ext cx="211455" cy="114935"/>
              </a:xfrm>
              <a:prstGeom prst="arc">
                <a:avLst>
                  <a:gd name="adj1" fmla="val 16200000"/>
                  <a:gd name="adj2" fmla="val 1362815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0" name="Arc 1079"/>
              <p:cNvSpPr/>
              <p:nvPr/>
            </p:nvSpPr>
            <p:spPr>
              <a:xfrm>
                <a:off x="1202056" y="685165"/>
                <a:ext cx="247649" cy="45719"/>
              </a:xfrm>
              <a:prstGeom prst="arc">
                <a:avLst>
                  <a:gd name="adj1" fmla="val 16200000"/>
                  <a:gd name="adj2" fmla="val 20083208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81" name="Straight Connector 1080"/>
              <p:cNvCxnSpPr/>
              <p:nvPr/>
            </p:nvCxnSpPr>
            <p:spPr>
              <a:xfrm rot="5400000">
                <a:off x="1366998" y="561181"/>
                <a:ext cx="93028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1082" name="Arc 1081"/>
              <p:cNvSpPr/>
              <p:nvPr/>
            </p:nvSpPr>
            <p:spPr>
              <a:xfrm rot="10800000">
                <a:off x="1371601" y="533400"/>
                <a:ext cx="152399" cy="76200"/>
              </a:xfrm>
              <a:prstGeom prst="arc">
                <a:avLst>
                  <a:gd name="adj1" fmla="val 16200000"/>
                  <a:gd name="adj2" fmla="val 1774219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3" name="Arc 1082"/>
              <p:cNvSpPr/>
              <p:nvPr/>
            </p:nvSpPr>
            <p:spPr>
              <a:xfrm rot="10800000">
                <a:off x="1371600" y="712469"/>
                <a:ext cx="152399" cy="49529"/>
              </a:xfrm>
              <a:prstGeom prst="arc">
                <a:avLst>
                  <a:gd name="adj1" fmla="val 15675288"/>
                  <a:gd name="adj2" fmla="val 90710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84" name="Straight Connector 1083"/>
              <p:cNvCxnSpPr/>
              <p:nvPr/>
            </p:nvCxnSpPr>
            <p:spPr>
              <a:xfrm rot="5400000">
                <a:off x="1287783" y="651512"/>
                <a:ext cx="16764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1085" name="Rectangle 1084"/>
            <p:cNvSpPr/>
            <p:nvPr/>
          </p:nvSpPr>
          <p:spPr>
            <a:xfrm flipH="1">
              <a:off x="1158336" y="3482341"/>
              <a:ext cx="1618368" cy="396335"/>
            </a:xfrm>
            <a:prstGeom prst="rect">
              <a:avLst/>
            </a:prstGeom>
            <a:gradFill>
              <a:gsLst>
                <a:gs pos="0">
                  <a:srgbClr val="4F81BD">
                    <a:lumMod val="20000"/>
                    <a:lumOff val="80000"/>
                  </a:srgbClr>
                </a:gs>
                <a:gs pos="45000">
                  <a:srgbClr val="4F81BD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86" name="Group 810"/>
            <p:cNvGrpSpPr/>
            <p:nvPr/>
          </p:nvGrpSpPr>
          <p:grpSpPr>
            <a:xfrm>
              <a:off x="2581841" y="3475736"/>
              <a:ext cx="561473" cy="535052"/>
              <a:chOff x="1202056" y="453390"/>
              <a:chExt cx="323849" cy="308610"/>
            </a:xfrm>
          </p:grpSpPr>
          <p:sp>
            <p:nvSpPr>
              <p:cNvPr id="1087" name="Freeform 1086"/>
              <p:cNvSpPr/>
              <p:nvPr/>
            </p:nvSpPr>
            <p:spPr>
              <a:xfrm>
                <a:off x="1293495" y="453390"/>
                <a:ext cx="123825" cy="253365"/>
              </a:xfrm>
              <a:custGeom>
                <a:avLst/>
                <a:gdLst>
                  <a:gd name="connsiteX0" fmla="*/ 0 w 123825"/>
                  <a:gd name="connsiteY0" fmla="*/ 0 h 253365"/>
                  <a:gd name="connsiteX1" fmla="*/ 3810 w 123825"/>
                  <a:gd name="connsiteY1" fmla="*/ 228600 h 253365"/>
                  <a:gd name="connsiteX2" fmla="*/ 68580 w 123825"/>
                  <a:gd name="connsiteY2" fmla="*/ 232410 h 253365"/>
                  <a:gd name="connsiteX3" fmla="*/ 121920 w 123825"/>
                  <a:gd name="connsiteY3" fmla="*/ 253365 h 253365"/>
                  <a:gd name="connsiteX4" fmla="*/ 123825 w 123825"/>
                  <a:gd name="connsiteY4" fmla="*/ 59055 h 253365"/>
                  <a:gd name="connsiteX5" fmla="*/ 87630 w 123825"/>
                  <a:gd name="connsiteY5" fmla="*/ 20955 h 253365"/>
                  <a:gd name="connsiteX6" fmla="*/ 0 w 123825"/>
                  <a:gd name="connsiteY6" fmla="*/ 0 h 25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253365">
                    <a:moveTo>
                      <a:pt x="0" y="0"/>
                    </a:moveTo>
                    <a:lnTo>
                      <a:pt x="3810" y="228600"/>
                    </a:lnTo>
                    <a:lnTo>
                      <a:pt x="68580" y="232410"/>
                    </a:lnTo>
                    <a:lnTo>
                      <a:pt x="121920" y="253365"/>
                    </a:lnTo>
                    <a:lnTo>
                      <a:pt x="123825" y="59055"/>
                    </a:lnTo>
                    <a:lnTo>
                      <a:pt x="87630" y="2095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20000"/>
                      <a:lumOff val="80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8" name="Freeform 1087"/>
              <p:cNvSpPr/>
              <p:nvPr/>
            </p:nvSpPr>
            <p:spPr>
              <a:xfrm>
                <a:off x="1371600" y="520065"/>
                <a:ext cx="40005" cy="220980"/>
              </a:xfrm>
              <a:custGeom>
                <a:avLst/>
                <a:gdLst>
                  <a:gd name="connsiteX0" fmla="*/ 40005 w 40005"/>
                  <a:gd name="connsiteY0" fmla="*/ 0 h 220980"/>
                  <a:gd name="connsiteX1" fmla="*/ 40005 w 40005"/>
                  <a:gd name="connsiteY1" fmla="*/ 190500 h 220980"/>
                  <a:gd name="connsiteX2" fmla="*/ 3810 w 40005"/>
                  <a:gd name="connsiteY2" fmla="*/ 220980 h 220980"/>
                  <a:gd name="connsiteX3" fmla="*/ 0 w 40005"/>
                  <a:gd name="connsiteY3" fmla="*/ 47625 h 220980"/>
                  <a:gd name="connsiteX4" fmla="*/ 40005 w 40005"/>
                  <a:gd name="connsiteY4" fmla="*/ 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" h="220980">
                    <a:moveTo>
                      <a:pt x="40005" y="0"/>
                    </a:moveTo>
                    <a:lnTo>
                      <a:pt x="40005" y="190500"/>
                    </a:lnTo>
                    <a:lnTo>
                      <a:pt x="3810" y="220980"/>
                    </a:lnTo>
                    <a:lnTo>
                      <a:pt x="0" y="47625"/>
                    </a:lnTo>
                    <a:lnTo>
                      <a:pt x="40005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75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9" name="Freeform 1088"/>
              <p:cNvSpPr/>
              <p:nvPr/>
            </p:nvSpPr>
            <p:spPr>
              <a:xfrm>
                <a:off x="1371600" y="569595"/>
                <a:ext cx="154305" cy="192405"/>
              </a:xfrm>
              <a:custGeom>
                <a:avLst/>
                <a:gdLst>
                  <a:gd name="connsiteX0" fmla="*/ 154305 w 154305"/>
                  <a:gd name="connsiteY0" fmla="*/ 41910 h 192405"/>
                  <a:gd name="connsiteX1" fmla="*/ 154305 w 154305"/>
                  <a:gd name="connsiteY1" fmla="*/ 192405 h 192405"/>
                  <a:gd name="connsiteX2" fmla="*/ 78105 w 154305"/>
                  <a:gd name="connsiteY2" fmla="*/ 192405 h 192405"/>
                  <a:gd name="connsiteX3" fmla="*/ 43815 w 154305"/>
                  <a:gd name="connsiteY3" fmla="*/ 190500 h 192405"/>
                  <a:gd name="connsiteX4" fmla="*/ 15240 w 154305"/>
                  <a:gd name="connsiteY4" fmla="*/ 179070 h 192405"/>
                  <a:gd name="connsiteX5" fmla="*/ 0 w 154305"/>
                  <a:gd name="connsiteY5" fmla="*/ 169545 h 192405"/>
                  <a:gd name="connsiteX6" fmla="*/ 1905 w 154305"/>
                  <a:gd name="connsiteY6" fmla="*/ 0 h 192405"/>
                  <a:gd name="connsiteX7" fmla="*/ 11430 w 154305"/>
                  <a:gd name="connsiteY7" fmla="*/ 17145 h 192405"/>
                  <a:gd name="connsiteX8" fmla="*/ 41910 w 154305"/>
                  <a:gd name="connsiteY8" fmla="*/ 38100 h 192405"/>
                  <a:gd name="connsiteX9" fmla="*/ 87630 w 154305"/>
                  <a:gd name="connsiteY9" fmla="*/ 41910 h 192405"/>
                  <a:gd name="connsiteX10" fmla="*/ 154305 w 154305"/>
                  <a:gd name="connsiteY10" fmla="*/ 41910 h 192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305" h="192405">
                    <a:moveTo>
                      <a:pt x="154305" y="41910"/>
                    </a:moveTo>
                    <a:lnTo>
                      <a:pt x="154305" y="192405"/>
                    </a:lnTo>
                    <a:lnTo>
                      <a:pt x="78105" y="192405"/>
                    </a:lnTo>
                    <a:lnTo>
                      <a:pt x="43815" y="190500"/>
                    </a:lnTo>
                    <a:lnTo>
                      <a:pt x="15240" y="179070"/>
                    </a:lnTo>
                    <a:lnTo>
                      <a:pt x="0" y="169545"/>
                    </a:lnTo>
                    <a:lnTo>
                      <a:pt x="1905" y="0"/>
                    </a:lnTo>
                    <a:lnTo>
                      <a:pt x="11430" y="17145"/>
                    </a:lnTo>
                    <a:lnTo>
                      <a:pt x="41910" y="38100"/>
                    </a:lnTo>
                    <a:lnTo>
                      <a:pt x="87630" y="41910"/>
                    </a:lnTo>
                    <a:lnTo>
                      <a:pt x="154305" y="41910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5000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40000"/>
                      <a:lumOff val="6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0" name="Arc 1089"/>
              <p:cNvSpPr/>
              <p:nvPr/>
            </p:nvSpPr>
            <p:spPr>
              <a:xfrm>
                <a:off x="1202056" y="457200"/>
                <a:ext cx="211455" cy="114935"/>
              </a:xfrm>
              <a:prstGeom prst="arc">
                <a:avLst>
                  <a:gd name="adj1" fmla="val 16200000"/>
                  <a:gd name="adj2" fmla="val 1362815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1" name="Arc 1090"/>
              <p:cNvSpPr/>
              <p:nvPr/>
            </p:nvSpPr>
            <p:spPr>
              <a:xfrm>
                <a:off x="1202056" y="685165"/>
                <a:ext cx="247649" cy="45719"/>
              </a:xfrm>
              <a:prstGeom prst="arc">
                <a:avLst>
                  <a:gd name="adj1" fmla="val 16200000"/>
                  <a:gd name="adj2" fmla="val 20083208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92" name="Straight Connector 1091"/>
              <p:cNvCxnSpPr/>
              <p:nvPr/>
            </p:nvCxnSpPr>
            <p:spPr>
              <a:xfrm rot="5400000">
                <a:off x="1366998" y="561181"/>
                <a:ext cx="93028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1093" name="Arc 1092"/>
              <p:cNvSpPr/>
              <p:nvPr/>
            </p:nvSpPr>
            <p:spPr>
              <a:xfrm rot="10800000">
                <a:off x="1371601" y="533400"/>
                <a:ext cx="152399" cy="76200"/>
              </a:xfrm>
              <a:prstGeom prst="arc">
                <a:avLst>
                  <a:gd name="adj1" fmla="val 16200000"/>
                  <a:gd name="adj2" fmla="val 1774219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4" name="Arc 1093"/>
              <p:cNvSpPr/>
              <p:nvPr/>
            </p:nvSpPr>
            <p:spPr>
              <a:xfrm rot="10800000">
                <a:off x="1371600" y="712469"/>
                <a:ext cx="152399" cy="49529"/>
              </a:xfrm>
              <a:prstGeom prst="arc">
                <a:avLst>
                  <a:gd name="adj1" fmla="val 15675288"/>
                  <a:gd name="adj2" fmla="val 90710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95" name="Straight Connector 1094"/>
              <p:cNvCxnSpPr/>
              <p:nvPr/>
            </p:nvCxnSpPr>
            <p:spPr>
              <a:xfrm rot="5400000">
                <a:off x="1287783" y="651512"/>
                <a:ext cx="16764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1096" name="Rectangle 1095"/>
            <p:cNvSpPr/>
            <p:nvPr/>
          </p:nvSpPr>
          <p:spPr>
            <a:xfrm flipH="1">
              <a:off x="1158336" y="2960500"/>
              <a:ext cx="1618368" cy="396335"/>
            </a:xfrm>
            <a:prstGeom prst="rect">
              <a:avLst/>
            </a:prstGeom>
            <a:gradFill>
              <a:gsLst>
                <a:gs pos="0">
                  <a:srgbClr val="4F81BD">
                    <a:lumMod val="20000"/>
                    <a:lumOff val="80000"/>
                  </a:srgbClr>
                </a:gs>
                <a:gs pos="45000">
                  <a:srgbClr val="4F81BD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97" name="Group 810"/>
            <p:cNvGrpSpPr/>
            <p:nvPr/>
          </p:nvGrpSpPr>
          <p:grpSpPr>
            <a:xfrm>
              <a:off x="2581841" y="2947289"/>
              <a:ext cx="561473" cy="535052"/>
              <a:chOff x="1202056" y="453390"/>
              <a:chExt cx="323849" cy="308610"/>
            </a:xfrm>
          </p:grpSpPr>
          <p:sp>
            <p:nvSpPr>
              <p:cNvPr id="1098" name="Freeform 1097"/>
              <p:cNvSpPr/>
              <p:nvPr/>
            </p:nvSpPr>
            <p:spPr>
              <a:xfrm>
                <a:off x="1293495" y="453390"/>
                <a:ext cx="123825" cy="253365"/>
              </a:xfrm>
              <a:custGeom>
                <a:avLst/>
                <a:gdLst>
                  <a:gd name="connsiteX0" fmla="*/ 0 w 123825"/>
                  <a:gd name="connsiteY0" fmla="*/ 0 h 253365"/>
                  <a:gd name="connsiteX1" fmla="*/ 3810 w 123825"/>
                  <a:gd name="connsiteY1" fmla="*/ 228600 h 253365"/>
                  <a:gd name="connsiteX2" fmla="*/ 68580 w 123825"/>
                  <a:gd name="connsiteY2" fmla="*/ 232410 h 253365"/>
                  <a:gd name="connsiteX3" fmla="*/ 121920 w 123825"/>
                  <a:gd name="connsiteY3" fmla="*/ 253365 h 253365"/>
                  <a:gd name="connsiteX4" fmla="*/ 123825 w 123825"/>
                  <a:gd name="connsiteY4" fmla="*/ 59055 h 253365"/>
                  <a:gd name="connsiteX5" fmla="*/ 87630 w 123825"/>
                  <a:gd name="connsiteY5" fmla="*/ 20955 h 253365"/>
                  <a:gd name="connsiteX6" fmla="*/ 0 w 123825"/>
                  <a:gd name="connsiteY6" fmla="*/ 0 h 25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253365">
                    <a:moveTo>
                      <a:pt x="0" y="0"/>
                    </a:moveTo>
                    <a:lnTo>
                      <a:pt x="3810" y="228600"/>
                    </a:lnTo>
                    <a:lnTo>
                      <a:pt x="68580" y="232410"/>
                    </a:lnTo>
                    <a:lnTo>
                      <a:pt x="121920" y="253365"/>
                    </a:lnTo>
                    <a:lnTo>
                      <a:pt x="123825" y="59055"/>
                    </a:lnTo>
                    <a:lnTo>
                      <a:pt x="87630" y="2095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20000"/>
                      <a:lumOff val="80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9" name="Freeform 1098"/>
              <p:cNvSpPr/>
              <p:nvPr/>
            </p:nvSpPr>
            <p:spPr>
              <a:xfrm>
                <a:off x="1371600" y="520065"/>
                <a:ext cx="40005" cy="220980"/>
              </a:xfrm>
              <a:custGeom>
                <a:avLst/>
                <a:gdLst>
                  <a:gd name="connsiteX0" fmla="*/ 40005 w 40005"/>
                  <a:gd name="connsiteY0" fmla="*/ 0 h 220980"/>
                  <a:gd name="connsiteX1" fmla="*/ 40005 w 40005"/>
                  <a:gd name="connsiteY1" fmla="*/ 190500 h 220980"/>
                  <a:gd name="connsiteX2" fmla="*/ 3810 w 40005"/>
                  <a:gd name="connsiteY2" fmla="*/ 220980 h 220980"/>
                  <a:gd name="connsiteX3" fmla="*/ 0 w 40005"/>
                  <a:gd name="connsiteY3" fmla="*/ 47625 h 220980"/>
                  <a:gd name="connsiteX4" fmla="*/ 40005 w 40005"/>
                  <a:gd name="connsiteY4" fmla="*/ 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" h="220980">
                    <a:moveTo>
                      <a:pt x="40005" y="0"/>
                    </a:moveTo>
                    <a:lnTo>
                      <a:pt x="40005" y="190500"/>
                    </a:lnTo>
                    <a:lnTo>
                      <a:pt x="3810" y="220980"/>
                    </a:lnTo>
                    <a:lnTo>
                      <a:pt x="0" y="47625"/>
                    </a:lnTo>
                    <a:lnTo>
                      <a:pt x="40005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75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0" name="Freeform 1099"/>
              <p:cNvSpPr/>
              <p:nvPr/>
            </p:nvSpPr>
            <p:spPr>
              <a:xfrm>
                <a:off x="1371600" y="569595"/>
                <a:ext cx="154305" cy="192405"/>
              </a:xfrm>
              <a:custGeom>
                <a:avLst/>
                <a:gdLst>
                  <a:gd name="connsiteX0" fmla="*/ 154305 w 154305"/>
                  <a:gd name="connsiteY0" fmla="*/ 41910 h 192405"/>
                  <a:gd name="connsiteX1" fmla="*/ 154305 w 154305"/>
                  <a:gd name="connsiteY1" fmla="*/ 192405 h 192405"/>
                  <a:gd name="connsiteX2" fmla="*/ 78105 w 154305"/>
                  <a:gd name="connsiteY2" fmla="*/ 192405 h 192405"/>
                  <a:gd name="connsiteX3" fmla="*/ 43815 w 154305"/>
                  <a:gd name="connsiteY3" fmla="*/ 190500 h 192405"/>
                  <a:gd name="connsiteX4" fmla="*/ 15240 w 154305"/>
                  <a:gd name="connsiteY4" fmla="*/ 179070 h 192405"/>
                  <a:gd name="connsiteX5" fmla="*/ 0 w 154305"/>
                  <a:gd name="connsiteY5" fmla="*/ 169545 h 192405"/>
                  <a:gd name="connsiteX6" fmla="*/ 1905 w 154305"/>
                  <a:gd name="connsiteY6" fmla="*/ 0 h 192405"/>
                  <a:gd name="connsiteX7" fmla="*/ 11430 w 154305"/>
                  <a:gd name="connsiteY7" fmla="*/ 17145 h 192405"/>
                  <a:gd name="connsiteX8" fmla="*/ 41910 w 154305"/>
                  <a:gd name="connsiteY8" fmla="*/ 38100 h 192405"/>
                  <a:gd name="connsiteX9" fmla="*/ 87630 w 154305"/>
                  <a:gd name="connsiteY9" fmla="*/ 41910 h 192405"/>
                  <a:gd name="connsiteX10" fmla="*/ 154305 w 154305"/>
                  <a:gd name="connsiteY10" fmla="*/ 41910 h 192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305" h="192405">
                    <a:moveTo>
                      <a:pt x="154305" y="41910"/>
                    </a:moveTo>
                    <a:lnTo>
                      <a:pt x="154305" y="192405"/>
                    </a:lnTo>
                    <a:lnTo>
                      <a:pt x="78105" y="192405"/>
                    </a:lnTo>
                    <a:lnTo>
                      <a:pt x="43815" y="190500"/>
                    </a:lnTo>
                    <a:lnTo>
                      <a:pt x="15240" y="179070"/>
                    </a:lnTo>
                    <a:lnTo>
                      <a:pt x="0" y="169545"/>
                    </a:lnTo>
                    <a:lnTo>
                      <a:pt x="1905" y="0"/>
                    </a:lnTo>
                    <a:lnTo>
                      <a:pt x="11430" y="17145"/>
                    </a:lnTo>
                    <a:lnTo>
                      <a:pt x="41910" y="38100"/>
                    </a:lnTo>
                    <a:lnTo>
                      <a:pt x="87630" y="41910"/>
                    </a:lnTo>
                    <a:lnTo>
                      <a:pt x="154305" y="41910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5000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40000"/>
                      <a:lumOff val="6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1" name="Arc 1100"/>
              <p:cNvSpPr/>
              <p:nvPr/>
            </p:nvSpPr>
            <p:spPr>
              <a:xfrm>
                <a:off x="1202056" y="457200"/>
                <a:ext cx="211455" cy="114935"/>
              </a:xfrm>
              <a:prstGeom prst="arc">
                <a:avLst>
                  <a:gd name="adj1" fmla="val 16200000"/>
                  <a:gd name="adj2" fmla="val 1362815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2" name="Arc 1101"/>
              <p:cNvSpPr/>
              <p:nvPr/>
            </p:nvSpPr>
            <p:spPr>
              <a:xfrm>
                <a:off x="1202056" y="685165"/>
                <a:ext cx="247649" cy="45719"/>
              </a:xfrm>
              <a:prstGeom prst="arc">
                <a:avLst>
                  <a:gd name="adj1" fmla="val 16200000"/>
                  <a:gd name="adj2" fmla="val 20083208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03" name="Straight Connector 1102"/>
              <p:cNvCxnSpPr/>
              <p:nvPr/>
            </p:nvCxnSpPr>
            <p:spPr>
              <a:xfrm rot="5400000">
                <a:off x="1366998" y="561181"/>
                <a:ext cx="93028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1104" name="Arc 1103"/>
              <p:cNvSpPr/>
              <p:nvPr/>
            </p:nvSpPr>
            <p:spPr>
              <a:xfrm rot="10800000">
                <a:off x="1371601" y="533400"/>
                <a:ext cx="152399" cy="76200"/>
              </a:xfrm>
              <a:prstGeom prst="arc">
                <a:avLst>
                  <a:gd name="adj1" fmla="val 16200000"/>
                  <a:gd name="adj2" fmla="val 1774219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5" name="Arc 1104"/>
              <p:cNvSpPr/>
              <p:nvPr/>
            </p:nvSpPr>
            <p:spPr>
              <a:xfrm rot="10800000">
                <a:off x="1371600" y="712469"/>
                <a:ext cx="152399" cy="49529"/>
              </a:xfrm>
              <a:prstGeom prst="arc">
                <a:avLst>
                  <a:gd name="adj1" fmla="val 15675288"/>
                  <a:gd name="adj2" fmla="val 90710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06" name="Straight Connector 1105"/>
              <p:cNvCxnSpPr/>
              <p:nvPr/>
            </p:nvCxnSpPr>
            <p:spPr>
              <a:xfrm rot="5400000">
                <a:off x="1287783" y="651512"/>
                <a:ext cx="16764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1107" name="Rectangle 1106"/>
            <p:cNvSpPr/>
            <p:nvPr/>
          </p:nvSpPr>
          <p:spPr>
            <a:xfrm flipH="1">
              <a:off x="1158336" y="2425448"/>
              <a:ext cx="1618368" cy="396335"/>
            </a:xfrm>
            <a:prstGeom prst="rect">
              <a:avLst/>
            </a:prstGeom>
            <a:gradFill>
              <a:gsLst>
                <a:gs pos="0">
                  <a:srgbClr val="4F81BD">
                    <a:lumMod val="20000"/>
                    <a:lumOff val="80000"/>
                  </a:srgbClr>
                </a:gs>
                <a:gs pos="45000">
                  <a:srgbClr val="4F81BD">
                    <a:lumMod val="20000"/>
                    <a:lumOff val="80000"/>
                  </a:srgbClr>
                </a:gs>
                <a:gs pos="100000">
                  <a:sysClr val="window" lastClr="FFFFFF">
                    <a:alpha val="99000"/>
                  </a:sysClr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08" name="Group 810"/>
            <p:cNvGrpSpPr/>
            <p:nvPr/>
          </p:nvGrpSpPr>
          <p:grpSpPr>
            <a:xfrm>
              <a:off x="2581841" y="2418842"/>
              <a:ext cx="561473" cy="535052"/>
              <a:chOff x="1202056" y="453390"/>
              <a:chExt cx="323849" cy="308610"/>
            </a:xfrm>
          </p:grpSpPr>
          <p:sp>
            <p:nvSpPr>
              <p:cNvPr id="1109" name="Freeform 1108"/>
              <p:cNvSpPr/>
              <p:nvPr/>
            </p:nvSpPr>
            <p:spPr>
              <a:xfrm>
                <a:off x="1293495" y="453390"/>
                <a:ext cx="123825" cy="253365"/>
              </a:xfrm>
              <a:custGeom>
                <a:avLst/>
                <a:gdLst>
                  <a:gd name="connsiteX0" fmla="*/ 0 w 123825"/>
                  <a:gd name="connsiteY0" fmla="*/ 0 h 253365"/>
                  <a:gd name="connsiteX1" fmla="*/ 3810 w 123825"/>
                  <a:gd name="connsiteY1" fmla="*/ 228600 h 253365"/>
                  <a:gd name="connsiteX2" fmla="*/ 68580 w 123825"/>
                  <a:gd name="connsiteY2" fmla="*/ 232410 h 253365"/>
                  <a:gd name="connsiteX3" fmla="*/ 121920 w 123825"/>
                  <a:gd name="connsiteY3" fmla="*/ 253365 h 253365"/>
                  <a:gd name="connsiteX4" fmla="*/ 123825 w 123825"/>
                  <a:gd name="connsiteY4" fmla="*/ 59055 h 253365"/>
                  <a:gd name="connsiteX5" fmla="*/ 87630 w 123825"/>
                  <a:gd name="connsiteY5" fmla="*/ 20955 h 253365"/>
                  <a:gd name="connsiteX6" fmla="*/ 0 w 123825"/>
                  <a:gd name="connsiteY6" fmla="*/ 0 h 25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253365">
                    <a:moveTo>
                      <a:pt x="0" y="0"/>
                    </a:moveTo>
                    <a:lnTo>
                      <a:pt x="3810" y="228600"/>
                    </a:lnTo>
                    <a:lnTo>
                      <a:pt x="68580" y="232410"/>
                    </a:lnTo>
                    <a:lnTo>
                      <a:pt x="121920" y="253365"/>
                    </a:lnTo>
                    <a:lnTo>
                      <a:pt x="123825" y="59055"/>
                    </a:lnTo>
                    <a:lnTo>
                      <a:pt x="87630" y="2095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20000"/>
                      <a:lumOff val="80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0" name="Freeform 1109"/>
              <p:cNvSpPr/>
              <p:nvPr/>
            </p:nvSpPr>
            <p:spPr>
              <a:xfrm>
                <a:off x="1371600" y="520065"/>
                <a:ext cx="40005" cy="220980"/>
              </a:xfrm>
              <a:custGeom>
                <a:avLst/>
                <a:gdLst>
                  <a:gd name="connsiteX0" fmla="*/ 40005 w 40005"/>
                  <a:gd name="connsiteY0" fmla="*/ 0 h 220980"/>
                  <a:gd name="connsiteX1" fmla="*/ 40005 w 40005"/>
                  <a:gd name="connsiteY1" fmla="*/ 190500 h 220980"/>
                  <a:gd name="connsiteX2" fmla="*/ 3810 w 40005"/>
                  <a:gd name="connsiteY2" fmla="*/ 220980 h 220980"/>
                  <a:gd name="connsiteX3" fmla="*/ 0 w 40005"/>
                  <a:gd name="connsiteY3" fmla="*/ 47625 h 220980"/>
                  <a:gd name="connsiteX4" fmla="*/ 40005 w 40005"/>
                  <a:gd name="connsiteY4" fmla="*/ 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" h="220980">
                    <a:moveTo>
                      <a:pt x="40005" y="0"/>
                    </a:moveTo>
                    <a:lnTo>
                      <a:pt x="40005" y="190500"/>
                    </a:lnTo>
                    <a:lnTo>
                      <a:pt x="3810" y="220980"/>
                    </a:lnTo>
                    <a:lnTo>
                      <a:pt x="0" y="47625"/>
                    </a:lnTo>
                    <a:lnTo>
                      <a:pt x="40005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75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1" name="Freeform 1110"/>
              <p:cNvSpPr/>
              <p:nvPr/>
            </p:nvSpPr>
            <p:spPr>
              <a:xfrm>
                <a:off x="1371600" y="569595"/>
                <a:ext cx="154305" cy="192405"/>
              </a:xfrm>
              <a:custGeom>
                <a:avLst/>
                <a:gdLst>
                  <a:gd name="connsiteX0" fmla="*/ 154305 w 154305"/>
                  <a:gd name="connsiteY0" fmla="*/ 41910 h 192405"/>
                  <a:gd name="connsiteX1" fmla="*/ 154305 w 154305"/>
                  <a:gd name="connsiteY1" fmla="*/ 192405 h 192405"/>
                  <a:gd name="connsiteX2" fmla="*/ 78105 w 154305"/>
                  <a:gd name="connsiteY2" fmla="*/ 192405 h 192405"/>
                  <a:gd name="connsiteX3" fmla="*/ 43815 w 154305"/>
                  <a:gd name="connsiteY3" fmla="*/ 190500 h 192405"/>
                  <a:gd name="connsiteX4" fmla="*/ 15240 w 154305"/>
                  <a:gd name="connsiteY4" fmla="*/ 179070 h 192405"/>
                  <a:gd name="connsiteX5" fmla="*/ 0 w 154305"/>
                  <a:gd name="connsiteY5" fmla="*/ 169545 h 192405"/>
                  <a:gd name="connsiteX6" fmla="*/ 1905 w 154305"/>
                  <a:gd name="connsiteY6" fmla="*/ 0 h 192405"/>
                  <a:gd name="connsiteX7" fmla="*/ 11430 w 154305"/>
                  <a:gd name="connsiteY7" fmla="*/ 17145 h 192405"/>
                  <a:gd name="connsiteX8" fmla="*/ 41910 w 154305"/>
                  <a:gd name="connsiteY8" fmla="*/ 38100 h 192405"/>
                  <a:gd name="connsiteX9" fmla="*/ 87630 w 154305"/>
                  <a:gd name="connsiteY9" fmla="*/ 41910 h 192405"/>
                  <a:gd name="connsiteX10" fmla="*/ 154305 w 154305"/>
                  <a:gd name="connsiteY10" fmla="*/ 41910 h 192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305" h="192405">
                    <a:moveTo>
                      <a:pt x="154305" y="41910"/>
                    </a:moveTo>
                    <a:lnTo>
                      <a:pt x="154305" y="192405"/>
                    </a:lnTo>
                    <a:lnTo>
                      <a:pt x="78105" y="192405"/>
                    </a:lnTo>
                    <a:lnTo>
                      <a:pt x="43815" y="190500"/>
                    </a:lnTo>
                    <a:lnTo>
                      <a:pt x="15240" y="179070"/>
                    </a:lnTo>
                    <a:lnTo>
                      <a:pt x="0" y="169545"/>
                    </a:lnTo>
                    <a:lnTo>
                      <a:pt x="1905" y="0"/>
                    </a:lnTo>
                    <a:lnTo>
                      <a:pt x="11430" y="17145"/>
                    </a:lnTo>
                    <a:lnTo>
                      <a:pt x="41910" y="38100"/>
                    </a:lnTo>
                    <a:lnTo>
                      <a:pt x="87630" y="41910"/>
                    </a:lnTo>
                    <a:lnTo>
                      <a:pt x="154305" y="41910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5000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40000"/>
                      <a:lumOff val="6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2" name="Arc 1111"/>
              <p:cNvSpPr/>
              <p:nvPr/>
            </p:nvSpPr>
            <p:spPr>
              <a:xfrm>
                <a:off x="1202056" y="457200"/>
                <a:ext cx="211455" cy="114935"/>
              </a:xfrm>
              <a:prstGeom prst="arc">
                <a:avLst>
                  <a:gd name="adj1" fmla="val 16200000"/>
                  <a:gd name="adj2" fmla="val 1362815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3" name="Arc 1112"/>
              <p:cNvSpPr/>
              <p:nvPr/>
            </p:nvSpPr>
            <p:spPr>
              <a:xfrm>
                <a:off x="1202056" y="685165"/>
                <a:ext cx="247649" cy="45719"/>
              </a:xfrm>
              <a:prstGeom prst="arc">
                <a:avLst>
                  <a:gd name="adj1" fmla="val 16200000"/>
                  <a:gd name="adj2" fmla="val 20083208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14" name="Straight Connector 1113"/>
              <p:cNvCxnSpPr/>
              <p:nvPr/>
            </p:nvCxnSpPr>
            <p:spPr>
              <a:xfrm rot="5400000">
                <a:off x="1366998" y="561181"/>
                <a:ext cx="93028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1115" name="Arc 1114"/>
              <p:cNvSpPr/>
              <p:nvPr/>
            </p:nvSpPr>
            <p:spPr>
              <a:xfrm rot="10800000">
                <a:off x="1371601" y="533400"/>
                <a:ext cx="152399" cy="76200"/>
              </a:xfrm>
              <a:prstGeom prst="arc">
                <a:avLst>
                  <a:gd name="adj1" fmla="val 16200000"/>
                  <a:gd name="adj2" fmla="val 1774219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6" name="Arc 1115"/>
              <p:cNvSpPr/>
              <p:nvPr/>
            </p:nvSpPr>
            <p:spPr>
              <a:xfrm rot="10800000">
                <a:off x="1371600" y="712469"/>
                <a:ext cx="152399" cy="49529"/>
              </a:xfrm>
              <a:prstGeom prst="arc">
                <a:avLst>
                  <a:gd name="adj1" fmla="val 15675288"/>
                  <a:gd name="adj2" fmla="val 90710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17" name="Straight Connector 1116"/>
              <p:cNvCxnSpPr/>
              <p:nvPr/>
            </p:nvCxnSpPr>
            <p:spPr>
              <a:xfrm rot="5400000">
                <a:off x="1287783" y="651512"/>
                <a:ext cx="16764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1118" name="Rectangle 1117"/>
            <p:cNvSpPr/>
            <p:nvPr/>
          </p:nvSpPr>
          <p:spPr>
            <a:xfrm flipH="1">
              <a:off x="1158336" y="1897001"/>
              <a:ext cx="1618368" cy="396335"/>
            </a:xfrm>
            <a:prstGeom prst="rect">
              <a:avLst/>
            </a:prstGeom>
            <a:gradFill>
              <a:gsLst>
                <a:gs pos="0">
                  <a:srgbClr val="4F81BD">
                    <a:lumMod val="20000"/>
                    <a:lumOff val="80000"/>
                  </a:srgbClr>
                </a:gs>
                <a:gs pos="45000">
                  <a:srgbClr val="4F81BD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19" name="Group 810"/>
            <p:cNvGrpSpPr/>
            <p:nvPr/>
          </p:nvGrpSpPr>
          <p:grpSpPr>
            <a:xfrm>
              <a:off x="2581841" y="1887093"/>
              <a:ext cx="561473" cy="535052"/>
              <a:chOff x="1202056" y="453390"/>
              <a:chExt cx="323849" cy="308610"/>
            </a:xfrm>
          </p:grpSpPr>
          <p:sp>
            <p:nvSpPr>
              <p:cNvPr id="1120" name="Freeform 1119"/>
              <p:cNvSpPr/>
              <p:nvPr/>
            </p:nvSpPr>
            <p:spPr>
              <a:xfrm>
                <a:off x="1293495" y="453390"/>
                <a:ext cx="123825" cy="253365"/>
              </a:xfrm>
              <a:custGeom>
                <a:avLst/>
                <a:gdLst>
                  <a:gd name="connsiteX0" fmla="*/ 0 w 123825"/>
                  <a:gd name="connsiteY0" fmla="*/ 0 h 253365"/>
                  <a:gd name="connsiteX1" fmla="*/ 3810 w 123825"/>
                  <a:gd name="connsiteY1" fmla="*/ 228600 h 253365"/>
                  <a:gd name="connsiteX2" fmla="*/ 68580 w 123825"/>
                  <a:gd name="connsiteY2" fmla="*/ 232410 h 253365"/>
                  <a:gd name="connsiteX3" fmla="*/ 121920 w 123825"/>
                  <a:gd name="connsiteY3" fmla="*/ 253365 h 253365"/>
                  <a:gd name="connsiteX4" fmla="*/ 123825 w 123825"/>
                  <a:gd name="connsiteY4" fmla="*/ 59055 h 253365"/>
                  <a:gd name="connsiteX5" fmla="*/ 87630 w 123825"/>
                  <a:gd name="connsiteY5" fmla="*/ 20955 h 253365"/>
                  <a:gd name="connsiteX6" fmla="*/ 0 w 123825"/>
                  <a:gd name="connsiteY6" fmla="*/ 0 h 25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253365">
                    <a:moveTo>
                      <a:pt x="0" y="0"/>
                    </a:moveTo>
                    <a:lnTo>
                      <a:pt x="3810" y="228600"/>
                    </a:lnTo>
                    <a:lnTo>
                      <a:pt x="68580" y="232410"/>
                    </a:lnTo>
                    <a:lnTo>
                      <a:pt x="121920" y="253365"/>
                    </a:lnTo>
                    <a:lnTo>
                      <a:pt x="123825" y="59055"/>
                    </a:lnTo>
                    <a:lnTo>
                      <a:pt x="87630" y="2095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20000"/>
                      <a:lumOff val="80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1" name="Freeform 1120"/>
              <p:cNvSpPr/>
              <p:nvPr/>
            </p:nvSpPr>
            <p:spPr>
              <a:xfrm>
                <a:off x="1371600" y="520065"/>
                <a:ext cx="40005" cy="220980"/>
              </a:xfrm>
              <a:custGeom>
                <a:avLst/>
                <a:gdLst>
                  <a:gd name="connsiteX0" fmla="*/ 40005 w 40005"/>
                  <a:gd name="connsiteY0" fmla="*/ 0 h 220980"/>
                  <a:gd name="connsiteX1" fmla="*/ 40005 w 40005"/>
                  <a:gd name="connsiteY1" fmla="*/ 190500 h 220980"/>
                  <a:gd name="connsiteX2" fmla="*/ 3810 w 40005"/>
                  <a:gd name="connsiteY2" fmla="*/ 220980 h 220980"/>
                  <a:gd name="connsiteX3" fmla="*/ 0 w 40005"/>
                  <a:gd name="connsiteY3" fmla="*/ 47625 h 220980"/>
                  <a:gd name="connsiteX4" fmla="*/ 40005 w 40005"/>
                  <a:gd name="connsiteY4" fmla="*/ 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" h="220980">
                    <a:moveTo>
                      <a:pt x="40005" y="0"/>
                    </a:moveTo>
                    <a:lnTo>
                      <a:pt x="40005" y="190500"/>
                    </a:lnTo>
                    <a:lnTo>
                      <a:pt x="3810" y="220980"/>
                    </a:lnTo>
                    <a:lnTo>
                      <a:pt x="0" y="47625"/>
                    </a:lnTo>
                    <a:lnTo>
                      <a:pt x="40005" y="0"/>
                    </a:lnTo>
                    <a:close/>
                  </a:path>
                </a:pathLst>
              </a:custGeom>
              <a:gradFill>
                <a:gsLst>
                  <a:gs pos="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75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2" name="Freeform 1121"/>
              <p:cNvSpPr/>
              <p:nvPr/>
            </p:nvSpPr>
            <p:spPr>
              <a:xfrm>
                <a:off x="1371600" y="569595"/>
                <a:ext cx="154305" cy="192405"/>
              </a:xfrm>
              <a:custGeom>
                <a:avLst/>
                <a:gdLst>
                  <a:gd name="connsiteX0" fmla="*/ 154305 w 154305"/>
                  <a:gd name="connsiteY0" fmla="*/ 41910 h 192405"/>
                  <a:gd name="connsiteX1" fmla="*/ 154305 w 154305"/>
                  <a:gd name="connsiteY1" fmla="*/ 192405 h 192405"/>
                  <a:gd name="connsiteX2" fmla="*/ 78105 w 154305"/>
                  <a:gd name="connsiteY2" fmla="*/ 192405 h 192405"/>
                  <a:gd name="connsiteX3" fmla="*/ 43815 w 154305"/>
                  <a:gd name="connsiteY3" fmla="*/ 190500 h 192405"/>
                  <a:gd name="connsiteX4" fmla="*/ 15240 w 154305"/>
                  <a:gd name="connsiteY4" fmla="*/ 179070 h 192405"/>
                  <a:gd name="connsiteX5" fmla="*/ 0 w 154305"/>
                  <a:gd name="connsiteY5" fmla="*/ 169545 h 192405"/>
                  <a:gd name="connsiteX6" fmla="*/ 1905 w 154305"/>
                  <a:gd name="connsiteY6" fmla="*/ 0 h 192405"/>
                  <a:gd name="connsiteX7" fmla="*/ 11430 w 154305"/>
                  <a:gd name="connsiteY7" fmla="*/ 17145 h 192405"/>
                  <a:gd name="connsiteX8" fmla="*/ 41910 w 154305"/>
                  <a:gd name="connsiteY8" fmla="*/ 38100 h 192405"/>
                  <a:gd name="connsiteX9" fmla="*/ 87630 w 154305"/>
                  <a:gd name="connsiteY9" fmla="*/ 41910 h 192405"/>
                  <a:gd name="connsiteX10" fmla="*/ 154305 w 154305"/>
                  <a:gd name="connsiteY10" fmla="*/ 41910 h 192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305" h="192405">
                    <a:moveTo>
                      <a:pt x="154305" y="41910"/>
                    </a:moveTo>
                    <a:lnTo>
                      <a:pt x="154305" y="192405"/>
                    </a:lnTo>
                    <a:lnTo>
                      <a:pt x="78105" y="192405"/>
                    </a:lnTo>
                    <a:lnTo>
                      <a:pt x="43815" y="190500"/>
                    </a:lnTo>
                    <a:lnTo>
                      <a:pt x="15240" y="179070"/>
                    </a:lnTo>
                    <a:lnTo>
                      <a:pt x="0" y="169545"/>
                    </a:lnTo>
                    <a:lnTo>
                      <a:pt x="1905" y="0"/>
                    </a:lnTo>
                    <a:lnTo>
                      <a:pt x="11430" y="17145"/>
                    </a:lnTo>
                    <a:lnTo>
                      <a:pt x="41910" y="38100"/>
                    </a:lnTo>
                    <a:lnTo>
                      <a:pt x="87630" y="41910"/>
                    </a:lnTo>
                    <a:lnTo>
                      <a:pt x="154305" y="41910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5000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40000"/>
                      <a:lumOff val="60000"/>
                    </a:srgbClr>
                  </a:gs>
                </a:gsLst>
                <a:lin ang="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3" name="Arc 1122"/>
              <p:cNvSpPr/>
              <p:nvPr/>
            </p:nvSpPr>
            <p:spPr>
              <a:xfrm>
                <a:off x="1202056" y="457200"/>
                <a:ext cx="211455" cy="114935"/>
              </a:xfrm>
              <a:prstGeom prst="arc">
                <a:avLst>
                  <a:gd name="adj1" fmla="val 16200000"/>
                  <a:gd name="adj2" fmla="val 1362815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4" name="Arc 1123"/>
              <p:cNvSpPr/>
              <p:nvPr/>
            </p:nvSpPr>
            <p:spPr>
              <a:xfrm>
                <a:off x="1202056" y="685165"/>
                <a:ext cx="247649" cy="45719"/>
              </a:xfrm>
              <a:prstGeom prst="arc">
                <a:avLst>
                  <a:gd name="adj1" fmla="val 16200000"/>
                  <a:gd name="adj2" fmla="val 20083208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25" name="Straight Connector 1124"/>
              <p:cNvCxnSpPr/>
              <p:nvPr/>
            </p:nvCxnSpPr>
            <p:spPr>
              <a:xfrm rot="5400000">
                <a:off x="1366998" y="561181"/>
                <a:ext cx="93028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1126" name="Arc 1125"/>
              <p:cNvSpPr/>
              <p:nvPr/>
            </p:nvSpPr>
            <p:spPr>
              <a:xfrm rot="10800000">
                <a:off x="1371601" y="533400"/>
                <a:ext cx="152399" cy="76200"/>
              </a:xfrm>
              <a:prstGeom prst="arc">
                <a:avLst>
                  <a:gd name="adj1" fmla="val 16200000"/>
                  <a:gd name="adj2" fmla="val 1774219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7" name="Arc 1126"/>
              <p:cNvSpPr/>
              <p:nvPr/>
            </p:nvSpPr>
            <p:spPr>
              <a:xfrm rot="10800000">
                <a:off x="1371600" y="712469"/>
                <a:ext cx="152399" cy="49529"/>
              </a:xfrm>
              <a:prstGeom prst="arc">
                <a:avLst>
                  <a:gd name="adj1" fmla="val 15675288"/>
                  <a:gd name="adj2" fmla="val 90710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28" name="Straight Connector 1127"/>
              <p:cNvCxnSpPr/>
              <p:nvPr/>
            </p:nvCxnSpPr>
            <p:spPr>
              <a:xfrm rot="5400000">
                <a:off x="1287783" y="651512"/>
                <a:ext cx="16764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1129" name="Rectangle 1128"/>
            <p:cNvSpPr/>
            <p:nvPr/>
          </p:nvSpPr>
          <p:spPr>
            <a:xfrm>
              <a:off x="3140011" y="2689671"/>
              <a:ext cx="1717452" cy="264223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0" name="Rectangle 1129"/>
            <p:cNvSpPr/>
            <p:nvPr/>
          </p:nvSpPr>
          <p:spPr>
            <a:xfrm>
              <a:off x="3140011" y="3218118"/>
              <a:ext cx="1717452" cy="264223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1" name="Rectangle 1130"/>
            <p:cNvSpPr/>
            <p:nvPr/>
          </p:nvSpPr>
          <p:spPr>
            <a:xfrm>
              <a:off x="3140011" y="3746565"/>
              <a:ext cx="1717452" cy="264223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2" name="Rectangle 1131"/>
            <p:cNvSpPr/>
            <p:nvPr/>
          </p:nvSpPr>
          <p:spPr>
            <a:xfrm>
              <a:off x="3140011" y="4275011"/>
              <a:ext cx="1717452" cy="264223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3" name="Rectangle 1132"/>
            <p:cNvSpPr/>
            <p:nvPr/>
          </p:nvSpPr>
          <p:spPr>
            <a:xfrm>
              <a:off x="3140011" y="4803458"/>
              <a:ext cx="1717452" cy="264223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34" name="Group 186"/>
            <p:cNvGrpSpPr/>
            <p:nvPr/>
          </p:nvGrpSpPr>
          <p:grpSpPr>
            <a:xfrm>
              <a:off x="762001" y="1897001"/>
              <a:ext cx="2301240" cy="3567015"/>
              <a:chOff x="685800" y="5867400"/>
              <a:chExt cx="1327320" cy="2057400"/>
            </a:xfrm>
          </p:grpSpPr>
          <p:grpSp>
            <p:nvGrpSpPr>
              <p:cNvPr id="1135" name="Group 252"/>
              <p:cNvGrpSpPr/>
              <p:nvPr/>
            </p:nvGrpSpPr>
            <p:grpSpPr>
              <a:xfrm>
                <a:off x="685800" y="6172200"/>
                <a:ext cx="1323339" cy="229395"/>
                <a:chOff x="0" y="4953000"/>
                <a:chExt cx="1323339" cy="229395"/>
              </a:xfrm>
            </p:grpSpPr>
            <p:pic>
              <p:nvPicPr>
                <p:cNvPr id="1160" name="Picture 186" descr="Photo of G.L. Indi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953000"/>
                  <a:ext cx="224218" cy="2293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61" name="TextBox 1160"/>
                <p:cNvSpPr txBox="1"/>
                <p:nvPr/>
              </p:nvSpPr>
              <p:spPr>
                <a:xfrm flipH="1">
                  <a:off x="256539" y="4953000"/>
                  <a:ext cx="1066800" cy="1775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Gil Indig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Pigments &amp; Surfaces</a:t>
                  </a:r>
                  <a:endParaRPr kumimoji="0" lang="en-US" sz="10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136" name="Group 244"/>
              <p:cNvGrpSpPr/>
              <p:nvPr/>
            </p:nvGrpSpPr>
            <p:grpSpPr>
              <a:xfrm>
                <a:off x="685800" y="6781800"/>
                <a:ext cx="1327320" cy="228600"/>
                <a:chOff x="-3981" y="4648200"/>
                <a:chExt cx="1327320" cy="228600"/>
              </a:xfrm>
            </p:grpSpPr>
            <p:grpSp>
              <p:nvGrpSpPr>
                <p:cNvPr id="1156" name="Group 131"/>
                <p:cNvGrpSpPr>
                  <a:grpSpLocks/>
                </p:cNvGrpSpPr>
                <p:nvPr/>
              </p:nvGrpSpPr>
              <p:grpSpPr bwMode="auto">
                <a:xfrm>
                  <a:off x="-3981" y="4648200"/>
                  <a:ext cx="229395" cy="228600"/>
                  <a:chOff x="4032" y="2160"/>
                  <a:chExt cx="576" cy="576"/>
                </a:xfrm>
              </p:grpSpPr>
              <p:sp>
                <p:nvSpPr>
                  <p:cNvPr id="1158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160"/>
                    <a:ext cx="576" cy="576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pic>
                <p:nvPicPr>
                  <p:cNvPr id="1159" name="Picture 80" descr="Valerica Raicu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4080" y="2160"/>
                    <a:ext cx="461" cy="5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157" name="TextBox 89"/>
                <p:cNvSpPr txBox="1"/>
                <p:nvPr/>
              </p:nvSpPr>
              <p:spPr>
                <a:xfrm flipH="1">
                  <a:off x="256539" y="4648200"/>
                  <a:ext cx="1066800" cy="1775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Vali</a:t>
                  </a:r>
                  <a:r>
                    <a:rPr kumimoji="0" lang="en-US" sz="1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 Raicu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Microscopy Inst.</a:t>
                  </a:r>
                  <a:endParaRPr kumimoji="0" lang="en-US" sz="10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137" name="Group 278"/>
              <p:cNvGrpSpPr/>
              <p:nvPr/>
            </p:nvGrpSpPr>
            <p:grpSpPr>
              <a:xfrm>
                <a:off x="685800" y="7086600"/>
                <a:ext cx="1327320" cy="228600"/>
                <a:chOff x="-3981" y="3200400"/>
                <a:chExt cx="1327320" cy="228600"/>
              </a:xfrm>
            </p:grpSpPr>
            <p:grpSp>
              <p:nvGrpSpPr>
                <p:cNvPr id="1152" name="Group 115"/>
                <p:cNvGrpSpPr>
                  <a:grpSpLocks/>
                </p:cNvGrpSpPr>
                <p:nvPr/>
              </p:nvGrpSpPr>
              <p:grpSpPr bwMode="auto">
                <a:xfrm>
                  <a:off x="-3981" y="3200400"/>
                  <a:ext cx="229395" cy="228600"/>
                  <a:chOff x="2304" y="1584"/>
                  <a:chExt cx="576" cy="576"/>
                </a:xfrm>
              </p:grpSpPr>
              <p:sp>
                <p:nvSpPr>
                  <p:cNvPr id="1154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1584"/>
                    <a:ext cx="576" cy="576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pic>
                <p:nvPicPr>
                  <p:cNvPr id="1155" name="Picture 82" descr="Lei Yi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354" y="1584"/>
                    <a:ext cx="462" cy="5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153" name="TextBox 1152"/>
                <p:cNvSpPr txBox="1"/>
                <p:nvPr/>
              </p:nvSpPr>
              <p:spPr>
                <a:xfrm flipH="1">
                  <a:off x="256539" y="3200400"/>
                  <a:ext cx="1066800" cy="1775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Lei Ying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MRI algorithms</a:t>
                  </a:r>
                  <a:endParaRPr kumimoji="0" lang="en-US" sz="10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138" name="Group 256"/>
              <p:cNvGrpSpPr/>
              <p:nvPr/>
            </p:nvGrpSpPr>
            <p:grpSpPr>
              <a:xfrm>
                <a:off x="685800" y="5867400"/>
                <a:ext cx="1327320" cy="228600"/>
                <a:chOff x="-3981" y="6400800"/>
                <a:chExt cx="1327320" cy="228600"/>
              </a:xfrm>
            </p:grpSpPr>
            <p:grpSp>
              <p:nvGrpSpPr>
                <p:cNvPr id="1148" name="Group 107"/>
                <p:cNvGrpSpPr>
                  <a:grpSpLocks/>
                </p:cNvGrpSpPr>
                <p:nvPr/>
              </p:nvGrpSpPr>
              <p:grpSpPr bwMode="auto">
                <a:xfrm>
                  <a:off x="-3981" y="6400800"/>
                  <a:ext cx="229395" cy="228600"/>
                  <a:chOff x="1728" y="1008"/>
                  <a:chExt cx="576" cy="576"/>
                </a:xfrm>
              </p:grpSpPr>
              <p:sp>
                <p:nvSpPr>
                  <p:cNvPr id="1150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1008"/>
                    <a:ext cx="576" cy="576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pic>
                <p:nvPicPr>
                  <p:cNvPr id="1151" name="Picture 93" descr="Photo of Peter Geissinger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775" y="1008"/>
                    <a:ext cx="463" cy="5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149" name="TextBox 1148"/>
                <p:cNvSpPr txBox="1"/>
                <p:nvPr/>
              </p:nvSpPr>
              <p:spPr>
                <a:xfrm flipH="1">
                  <a:off x="256539" y="6400800"/>
                  <a:ext cx="1066800" cy="1775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Peter Geissinger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Fiber optic sensing</a:t>
                  </a:r>
                  <a:endParaRPr kumimoji="0" lang="en-US" sz="10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139" name="Group 168"/>
              <p:cNvGrpSpPr/>
              <p:nvPr/>
            </p:nvGrpSpPr>
            <p:grpSpPr>
              <a:xfrm>
                <a:off x="685800" y="6477000"/>
                <a:ext cx="1327320" cy="228600"/>
                <a:chOff x="2514600" y="7391400"/>
                <a:chExt cx="1327320" cy="228600"/>
              </a:xfrm>
            </p:grpSpPr>
            <p:pic>
              <p:nvPicPr>
                <p:cNvPr id="1146" name="Picture 8" descr="Rebecca Klaper photo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t="6332" b="9222"/>
                <a:stretch>
                  <a:fillRect/>
                </a:stretch>
              </p:blipFill>
              <p:spPr bwMode="auto">
                <a:xfrm>
                  <a:off x="2514600" y="7391400"/>
                  <a:ext cx="228600" cy="228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47" name="TextBox 1146"/>
                <p:cNvSpPr txBox="1"/>
                <p:nvPr/>
              </p:nvSpPr>
              <p:spPr>
                <a:xfrm flipH="1">
                  <a:off x="2775120" y="7392990"/>
                  <a:ext cx="1066800" cy="1775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Rebecca Klaper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1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Nano</a:t>
                  </a:r>
                  <a:r>
                    <a:rPr kumimoji="0" lang="en-US" sz="10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 toxicity</a:t>
                  </a:r>
                  <a:endParaRPr kumimoji="0" lang="en-US" sz="10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140" name="Group 172"/>
              <p:cNvGrpSpPr/>
              <p:nvPr/>
            </p:nvGrpSpPr>
            <p:grpSpPr>
              <a:xfrm>
                <a:off x="685800" y="7391400"/>
                <a:ext cx="1327320" cy="228600"/>
                <a:chOff x="2514600" y="7696200"/>
                <a:chExt cx="1327320" cy="228600"/>
              </a:xfrm>
            </p:grpSpPr>
            <p:pic>
              <p:nvPicPr>
                <p:cNvPr id="1144" name="Picture 79" descr="Jun Zhan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t="2791" r="8089" b="32924"/>
                <a:stretch>
                  <a:fillRect/>
                </a:stretch>
              </p:blipFill>
              <p:spPr bwMode="auto">
                <a:xfrm>
                  <a:off x="2514600" y="7696200"/>
                  <a:ext cx="227410" cy="228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45" name="TextBox 1144"/>
                <p:cNvSpPr txBox="1"/>
                <p:nvPr/>
              </p:nvSpPr>
              <p:spPr>
                <a:xfrm flipH="1">
                  <a:off x="2775120" y="7697790"/>
                  <a:ext cx="1066800" cy="1775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Jun Zhang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Patient informatics</a:t>
                  </a:r>
                  <a:endParaRPr kumimoji="0" lang="en-US" sz="10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141" name="Group 185"/>
              <p:cNvGrpSpPr/>
              <p:nvPr/>
            </p:nvGrpSpPr>
            <p:grpSpPr>
              <a:xfrm>
                <a:off x="685800" y="7696200"/>
                <a:ext cx="1327320" cy="228600"/>
                <a:chOff x="685800" y="7696200"/>
                <a:chExt cx="1327320" cy="228600"/>
              </a:xfrm>
            </p:grpSpPr>
            <p:pic>
              <p:nvPicPr>
                <p:cNvPr id="1142" name="Picture 1" descr="http://www.uwm.edu/CEAS/assets/images/Bockhorst82FAV4x6.jpg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 t="3333" b="30000"/>
                <a:stretch>
                  <a:fillRect/>
                </a:stretch>
              </p:blipFill>
              <p:spPr bwMode="auto">
                <a:xfrm>
                  <a:off x="685800" y="7696200"/>
                  <a:ext cx="228738" cy="228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43" name="TextBox 1142"/>
                <p:cNvSpPr txBox="1"/>
                <p:nvPr/>
              </p:nvSpPr>
              <p:spPr>
                <a:xfrm flipH="1">
                  <a:off x="946320" y="7696200"/>
                  <a:ext cx="1066800" cy="1775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Joseph Bockhorst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Wind prediction</a:t>
                  </a:r>
                  <a:endParaRPr kumimoji="0" lang="en-US" sz="10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1162" name="Rectangle 1161"/>
            <p:cNvSpPr/>
            <p:nvPr/>
          </p:nvSpPr>
          <p:spPr>
            <a:xfrm>
              <a:off x="3140011" y="2161225"/>
              <a:ext cx="1717452" cy="264223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3" name="TextBox 1162"/>
            <p:cNvSpPr txBox="1"/>
            <p:nvPr/>
          </p:nvSpPr>
          <p:spPr>
            <a:xfrm>
              <a:off x="3638731" y="2038770"/>
              <a:ext cx="660558" cy="2462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Adv. Chem. Sys. Option</a:t>
              </a:r>
              <a:endParaRPr lang="en-US" sz="8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64" name="Straight Connector 1163"/>
            <p:cNvCxnSpPr/>
            <p:nvPr/>
          </p:nvCxnSpPr>
          <p:spPr>
            <a:xfrm flipV="1">
              <a:off x="762001" y="2292234"/>
              <a:ext cx="2034521" cy="1103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165" name="Straight Connector 1164"/>
            <p:cNvCxnSpPr/>
            <p:nvPr/>
          </p:nvCxnSpPr>
          <p:spPr>
            <a:xfrm rot="5400000">
              <a:off x="563834" y="2095167"/>
              <a:ext cx="396335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166" name="Straight Connector 1165"/>
            <p:cNvCxnSpPr/>
            <p:nvPr/>
          </p:nvCxnSpPr>
          <p:spPr>
            <a:xfrm flipV="1">
              <a:off x="762001" y="2820682"/>
              <a:ext cx="2034521" cy="1103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167" name="Straight Connector 1166"/>
            <p:cNvCxnSpPr/>
            <p:nvPr/>
          </p:nvCxnSpPr>
          <p:spPr>
            <a:xfrm>
              <a:off x="762001" y="2425448"/>
              <a:ext cx="2003146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168" name="Straight Connector 1167"/>
            <p:cNvCxnSpPr/>
            <p:nvPr/>
          </p:nvCxnSpPr>
          <p:spPr>
            <a:xfrm rot="5400000">
              <a:off x="563834" y="2623616"/>
              <a:ext cx="396335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169" name="Straight Connector 1168"/>
            <p:cNvCxnSpPr/>
            <p:nvPr/>
          </p:nvCxnSpPr>
          <p:spPr>
            <a:xfrm flipV="1">
              <a:off x="762001" y="3349129"/>
              <a:ext cx="2034521" cy="1103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170" name="Straight Connector 1169"/>
            <p:cNvCxnSpPr/>
            <p:nvPr/>
          </p:nvCxnSpPr>
          <p:spPr>
            <a:xfrm>
              <a:off x="762001" y="2953895"/>
              <a:ext cx="2003146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171" name="Straight Connector 1170"/>
            <p:cNvCxnSpPr/>
            <p:nvPr/>
          </p:nvCxnSpPr>
          <p:spPr>
            <a:xfrm rot="5400000">
              <a:off x="563834" y="3152062"/>
              <a:ext cx="396335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172" name="Straight Connector 1171"/>
            <p:cNvCxnSpPr/>
            <p:nvPr/>
          </p:nvCxnSpPr>
          <p:spPr>
            <a:xfrm flipV="1">
              <a:off x="762001" y="3877575"/>
              <a:ext cx="2034521" cy="1103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173" name="Straight Connector 1172"/>
            <p:cNvCxnSpPr/>
            <p:nvPr/>
          </p:nvCxnSpPr>
          <p:spPr>
            <a:xfrm>
              <a:off x="762001" y="3482341"/>
              <a:ext cx="2003146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174" name="Straight Connector 1173"/>
            <p:cNvCxnSpPr/>
            <p:nvPr/>
          </p:nvCxnSpPr>
          <p:spPr>
            <a:xfrm rot="5400000">
              <a:off x="563834" y="3680509"/>
              <a:ext cx="396335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175" name="Straight Connector 1174"/>
            <p:cNvCxnSpPr/>
            <p:nvPr/>
          </p:nvCxnSpPr>
          <p:spPr>
            <a:xfrm flipV="1">
              <a:off x="762001" y="4406022"/>
              <a:ext cx="2034521" cy="1103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176" name="Straight Connector 1175"/>
            <p:cNvCxnSpPr/>
            <p:nvPr/>
          </p:nvCxnSpPr>
          <p:spPr>
            <a:xfrm>
              <a:off x="762001" y="4010788"/>
              <a:ext cx="2003146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177" name="Straight Connector 1176"/>
            <p:cNvCxnSpPr/>
            <p:nvPr/>
          </p:nvCxnSpPr>
          <p:spPr>
            <a:xfrm rot="5400000">
              <a:off x="563834" y="4208956"/>
              <a:ext cx="396335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178" name="Straight Connector 1177"/>
            <p:cNvCxnSpPr/>
            <p:nvPr/>
          </p:nvCxnSpPr>
          <p:spPr>
            <a:xfrm flipV="1">
              <a:off x="762001" y="4934469"/>
              <a:ext cx="2034521" cy="1103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179" name="Straight Connector 1178"/>
            <p:cNvCxnSpPr/>
            <p:nvPr/>
          </p:nvCxnSpPr>
          <p:spPr>
            <a:xfrm>
              <a:off x="762001" y="4539235"/>
              <a:ext cx="2003146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180" name="Straight Connector 1179"/>
            <p:cNvCxnSpPr/>
            <p:nvPr/>
          </p:nvCxnSpPr>
          <p:spPr>
            <a:xfrm rot="5400000">
              <a:off x="563834" y="4737402"/>
              <a:ext cx="396335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181" name="Straight Connector 1180"/>
            <p:cNvCxnSpPr/>
            <p:nvPr/>
          </p:nvCxnSpPr>
          <p:spPr>
            <a:xfrm flipV="1">
              <a:off x="762001" y="5462915"/>
              <a:ext cx="2034521" cy="1103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182" name="Straight Connector 1181"/>
            <p:cNvCxnSpPr/>
            <p:nvPr/>
          </p:nvCxnSpPr>
          <p:spPr>
            <a:xfrm>
              <a:off x="762001" y="5067681"/>
              <a:ext cx="2003146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183" name="Straight Connector 1182"/>
            <p:cNvCxnSpPr/>
            <p:nvPr/>
          </p:nvCxnSpPr>
          <p:spPr>
            <a:xfrm rot="5400000">
              <a:off x="563834" y="5265849"/>
              <a:ext cx="396335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184" name="Straight Connector 1183"/>
            <p:cNvCxnSpPr/>
            <p:nvPr/>
          </p:nvCxnSpPr>
          <p:spPr>
            <a:xfrm>
              <a:off x="3007899" y="2425448"/>
              <a:ext cx="1849563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185" name="Straight Connector 1184"/>
            <p:cNvCxnSpPr/>
            <p:nvPr/>
          </p:nvCxnSpPr>
          <p:spPr>
            <a:xfrm>
              <a:off x="3007899" y="2161225"/>
              <a:ext cx="1849563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186" name="Straight Connector 1185"/>
            <p:cNvCxnSpPr/>
            <p:nvPr/>
          </p:nvCxnSpPr>
          <p:spPr>
            <a:xfrm>
              <a:off x="3007899" y="2689671"/>
              <a:ext cx="1849563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187" name="Straight Connector 1186"/>
            <p:cNvCxnSpPr/>
            <p:nvPr/>
          </p:nvCxnSpPr>
          <p:spPr>
            <a:xfrm>
              <a:off x="3007899" y="2953895"/>
              <a:ext cx="1849563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188" name="Straight Connector 1187"/>
            <p:cNvCxnSpPr/>
            <p:nvPr/>
          </p:nvCxnSpPr>
          <p:spPr>
            <a:xfrm>
              <a:off x="3007899" y="3218118"/>
              <a:ext cx="1849563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189" name="Straight Connector 1188"/>
            <p:cNvCxnSpPr/>
            <p:nvPr/>
          </p:nvCxnSpPr>
          <p:spPr>
            <a:xfrm>
              <a:off x="3007899" y="3482341"/>
              <a:ext cx="1849563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190" name="Straight Connector 1189"/>
            <p:cNvCxnSpPr/>
            <p:nvPr/>
          </p:nvCxnSpPr>
          <p:spPr>
            <a:xfrm>
              <a:off x="3007899" y="3746565"/>
              <a:ext cx="1849563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191" name="Straight Connector 1190"/>
            <p:cNvCxnSpPr/>
            <p:nvPr/>
          </p:nvCxnSpPr>
          <p:spPr>
            <a:xfrm>
              <a:off x="3007899" y="4010788"/>
              <a:ext cx="1849563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192" name="Straight Connector 1191"/>
            <p:cNvCxnSpPr/>
            <p:nvPr/>
          </p:nvCxnSpPr>
          <p:spPr>
            <a:xfrm>
              <a:off x="3007899" y="4275011"/>
              <a:ext cx="1849563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193" name="Straight Connector 1192"/>
            <p:cNvCxnSpPr/>
            <p:nvPr/>
          </p:nvCxnSpPr>
          <p:spPr>
            <a:xfrm>
              <a:off x="3007899" y="4539235"/>
              <a:ext cx="1849563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194" name="Straight Connector 1193"/>
            <p:cNvCxnSpPr/>
            <p:nvPr/>
          </p:nvCxnSpPr>
          <p:spPr>
            <a:xfrm>
              <a:off x="3007899" y="4803458"/>
              <a:ext cx="1849563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195" name="Straight Connector 1194"/>
            <p:cNvCxnSpPr/>
            <p:nvPr/>
          </p:nvCxnSpPr>
          <p:spPr>
            <a:xfrm>
              <a:off x="3007899" y="5067681"/>
              <a:ext cx="1849563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grpSp>
          <p:nvGrpSpPr>
            <p:cNvPr id="1196" name="Group 1788"/>
            <p:cNvGrpSpPr/>
            <p:nvPr/>
          </p:nvGrpSpPr>
          <p:grpSpPr>
            <a:xfrm>
              <a:off x="3404234" y="3604545"/>
              <a:ext cx="188920" cy="264223"/>
              <a:chOff x="609600" y="8077200"/>
              <a:chExt cx="544830" cy="762000"/>
            </a:xfrm>
          </p:grpSpPr>
          <p:sp>
            <p:nvSpPr>
              <p:cNvPr id="1197" name="Folded Corner 1196"/>
              <p:cNvSpPr/>
              <p:nvPr/>
            </p:nvSpPr>
            <p:spPr>
              <a:xfrm>
                <a:off x="609600" y="8077200"/>
                <a:ext cx="544830" cy="762000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98" name="Straight Connector 1197"/>
              <p:cNvCxnSpPr/>
              <p:nvPr/>
            </p:nvCxnSpPr>
            <p:spPr>
              <a:xfrm>
                <a:off x="685800" y="8305800"/>
                <a:ext cx="362857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cxnSp>
            <p:nvCxnSpPr>
              <p:cNvPr id="1199" name="Straight Connector 1198"/>
              <p:cNvCxnSpPr/>
              <p:nvPr/>
            </p:nvCxnSpPr>
            <p:spPr>
              <a:xfrm>
                <a:off x="685800" y="8229600"/>
                <a:ext cx="362857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cxnSp>
            <p:nvCxnSpPr>
              <p:cNvPr id="1200" name="Straight Connector 1199"/>
              <p:cNvCxnSpPr/>
              <p:nvPr/>
            </p:nvCxnSpPr>
            <p:spPr>
              <a:xfrm rot="5400000" flipH="1" flipV="1">
                <a:off x="533400" y="8610600"/>
                <a:ext cx="3048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201" name="Straight Connector 1200"/>
              <p:cNvCxnSpPr/>
              <p:nvPr/>
            </p:nvCxnSpPr>
            <p:spPr>
              <a:xfrm>
                <a:off x="685800" y="8686800"/>
                <a:ext cx="381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202" name="Straight Connector 1201"/>
              <p:cNvCxnSpPr/>
              <p:nvPr/>
            </p:nvCxnSpPr>
            <p:spPr>
              <a:xfrm>
                <a:off x="685800" y="8686800"/>
                <a:ext cx="91440" cy="40640"/>
              </a:xfrm>
              <a:prstGeom prst="lin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1203" name="Straight Connector 1202"/>
              <p:cNvCxnSpPr/>
              <p:nvPr/>
            </p:nvCxnSpPr>
            <p:spPr>
              <a:xfrm flipV="1">
                <a:off x="777240" y="8719820"/>
                <a:ext cx="109220" cy="10160"/>
              </a:xfrm>
              <a:prstGeom prst="lin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1204" name="Straight Connector 1203"/>
              <p:cNvCxnSpPr/>
              <p:nvPr/>
            </p:nvCxnSpPr>
            <p:spPr>
              <a:xfrm rot="5400000" flipH="1" flipV="1">
                <a:off x="848360" y="8542020"/>
                <a:ext cx="215900" cy="139700"/>
              </a:xfrm>
              <a:prstGeom prst="lin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</p:grpSp>
        <p:grpSp>
          <p:nvGrpSpPr>
            <p:cNvPr id="1205" name="Group 1991"/>
            <p:cNvGrpSpPr/>
            <p:nvPr/>
          </p:nvGrpSpPr>
          <p:grpSpPr>
            <a:xfrm>
              <a:off x="3404234" y="2029113"/>
              <a:ext cx="188920" cy="264223"/>
              <a:chOff x="762000" y="8229600"/>
              <a:chExt cx="544830" cy="762000"/>
            </a:xfrm>
          </p:grpSpPr>
          <p:sp>
            <p:nvSpPr>
              <p:cNvPr id="1206" name="Folded Corner 1205"/>
              <p:cNvSpPr/>
              <p:nvPr/>
            </p:nvSpPr>
            <p:spPr>
              <a:xfrm>
                <a:off x="762000" y="8229600"/>
                <a:ext cx="544830" cy="762000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207" name="Group 1993"/>
              <p:cNvGrpSpPr/>
              <p:nvPr/>
            </p:nvGrpSpPr>
            <p:grpSpPr>
              <a:xfrm rot="21023597">
                <a:off x="863600" y="8428620"/>
                <a:ext cx="267415" cy="285274"/>
                <a:chOff x="905249" y="8428616"/>
                <a:chExt cx="267415" cy="285274"/>
              </a:xfrm>
            </p:grpSpPr>
            <p:sp>
              <p:nvSpPr>
                <p:cNvPr id="1211" name="Arc 1210"/>
                <p:cNvSpPr/>
                <p:nvPr/>
              </p:nvSpPr>
              <p:spPr>
                <a:xfrm rot="20251258">
                  <a:off x="905249" y="8428616"/>
                  <a:ext cx="254000" cy="241300"/>
                </a:xfrm>
                <a:prstGeom prst="arc">
                  <a:avLst>
                    <a:gd name="adj1" fmla="val 10800000"/>
                    <a:gd name="adj2" fmla="val 0"/>
                  </a:avLst>
                </a:pr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212" name="Straight Connector 1211"/>
                <p:cNvCxnSpPr>
                  <a:stCxn id="1211" idx="0"/>
                </p:cNvCxnSpPr>
                <p:nvPr/>
              </p:nvCxnSpPr>
              <p:spPr>
                <a:xfrm rot="4051258">
                  <a:off x="877638" y="8653565"/>
                  <a:ext cx="12065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213" name="Straight Connector 1212"/>
                <p:cNvCxnSpPr/>
                <p:nvPr/>
              </p:nvCxnSpPr>
              <p:spPr>
                <a:xfrm rot="4051258">
                  <a:off x="1112339" y="8556449"/>
                  <a:ext cx="12065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</p:grpSp>
          <p:cxnSp>
            <p:nvCxnSpPr>
              <p:cNvPr id="1208" name="Straight Connector 1207"/>
              <p:cNvCxnSpPr/>
              <p:nvPr/>
            </p:nvCxnSpPr>
            <p:spPr>
              <a:xfrm>
                <a:off x="838200" y="8305800"/>
                <a:ext cx="362857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cxnSp>
            <p:nvCxnSpPr>
              <p:cNvPr id="1209" name="Straight Connector 1208"/>
              <p:cNvCxnSpPr/>
              <p:nvPr/>
            </p:nvCxnSpPr>
            <p:spPr>
              <a:xfrm>
                <a:off x="838200" y="8382000"/>
                <a:ext cx="362857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sp>
            <p:nvSpPr>
              <p:cNvPr id="1210" name="Rectangle 1209"/>
              <p:cNvSpPr/>
              <p:nvPr/>
            </p:nvSpPr>
            <p:spPr>
              <a:xfrm>
                <a:off x="838200" y="8674100"/>
                <a:ext cx="381000" cy="241300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214" name="Can 1213"/>
            <p:cNvSpPr/>
            <p:nvPr/>
          </p:nvSpPr>
          <p:spPr>
            <a:xfrm>
              <a:off x="3007899" y="4132991"/>
              <a:ext cx="148858" cy="406243"/>
            </a:xfrm>
            <a:prstGeom prst="can">
              <a:avLst/>
            </a:prstGeom>
            <a:gradFill>
              <a:gsLst>
                <a:gs pos="0">
                  <a:srgbClr val="FFCC00"/>
                </a:gs>
                <a:gs pos="50000">
                  <a:sysClr val="window" lastClr="FFFFFF"/>
                </a:gs>
                <a:gs pos="100000">
                  <a:srgbClr val="FFCC00"/>
                </a:gs>
              </a:gsLst>
              <a:lin ang="0" scaled="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5" name="Can 1214"/>
            <p:cNvSpPr/>
            <p:nvPr/>
          </p:nvSpPr>
          <p:spPr>
            <a:xfrm>
              <a:off x="3007899" y="3604545"/>
              <a:ext cx="148858" cy="406243"/>
            </a:xfrm>
            <a:prstGeom prst="can">
              <a:avLst/>
            </a:prstGeom>
            <a:gradFill>
              <a:gsLst>
                <a:gs pos="0">
                  <a:srgbClr val="FFCC00"/>
                </a:gs>
                <a:gs pos="50000">
                  <a:sysClr val="window" lastClr="FFFFFF"/>
                </a:gs>
                <a:gs pos="100000">
                  <a:srgbClr val="FFCC00"/>
                </a:gs>
              </a:gsLst>
              <a:lin ang="0" scaled="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6" name="Can 1215"/>
            <p:cNvSpPr/>
            <p:nvPr/>
          </p:nvSpPr>
          <p:spPr>
            <a:xfrm>
              <a:off x="3007899" y="3076098"/>
              <a:ext cx="148858" cy="406243"/>
            </a:xfrm>
            <a:prstGeom prst="can">
              <a:avLst/>
            </a:prstGeom>
            <a:gradFill>
              <a:gsLst>
                <a:gs pos="0">
                  <a:srgbClr val="FFCC00"/>
                </a:gs>
                <a:gs pos="50000">
                  <a:sysClr val="window" lastClr="FFFFFF"/>
                </a:gs>
                <a:gs pos="100000">
                  <a:srgbClr val="FFCC00"/>
                </a:gs>
              </a:gsLst>
              <a:lin ang="0" scaled="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7" name="Can 1216"/>
            <p:cNvSpPr/>
            <p:nvPr/>
          </p:nvSpPr>
          <p:spPr>
            <a:xfrm>
              <a:off x="3007899" y="2547651"/>
              <a:ext cx="148858" cy="406243"/>
            </a:xfrm>
            <a:prstGeom prst="can">
              <a:avLst/>
            </a:prstGeom>
            <a:gradFill>
              <a:gsLst>
                <a:gs pos="0">
                  <a:srgbClr val="FFCC00"/>
                </a:gs>
                <a:gs pos="50000">
                  <a:sysClr val="window" lastClr="FFFFFF"/>
                </a:gs>
                <a:gs pos="100000">
                  <a:srgbClr val="FFCC00"/>
                </a:gs>
              </a:gsLst>
              <a:lin ang="0" scaled="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8" name="Can 1217"/>
            <p:cNvSpPr/>
            <p:nvPr/>
          </p:nvSpPr>
          <p:spPr>
            <a:xfrm>
              <a:off x="3007899" y="4661438"/>
              <a:ext cx="148858" cy="406243"/>
            </a:xfrm>
            <a:prstGeom prst="can">
              <a:avLst/>
            </a:prstGeom>
            <a:gradFill>
              <a:gsLst>
                <a:gs pos="0">
                  <a:srgbClr val="FFCC00"/>
                </a:gs>
                <a:gs pos="50000">
                  <a:sysClr val="window" lastClr="FFFFFF"/>
                </a:gs>
                <a:gs pos="100000">
                  <a:srgbClr val="FFCC00"/>
                </a:gs>
              </a:gsLst>
              <a:lin ang="0" scaled="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9" name="Can 1218"/>
            <p:cNvSpPr/>
            <p:nvPr/>
          </p:nvSpPr>
          <p:spPr>
            <a:xfrm>
              <a:off x="3007899" y="2019205"/>
              <a:ext cx="148858" cy="406243"/>
            </a:xfrm>
            <a:prstGeom prst="can">
              <a:avLst/>
            </a:prstGeom>
            <a:gradFill>
              <a:gsLst>
                <a:gs pos="0">
                  <a:srgbClr val="FFCC00"/>
                </a:gs>
                <a:gs pos="50000">
                  <a:sysClr val="window" lastClr="FFFFFF"/>
                </a:gs>
                <a:gs pos="100000">
                  <a:srgbClr val="FFCC00"/>
                </a:gs>
              </a:gsLst>
              <a:lin ang="0" scaled="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20" name="Group 197"/>
            <p:cNvGrpSpPr>
              <a:grpSpLocks/>
            </p:cNvGrpSpPr>
            <p:nvPr/>
          </p:nvGrpSpPr>
          <p:grpSpPr bwMode="auto">
            <a:xfrm>
              <a:off x="3536346" y="3076098"/>
              <a:ext cx="220186" cy="264223"/>
              <a:chOff x="3168" y="1392"/>
              <a:chExt cx="160" cy="192"/>
            </a:xfrm>
            <a:solidFill>
              <a:srgbClr val="339966"/>
            </a:solidFill>
          </p:grpSpPr>
          <p:sp>
            <p:nvSpPr>
              <p:cNvPr id="1221" name="Freeform 198"/>
              <p:cNvSpPr>
                <a:spLocks/>
              </p:cNvSpPr>
              <p:nvPr/>
            </p:nvSpPr>
            <p:spPr bwMode="auto">
              <a:xfrm>
                <a:off x="3168" y="1392"/>
                <a:ext cx="160" cy="191"/>
              </a:xfrm>
              <a:custGeom>
                <a:avLst/>
                <a:gdLst>
                  <a:gd name="T0" fmla="*/ 0 w 626"/>
                  <a:gd name="T1" fmla="*/ 1 h 746"/>
                  <a:gd name="T2" fmla="*/ 1 w 626"/>
                  <a:gd name="T3" fmla="*/ 1 h 746"/>
                  <a:gd name="T4" fmla="*/ 1 w 626"/>
                  <a:gd name="T5" fmla="*/ 1 h 746"/>
                  <a:gd name="T6" fmla="*/ 1 w 626"/>
                  <a:gd name="T7" fmla="*/ 1 h 746"/>
                  <a:gd name="T8" fmla="*/ 1 w 626"/>
                  <a:gd name="T9" fmla="*/ 1 h 746"/>
                  <a:gd name="T10" fmla="*/ 1 w 626"/>
                  <a:gd name="T11" fmla="*/ 1 h 746"/>
                  <a:gd name="T12" fmla="*/ 1 w 626"/>
                  <a:gd name="T13" fmla="*/ 1 h 746"/>
                  <a:gd name="T14" fmla="*/ 1 w 626"/>
                  <a:gd name="T15" fmla="*/ 1 h 746"/>
                  <a:gd name="T16" fmla="*/ 1 w 626"/>
                  <a:gd name="T17" fmla="*/ 1 h 746"/>
                  <a:gd name="T18" fmla="*/ 1 w 626"/>
                  <a:gd name="T19" fmla="*/ 1 h 746"/>
                  <a:gd name="T20" fmla="*/ 1 w 626"/>
                  <a:gd name="T21" fmla="*/ 1 h 746"/>
                  <a:gd name="T22" fmla="*/ 1 w 626"/>
                  <a:gd name="T23" fmla="*/ 0 h 746"/>
                  <a:gd name="T24" fmla="*/ 1 w 626"/>
                  <a:gd name="T25" fmla="*/ 0 h 746"/>
                  <a:gd name="T26" fmla="*/ 1 w 626"/>
                  <a:gd name="T27" fmla="*/ 0 h 746"/>
                  <a:gd name="T28" fmla="*/ 1 w 626"/>
                  <a:gd name="T29" fmla="*/ 0 h 746"/>
                  <a:gd name="T30" fmla="*/ 1 w 626"/>
                  <a:gd name="T31" fmla="*/ 0 h 746"/>
                  <a:gd name="T32" fmla="*/ 1 w 626"/>
                  <a:gd name="T33" fmla="*/ 0 h 746"/>
                  <a:gd name="T34" fmla="*/ 1 w 626"/>
                  <a:gd name="T35" fmla="*/ 0 h 746"/>
                  <a:gd name="T36" fmla="*/ 0 w 626"/>
                  <a:gd name="T37" fmla="*/ 0 h 746"/>
                  <a:gd name="T38" fmla="*/ 0 w 626"/>
                  <a:gd name="T39" fmla="*/ 0 h 746"/>
                  <a:gd name="T40" fmla="*/ 0 w 626"/>
                  <a:gd name="T41" fmla="*/ 0 h 746"/>
                  <a:gd name="T42" fmla="*/ 0 w 626"/>
                  <a:gd name="T43" fmla="*/ 0 h 746"/>
                  <a:gd name="T44" fmla="*/ 0 w 626"/>
                  <a:gd name="T45" fmla="*/ 0 h 746"/>
                  <a:gd name="T46" fmla="*/ 0 w 626"/>
                  <a:gd name="T47" fmla="*/ 0 h 746"/>
                  <a:gd name="T48" fmla="*/ 0 w 626"/>
                  <a:gd name="T49" fmla="*/ 0 h 746"/>
                  <a:gd name="T50" fmla="*/ 0 w 626"/>
                  <a:gd name="T51" fmla="*/ 0 h 746"/>
                  <a:gd name="T52" fmla="*/ 0 w 626"/>
                  <a:gd name="T53" fmla="*/ 0 h 746"/>
                  <a:gd name="T54" fmla="*/ 0 w 626"/>
                  <a:gd name="T55" fmla="*/ 0 h 746"/>
                  <a:gd name="T56" fmla="*/ 0 w 626"/>
                  <a:gd name="T57" fmla="*/ 0 h 746"/>
                  <a:gd name="T58" fmla="*/ 0 w 626"/>
                  <a:gd name="T59" fmla="*/ 1 h 746"/>
                  <a:gd name="T60" fmla="*/ 0 w 626"/>
                  <a:gd name="T61" fmla="*/ 1 h 746"/>
                  <a:gd name="T62" fmla="*/ 0 w 626"/>
                  <a:gd name="T63" fmla="*/ 1 h 746"/>
                  <a:gd name="T64" fmla="*/ 0 w 626"/>
                  <a:gd name="T65" fmla="*/ 1 h 746"/>
                  <a:gd name="T66" fmla="*/ 0 w 626"/>
                  <a:gd name="T67" fmla="*/ 1 h 746"/>
                  <a:gd name="T68" fmla="*/ 0 w 626"/>
                  <a:gd name="T69" fmla="*/ 1 h 746"/>
                  <a:gd name="T70" fmla="*/ 0 w 626"/>
                  <a:gd name="T71" fmla="*/ 1 h 746"/>
                  <a:gd name="T72" fmla="*/ 0 w 626"/>
                  <a:gd name="T73" fmla="*/ 1 h 746"/>
                  <a:gd name="T74" fmla="*/ 0 w 626"/>
                  <a:gd name="T75" fmla="*/ 1 h 746"/>
                  <a:gd name="T76" fmla="*/ 0 w 626"/>
                  <a:gd name="T77" fmla="*/ 1 h 74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26"/>
                  <a:gd name="T118" fmla="*/ 0 h 746"/>
                  <a:gd name="T119" fmla="*/ 626 w 626"/>
                  <a:gd name="T120" fmla="*/ 746 h 74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26" h="746">
                    <a:moveTo>
                      <a:pt x="0" y="746"/>
                    </a:moveTo>
                    <a:lnTo>
                      <a:pt x="626" y="746"/>
                    </a:lnTo>
                    <a:lnTo>
                      <a:pt x="626" y="492"/>
                    </a:lnTo>
                    <a:lnTo>
                      <a:pt x="616" y="456"/>
                    </a:lnTo>
                    <a:lnTo>
                      <a:pt x="594" y="434"/>
                    </a:lnTo>
                    <a:lnTo>
                      <a:pt x="566" y="416"/>
                    </a:lnTo>
                    <a:lnTo>
                      <a:pt x="522" y="398"/>
                    </a:lnTo>
                    <a:lnTo>
                      <a:pt x="480" y="386"/>
                    </a:lnTo>
                    <a:lnTo>
                      <a:pt x="426" y="374"/>
                    </a:lnTo>
                    <a:lnTo>
                      <a:pt x="380" y="372"/>
                    </a:lnTo>
                    <a:lnTo>
                      <a:pt x="410" y="346"/>
                    </a:lnTo>
                    <a:lnTo>
                      <a:pt x="426" y="318"/>
                    </a:lnTo>
                    <a:lnTo>
                      <a:pt x="444" y="266"/>
                    </a:lnTo>
                    <a:lnTo>
                      <a:pt x="452" y="204"/>
                    </a:lnTo>
                    <a:lnTo>
                      <a:pt x="442" y="116"/>
                    </a:lnTo>
                    <a:lnTo>
                      <a:pt x="412" y="54"/>
                    </a:lnTo>
                    <a:lnTo>
                      <a:pt x="386" y="26"/>
                    </a:lnTo>
                    <a:lnTo>
                      <a:pt x="358" y="8"/>
                    </a:lnTo>
                    <a:lnTo>
                      <a:pt x="322" y="0"/>
                    </a:lnTo>
                    <a:lnTo>
                      <a:pt x="294" y="4"/>
                    </a:lnTo>
                    <a:lnTo>
                      <a:pt x="260" y="18"/>
                    </a:lnTo>
                    <a:lnTo>
                      <a:pt x="228" y="46"/>
                    </a:lnTo>
                    <a:lnTo>
                      <a:pt x="210" y="76"/>
                    </a:lnTo>
                    <a:lnTo>
                      <a:pt x="192" y="118"/>
                    </a:lnTo>
                    <a:lnTo>
                      <a:pt x="182" y="156"/>
                    </a:lnTo>
                    <a:lnTo>
                      <a:pt x="180" y="192"/>
                    </a:lnTo>
                    <a:lnTo>
                      <a:pt x="182" y="232"/>
                    </a:lnTo>
                    <a:lnTo>
                      <a:pt x="192" y="286"/>
                    </a:lnTo>
                    <a:lnTo>
                      <a:pt x="204" y="310"/>
                    </a:lnTo>
                    <a:lnTo>
                      <a:pt x="220" y="340"/>
                    </a:lnTo>
                    <a:lnTo>
                      <a:pt x="248" y="368"/>
                    </a:lnTo>
                    <a:lnTo>
                      <a:pt x="210" y="374"/>
                    </a:lnTo>
                    <a:lnTo>
                      <a:pt x="172" y="382"/>
                    </a:lnTo>
                    <a:lnTo>
                      <a:pt x="128" y="394"/>
                    </a:lnTo>
                    <a:lnTo>
                      <a:pt x="82" y="410"/>
                    </a:lnTo>
                    <a:lnTo>
                      <a:pt x="42" y="434"/>
                    </a:lnTo>
                    <a:lnTo>
                      <a:pt x="14" y="460"/>
                    </a:lnTo>
                    <a:lnTo>
                      <a:pt x="0" y="498"/>
                    </a:lnTo>
                    <a:lnTo>
                      <a:pt x="0" y="74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2" name="Line 199"/>
              <p:cNvSpPr>
                <a:spLocks noChangeShapeType="1"/>
              </p:cNvSpPr>
              <p:nvPr/>
            </p:nvSpPr>
            <p:spPr bwMode="auto">
              <a:xfrm>
                <a:off x="3201" y="1541"/>
                <a:ext cx="0" cy="43"/>
              </a:xfrm>
              <a:prstGeom prst="line">
                <a:avLst/>
              </a:prstGeom>
              <a:grpFill/>
              <a:ln w="6350">
                <a:solidFill>
                  <a:srgbClr val="C4ECD9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3" name="Line 200"/>
              <p:cNvSpPr>
                <a:spLocks noChangeShapeType="1"/>
              </p:cNvSpPr>
              <p:nvPr/>
            </p:nvSpPr>
            <p:spPr bwMode="auto">
              <a:xfrm>
                <a:off x="3295" y="1541"/>
                <a:ext cx="0" cy="43"/>
              </a:xfrm>
              <a:prstGeom prst="line">
                <a:avLst/>
              </a:prstGeom>
              <a:grpFill/>
              <a:ln w="6350">
                <a:solidFill>
                  <a:srgbClr val="C4ECD9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28" name="TextBox 1227"/>
            <p:cNvSpPr txBox="1"/>
            <p:nvPr/>
          </p:nvSpPr>
          <p:spPr>
            <a:xfrm>
              <a:off x="3648639" y="3630967"/>
              <a:ext cx="660558" cy="2462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b="1" dirty="0" err="1" smtClean="0">
                  <a:latin typeface="Arial" pitchFamily="34" charset="0"/>
                  <a:cs typeface="Arial" pitchFamily="34" charset="0"/>
                </a:rPr>
                <a:t>FastTrac</a:t>
              </a:r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 Tec</a:t>
              </a:r>
            </a:p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Bus. Plan</a:t>
              </a:r>
              <a:endParaRPr lang="en-US" sz="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" name="Rectangle 1228"/>
            <p:cNvSpPr/>
            <p:nvPr/>
          </p:nvSpPr>
          <p:spPr>
            <a:xfrm>
              <a:off x="4857463" y="2161225"/>
              <a:ext cx="1056893" cy="264223"/>
            </a:xfrm>
            <a:prstGeom prst="rect">
              <a:avLst/>
            </a:prstGeom>
            <a:gradFill>
              <a:gsLst>
                <a:gs pos="0">
                  <a:srgbClr val="4F81BD">
                    <a:lumMod val="20000"/>
                    <a:lumOff val="80000"/>
                  </a:srgbClr>
                </a:gs>
                <a:gs pos="45000">
                  <a:srgbClr val="4F81BD">
                    <a:lumMod val="20000"/>
                    <a:lumOff val="80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0" name="Rectangle 1229"/>
            <p:cNvSpPr/>
            <p:nvPr/>
          </p:nvSpPr>
          <p:spPr>
            <a:xfrm>
              <a:off x="4857463" y="2689671"/>
              <a:ext cx="1056893" cy="264223"/>
            </a:xfrm>
            <a:prstGeom prst="rect">
              <a:avLst/>
            </a:prstGeom>
            <a:gradFill>
              <a:gsLst>
                <a:gs pos="0">
                  <a:srgbClr val="4F81BD">
                    <a:lumMod val="20000"/>
                    <a:lumOff val="80000"/>
                  </a:srgbClr>
                </a:gs>
                <a:gs pos="45000">
                  <a:srgbClr val="4F81BD">
                    <a:lumMod val="20000"/>
                    <a:lumOff val="80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1" name="Rectangle 1230"/>
            <p:cNvSpPr/>
            <p:nvPr/>
          </p:nvSpPr>
          <p:spPr>
            <a:xfrm>
              <a:off x="4857463" y="3218118"/>
              <a:ext cx="1056893" cy="264223"/>
            </a:xfrm>
            <a:prstGeom prst="rect">
              <a:avLst/>
            </a:prstGeom>
            <a:gradFill>
              <a:gsLst>
                <a:gs pos="0">
                  <a:srgbClr val="4F81BD">
                    <a:lumMod val="20000"/>
                    <a:lumOff val="80000"/>
                  </a:srgbClr>
                </a:gs>
                <a:gs pos="45000">
                  <a:srgbClr val="4F81BD">
                    <a:lumMod val="20000"/>
                    <a:lumOff val="80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2" name="Rectangle 1231"/>
            <p:cNvSpPr/>
            <p:nvPr/>
          </p:nvSpPr>
          <p:spPr>
            <a:xfrm>
              <a:off x="4857463" y="3746565"/>
              <a:ext cx="1056893" cy="264223"/>
            </a:xfrm>
            <a:prstGeom prst="rect">
              <a:avLst/>
            </a:prstGeom>
            <a:gradFill>
              <a:gsLst>
                <a:gs pos="0">
                  <a:srgbClr val="4F81BD">
                    <a:lumMod val="20000"/>
                    <a:lumOff val="80000"/>
                  </a:srgbClr>
                </a:gs>
                <a:gs pos="45000">
                  <a:srgbClr val="4F81BD">
                    <a:lumMod val="20000"/>
                    <a:lumOff val="80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3" name="Rectangle 1232"/>
            <p:cNvSpPr/>
            <p:nvPr/>
          </p:nvSpPr>
          <p:spPr>
            <a:xfrm>
              <a:off x="4857463" y="4275011"/>
              <a:ext cx="1056893" cy="264223"/>
            </a:xfrm>
            <a:prstGeom prst="rect">
              <a:avLst/>
            </a:prstGeom>
            <a:gradFill>
              <a:gsLst>
                <a:gs pos="0">
                  <a:srgbClr val="4F81BD">
                    <a:lumMod val="20000"/>
                    <a:lumOff val="80000"/>
                  </a:srgbClr>
                </a:gs>
                <a:gs pos="45000">
                  <a:srgbClr val="4F81BD">
                    <a:lumMod val="20000"/>
                    <a:lumOff val="80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34" name="Group 197"/>
            <p:cNvGrpSpPr>
              <a:grpSpLocks/>
            </p:cNvGrpSpPr>
            <p:nvPr/>
          </p:nvGrpSpPr>
          <p:grpSpPr bwMode="auto">
            <a:xfrm>
              <a:off x="3404234" y="4142900"/>
              <a:ext cx="220186" cy="264223"/>
              <a:chOff x="3168" y="1392"/>
              <a:chExt cx="160" cy="192"/>
            </a:xfrm>
            <a:solidFill>
              <a:srgbClr val="339966"/>
            </a:solidFill>
          </p:grpSpPr>
          <p:sp>
            <p:nvSpPr>
              <p:cNvPr id="1235" name="Freeform 198"/>
              <p:cNvSpPr>
                <a:spLocks/>
              </p:cNvSpPr>
              <p:nvPr/>
            </p:nvSpPr>
            <p:spPr bwMode="auto">
              <a:xfrm>
                <a:off x="3168" y="1392"/>
                <a:ext cx="160" cy="191"/>
              </a:xfrm>
              <a:custGeom>
                <a:avLst/>
                <a:gdLst>
                  <a:gd name="T0" fmla="*/ 0 w 626"/>
                  <a:gd name="T1" fmla="*/ 1 h 746"/>
                  <a:gd name="T2" fmla="*/ 1 w 626"/>
                  <a:gd name="T3" fmla="*/ 1 h 746"/>
                  <a:gd name="T4" fmla="*/ 1 w 626"/>
                  <a:gd name="T5" fmla="*/ 1 h 746"/>
                  <a:gd name="T6" fmla="*/ 1 w 626"/>
                  <a:gd name="T7" fmla="*/ 1 h 746"/>
                  <a:gd name="T8" fmla="*/ 1 w 626"/>
                  <a:gd name="T9" fmla="*/ 1 h 746"/>
                  <a:gd name="T10" fmla="*/ 1 w 626"/>
                  <a:gd name="T11" fmla="*/ 1 h 746"/>
                  <a:gd name="T12" fmla="*/ 1 w 626"/>
                  <a:gd name="T13" fmla="*/ 1 h 746"/>
                  <a:gd name="T14" fmla="*/ 1 w 626"/>
                  <a:gd name="T15" fmla="*/ 1 h 746"/>
                  <a:gd name="T16" fmla="*/ 1 w 626"/>
                  <a:gd name="T17" fmla="*/ 1 h 746"/>
                  <a:gd name="T18" fmla="*/ 1 w 626"/>
                  <a:gd name="T19" fmla="*/ 1 h 746"/>
                  <a:gd name="T20" fmla="*/ 1 w 626"/>
                  <a:gd name="T21" fmla="*/ 1 h 746"/>
                  <a:gd name="T22" fmla="*/ 1 w 626"/>
                  <a:gd name="T23" fmla="*/ 0 h 746"/>
                  <a:gd name="T24" fmla="*/ 1 w 626"/>
                  <a:gd name="T25" fmla="*/ 0 h 746"/>
                  <a:gd name="T26" fmla="*/ 1 w 626"/>
                  <a:gd name="T27" fmla="*/ 0 h 746"/>
                  <a:gd name="T28" fmla="*/ 1 w 626"/>
                  <a:gd name="T29" fmla="*/ 0 h 746"/>
                  <a:gd name="T30" fmla="*/ 1 w 626"/>
                  <a:gd name="T31" fmla="*/ 0 h 746"/>
                  <a:gd name="T32" fmla="*/ 1 w 626"/>
                  <a:gd name="T33" fmla="*/ 0 h 746"/>
                  <a:gd name="T34" fmla="*/ 1 w 626"/>
                  <a:gd name="T35" fmla="*/ 0 h 746"/>
                  <a:gd name="T36" fmla="*/ 0 w 626"/>
                  <a:gd name="T37" fmla="*/ 0 h 746"/>
                  <a:gd name="T38" fmla="*/ 0 w 626"/>
                  <a:gd name="T39" fmla="*/ 0 h 746"/>
                  <a:gd name="T40" fmla="*/ 0 w 626"/>
                  <a:gd name="T41" fmla="*/ 0 h 746"/>
                  <a:gd name="T42" fmla="*/ 0 w 626"/>
                  <a:gd name="T43" fmla="*/ 0 h 746"/>
                  <a:gd name="T44" fmla="*/ 0 w 626"/>
                  <a:gd name="T45" fmla="*/ 0 h 746"/>
                  <a:gd name="T46" fmla="*/ 0 w 626"/>
                  <a:gd name="T47" fmla="*/ 0 h 746"/>
                  <a:gd name="T48" fmla="*/ 0 w 626"/>
                  <a:gd name="T49" fmla="*/ 0 h 746"/>
                  <a:gd name="T50" fmla="*/ 0 w 626"/>
                  <a:gd name="T51" fmla="*/ 0 h 746"/>
                  <a:gd name="T52" fmla="*/ 0 w 626"/>
                  <a:gd name="T53" fmla="*/ 0 h 746"/>
                  <a:gd name="T54" fmla="*/ 0 w 626"/>
                  <a:gd name="T55" fmla="*/ 0 h 746"/>
                  <a:gd name="T56" fmla="*/ 0 w 626"/>
                  <a:gd name="T57" fmla="*/ 0 h 746"/>
                  <a:gd name="T58" fmla="*/ 0 w 626"/>
                  <a:gd name="T59" fmla="*/ 1 h 746"/>
                  <a:gd name="T60" fmla="*/ 0 w 626"/>
                  <a:gd name="T61" fmla="*/ 1 h 746"/>
                  <a:gd name="T62" fmla="*/ 0 w 626"/>
                  <a:gd name="T63" fmla="*/ 1 h 746"/>
                  <a:gd name="T64" fmla="*/ 0 w 626"/>
                  <a:gd name="T65" fmla="*/ 1 h 746"/>
                  <a:gd name="T66" fmla="*/ 0 w 626"/>
                  <a:gd name="T67" fmla="*/ 1 h 746"/>
                  <a:gd name="T68" fmla="*/ 0 w 626"/>
                  <a:gd name="T69" fmla="*/ 1 h 746"/>
                  <a:gd name="T70" fmla="*/ 0 w 626"/>
                  <a:gd name="T71" fmla="*/ 1 h 746"/>
                  <a:gd name="T72" fmla="*/ 0 w 626"/>
                  <a:gd name="T73" fmla="*/ 1 h 746"/>
                  <a:gd name="T74" fmla="*/ 0 w 626"/>
                  <a:gd name="T75" fmla="*/ 1 h 746"/>
                  <a:gd name="T76" fmla="*/ 0 w 626"/>
                  <a:gd name="T77" fmla="*/ 1 h 74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26"/>
                  <a:gd name="T118" fmla="*/ 0 h 746"/>
                  <a:gd name="T119" fmla="*/ 626 w 626"/>
                  <a:gd name="T120" fmla="*/ 746 h 74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26" h="746">
                    <a:moveTo>
                      <a:pt x="0" y="746"/>
                    </a:moveTo>
                    <a:lnTo>
                      <a:pt x="626" y="746"/>
                    </a:lnTo>
                    <a:lnTo>
                      <a:pt x="626" y="492"/>
                    </a:lnTo>
                    <a:lnTo>
                      <a:pt x="616" y="456"/>
                    </a:lnTo>
                    <a:lnTo>
                      <a:pt x="594" y="434"/>
                    </a:lnTo>
                    <a:lnTo>
                      <a:pt x="566" y="416"/>
                    </a:lnTo>
                    <a:lnTo>
                      <a:pt x="522" y="398"/>
                    </a:lnTo>
                    <a:lnTo>
                      <a:pt x="480" y="386"/>
                    </a:lnTo>
                    <a:lnTo>
                      <a:pt x="426" y="374"/>
                    </a:lnTo>
                    <a:lnTo>
                      <a:pt x="380" y="372"/>
                    </a:lnTo>
                    <a:lnTo>
                      <a:pt x="410" y="346"/>
                    </a:lnTo>
                    <a:lnTo>
                      <a:pt x="426" y="318"/>
                    </a:lnTo>
                    <a:lnTo>
                      <a:pt x="444" y="266"/>
                    </a:lnTo>
                    <a:lnTo>
                      <a:pt x="452" y="204"/>
                    </a:lnTo>
                    <a:lnTo>
                      <a:pt x="442" y="116"/>
                    </a:lnTo>
                    <a:lnTo>
                      <a:pt x="412" y="54"/>
                    </a:lnTo>
                    <a:lnTo>
                      <a:pt x="386" y="26"/>
                    </a:lnTo>
                    <a:lnTo>
                      <a:pt x="358" y="8"/>
                    </a:lnTo>
                    <a:lnTo>
                      <a:pt x="322" y="0"/>
                    </a:lnTo>
                    <a:lnTo>
                      <a:pt x="294" y="4"/>
                    </a:lnTo>
                    <a:lnTo>
                      <a:pt x="260" y="18"/>
                    </a:lnTo>
                    <a:lnTo>
                      <a:pt x="228" y="46"/>
                    </a:lnTo>
                    <a:lnTo>
                      <a:pt x="210" y="76"/>
                    </a:lnTo>
                    <a:lnTo>
                      <a:pt x="192" y="118"/>
                    </a:lnTo>
                    <a:lnTo>
                      <a:pt x="182" y="156"/>
                    </a:lnTo>
                    <a:lnTo>
                      <a:pt x="180" y="192"/>
                    </a:lnTo>
                    <a:lnTo>
                      <a:pt x="182" y="232"/>
                    </a:lnTo>
                    <a:lnTo>
                      <a:pt x="192" y="286"/>
                    </a:lnTo>
                    <a:lnTo>
                      <a:pt x="204" y="310"/>
                    </a:lnTo>
                    <a:lnTo>
                      <a:pt x="220" y="340"/>
                    </a:lnTo>
                    <a:lnTo>
                      <a:pt x="248" y="368"/>
                    </a:lnTo>
                    <a:lnTo>
                      <a:pt x="210" y="374"/>
                    </a:lnTo>
                    <a:lnTo>
                      <a:pt x="172" y="382"/>
                    </a:lnTo>
                    <a:lnTo>
                      <a:pt x="128" y="394"/>
                    </a:lnTo>
                    <a:lnTo>
                      <a:pt x="82" y="410"/>
                    </a:lnTo>
                    <a:lnTo>
                      <a:pt x="42" y="434"/>
                    </a:lnTo>
                    <a:lnTo>
                      <a:pt x="14" y="460"/>
                    </a:lnTo>
                    <a:lnTo>
                      <a:pt x="0" y="498"/>
                    </a:lnTo>
                    <a:lnTo>
                      <a:pt x="0" y="74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6" name="Line 199"/>
              <p:cNvSpPr>
                <a:spLocks noChangeShapeType="1"/>
              </p:cNvSpPr>
              <p:nvPr/>
            </p:nvSpPr>
            <p:spPr bwMode="auto">
              <a:xfrm>
                <a:off x="3201" y="1541"/>
                <a:ext cx="0" cy="43"/>
              </a:xfrm>
              <a:prstGeom prst="line">
                <a:avLst/>
              </a:prstGeom>
              <a:grpFill/>
              <a:ln w="6350">
                <a:solidFill>
                  <a:srgbClr val="C4ECD9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7" name="Line 200"/>
              <p:cNvSpPr>
                <a:spLocks noChangeShapeType="1"/>
              </p:cNvSpPr>
              <p:nvPr/>
            </p:nvSpPr>
            <p:spPr bwMode="auto">
              <a:xfrm>
                <a:off x="3295" y="1541"/>
                <a:ext cx="0" cy="43"/>
              </a:xfrm>
              <a:prstGeom prst="line">
                <a:avLst/>
              </a:prstGeom>
              <a:grpFill/>
              <a:ln w="6350">
                <a:solidFill>
                  <a:srgbClr val="C4ECD9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38" name="TextBox 1237"/>
            <p:cNvSpPr txBox="1"/>
            <p:nvPr/>
          </p:nvSpPr>
          <p:spPr>
            <a:xfrm>
              <a:off x="3668454" y="4152808"/>
              <a:ext cx="264223" cy="1231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GE</a:t>
              </a:r>
              <a:endParaRPr lang="en-US" sz="8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39" name="Group 197"/>
            <p:cNvGrpSpPr>
              <a:grpSpLocks/>
            </p:cNvGrpSpPr>
            <p:nvPr/>
          </p:nvGrpSpPr>
          <p:grpSpPr bwMode="auto">
            <a:xfrm>
              <a:off x="3800569" y="4671346"/>
              <a:ext cx="220186" cy="264223"/>
              <a:chOff x="3168" y="1392"/>
              <a:chExt cx="160" cy="192"/>
            </a:xfrm>
            <a:solidFill>
              <a:srgbClr val="339966"/>
            </a:solidFill>
          </p:grpSpPr>
          <p:sp>
            <p:nvSpPr>
              <p:cNvPr id="1240" name="Freeform 198"/>
              <p:cNvSpPr>
                <a:spLocks/>
              </p:cNvSpPr>
              <p:nvPr/>
            </p:nvSpPr>
            <p:spPr bwMode="auto">
              <a:xfrm>
                <a:off x="3168" y="1392"/>
                <a:ext cx="160" cy="191"/>
              </a:xfrm>
              <a:custGeom>
                <a:avLst/>
                <a:gdLst>
                  <a:gd name="T0" fmla="*/ 0 w 626"/>
                  <a:gd name="T1" fmla="*/ 1 h 746"/>
                  <a:gd name="T2" fmla="*/ 1 w 626"/>
                  <a:gd name="T3" fmla="*/ 1 h 746"/>
                  <a:gd name="T4" fmla="*/ 1 w 626"/>
                  <a:gd name="T5" fmla="*/ 1 h 746"/>
                  <a:gd name="T6" fmla="*/ 1 w 626"/>
                  <a:gd name="T7" fmla="*/ 1 h 746"/>
                  <a:gd name="T8" fmla="*/ 1 w 626"/>
                  <a:gd name="T9" fmla="*/ 1 h 746"/>
                  <a:gd name="T10" fmla="*/ 1 w 626"/>
                  <a:gd name="T11" fmla="*/ 1 h 746"/>
                  <a:gd name="T12" fmla="*/ 1 w 626"/>
                  <a:gd name="T13" fmla="*/ 1 h 746"/>
                  <a:gd name="T14" fmla="*/ 1 w 626"/>
                  <a:gd name="T15" fmla="*/ 1 h 746"/>
                  <a:gd name="T16" fmla="*/ 1 w 626"/>
                  <a:gd name="T17" fmla="*/ 1 h 746"/>
                  <a:gd name="T18" fmla="*/ 1 w 626"/>
                  <a:gd name="T19" fmla="*/ 1 h 746"/>
                  <a:gd name="T20" fmla="*/ 1 w 626"/>
                  <a:gd name="T21" fmla="*/ 1 h 746"/>
                  <a:gd name="T22" fmla="*/ 1 w 626"/>
                  <a:gd name="T23" fmla="*/ 0 h 746"/>
                  <a:gd name="T24" fmla="*/ 1 w 626"/>
                  <a:gd name="T25" fmla="*/ 0 h 746"/>
                  <a:gd name="T26" fmla="*/ 1 w 626"/>
                  <a:gd name="T27" fmla="*/ 0 h 746"/>
                  <a:gd name="T28" fmla="*/ 1 w 626"/>
                  <a:gd name="T29" fmla="*/ 0 h 746"/>
                  <a:gd name="T30" fmla="*/ 1 w 626"/>
                  <a:gd name="T31" fmla="*/ 0 h 746"/>
                  <a:gd name="T32" fmla="*/ 1 w 626"/>
                  <a:gd name="T33" fmla="*/ 0 h 746"/>
                  <a:gd name="T34" fmla="*/ 1 w 626"/>
                  <a:gd name="T35" fmla="*/ 0 h 746"/>
                  <a:gd name="T36" fmla="*/ 0 w 626"/>
                  <a:gd name="T37" fmla="*/ 0 h 746"/>
                  <a:gd name="T38" fmla="*/ 0 w 626"/>
                  <a:gd name="T39" fmla="*/ 0 h 746"/>
                  <a:gd name="T40" fmla="*/ 0 w 626"/>
                  <a:gd name="T41" fmla="*/ 0 h 746"/>
                  <a:gd name="T42" fmla="*/ 0 w 626"/>
                  <a:gd name="T43" fmla="*/ 0 h 746"/>
                  <a:gd name="T44" fmla="*/ 0 w 626"/>
                  <a:gd name="T45" fmla="*/ 0 h 746"/>
                  <a:gd name="T46" fmla="*/ 0 w 626"/>
                  <a:gd name="T47" fmla="*/ 0 h 746"/>
                  <a:gd name="T48" fmla="*/ 0 w 626"/>
                  <a:gd name="T49" fmla="*/ 0 h 746"/>
                  <a:gd name="T50" fmla="*/ 0 w 626"/>
                  <a:gd name="T51" fmla="*/ 0 h 746"/>
                  <a:gd name="T52" fmla="*/ 0 w 626"/>
                  <a:gd name="T53" fmla="*/ 0 h 746"/>
                  <a:gd name="T54" fmla="*/ 0 w 626"/>
                  <a:gd name="T55" fmla="*/ 0 h 746"/>
                  <a:gd name="T56" fmla="*/ 0 w 626"/>
                  <a:gd name="T57" fmla="*/ 0 h 746"/>
                  <a:gd name="T58" fmla="*/ 0 w 626"/>
                  <a:gd name="T59" fmla="*/ 1 h 746"/>
                  <a:gd name="T60" fmla="*/ 0 w 626"/>
                  <a:gd name="T61" fmla="*/ 1 h 746"/>
                  <a:gd name="T62" fmla="*/ 0 w 626"/>
                  <a:gd name="T63" fmla="*/ 1 h 746"/>
                  <a:gd name="T64" fmla="*/ 0 w 626"/>
                  <a:gd name="T65" fmla="*/ 1 h 746"/>
                  <a:gd name="T66" fmla="*/ 0 w 626"/>
                  <a:gd name="T67" fmla="*/ 1 h 746"/>
                  <a:gd name="T68" fmla="*/ 0 w 626"/>
                  <a:gd name="T69" fmla="*/ 1 h 746"/>
                  <a:gd name="T70" fmla="*/ 0 w 626"/>
                  <a:gd name="T71" fmla="*/ 1 h 746"/>
                  <a:gd name="T72" fmla="*/ 0 w 626"/>
                  <a:gd name="T73" fmla="*/ 1 h 746"/>
                  <a:gd name="T74" fmla="*/ 0 w 626"/>
                  <a:gd name="T75" fmla="*/ 1 h 746"/>
                  <a:gd name="T76" fmla="*/ 0 w 626"/>
                  <a:gd name="T77" fmla="*/ 1 h 74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26"/>
                  <a:gd name="T118" fmla="*/ 0 h 746"/>
                  <a:gd name="T119" fmla="*/ 626 w 626"/>
                  <a:gd name="T120" fmla="*/ 746 h 74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26" h="746">
                    <a:moveTo>
                      <a:pt x="0" y="746"/>
                    </a:moveTo>
                    <a:lnTo>
                      <a:pt x="626" y="746"/>
                    </a:lnTo>
                    <a:lnTo>
                      <a:pt x="626" y="492"/>
                    </a:lnTo>
                    <a:lnTo>
                      <a:pt x="616" y="456"/>
                    </a:lnTo>
                    <a:lnTo>
                      <a:pt x="594" y="434"/>
                    </a:lnTo>
                    <a:lnTo>
                      <a:pt x="566" y="416"/>
                    </a:lnTo>
                    <a:lnTo>
                      <a:pt x="522" y="398"/>
                    </a:lnTo>
                    <a:lnTo>
                      <a:pt x="480" y="386"/>
                    </a:lnTo>
                    <a:lnTo>
                      <a:pt x="426" y="374"/>
                    </a:lnTo>
                    <a:lnTo>
                      <a:pt x="380" y="372"/>
                    </a:lnTo>
                    <a:lnTo>
                      <a:pt x="410" y="346"/>
                    </a:lnTo>
                    <a:lnTo>
                      <a:pt x="426" y="318"/>
                    </a:lnTo>
                    <a:lnTo>
                      <a:pt x="444" y="266"/>
                    </a:lnTo>
                    <a:lnTo>
                      <a:pt x="452" y="204"/>
                    </a:lnTo>
                    <a:lnTo>
                      <a:pt x="442" y="116"/>
                    </a:lnTo>
                    <a:lnTo>
                      <a:pt x="412" y="54"/>
                    </a:lnTo>
                    <a:lnTo>
                      <a:pt x="386" y="26"/>
                    </a:lnTo>
                    <a:lnTo>
                      <a:pt x="358" y="8"/>
                    </a:lnTo>
                    <a:lnTo>
                      <a:pt x="322" y="0"/>
                    </a:lnTo>
                    <a:lnTo>
                      <a:pt x="294" y="4"/>
                    </a:lnTo>
                    <a:lnTo>
                      <a:pt x="260" y="18"/>
                    </a:lnTo>
                    <a:lnTo>
                      <a:pt x="228" y="46"/>
                    </a:lnTo>
                    <a:lnTo>
                      <a:pt x="210" y="76"/>
                    </a:lnTo>
                    <a:lnTo>
                      <a:pt x="192" y="118"/>
                    </a:lnTo>
                    <a:lnTo>
                      <a:pt x="182" y="156"/>
                    </a:lnTo>
                    <a:lnTo>
                      <a:pt x="180" y="192"/>
                    </a:lnTo>
                    <a:lnTo>
                      <a:pt x="182" y="232"/>
                    </a:lnTo>
                    <a:lnTo>
                      <a:pt x="192" y="286"/>
                    </a:lnTo>
                    <a:lnTo>
                      <a:pt x="204" y="310"/>
                    </a:lnTo>
                    <a:lnTo>
                      <a:pt x="220" y="340"/>
                    </a:lnTo>
                    <a:lnTo>
                      <a:pt x="248" y="368"/>
                    </a:lnTo>
                    <a:lnTo>
                      <a:pt x="210" y="374"/>
                    </a:lnTo>
                    <a:lnTo>
                      <a:pt x="172" y="382"/>
                    </a:lnTo>
                    <a:lnTo>
                      <a:pt x="128" y="394"/>
                    </a:lnTo>
                    <a:lnTo>
                      <a:pt x="82" y="410"/>
                    </a:lnTo>
                    <a:lnTo>
                      <a:pt x="42" y="434"/>
                    </a:lnTo>
                    <a:lnTo>
                      <a:pt x="14" y="460"/>
                    </a:lnTo>
                    <a:lnTo>
                      <a:pt x="0" y="498"/>
                    </a:lnTo>
                    <a:lnTo>
                      <a:pt x="0" y="74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1" name="Line 199"/>
              <p:cNvSpPr>
                <a:spLocks noChangeShapeType="1"/>
              </p:cNvSpPr>
              <p:nvPr/>
            </p:nvSpPr>
            <p:spPr bwMode="auto">
              <a:xfrm>
                <a:off x="3201" y="1541"/>
                <a:ext cx="0" cy="43"/>
              </a:xfrm>
              <a:prstGeom prst="line">
                <a:avLst/>
              </a:prstGeom>
              <a:grpFill/>
              <a:ln w="6350">
                <a:solidFill>
                  <a:srgbClr val="C4ECD9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2" name="Line 200"/>
              <p:cNvSpPr>
                <a:spLocks noChangeShapeType="1"/>
              </p:cNvSpPr>
              <p:nvPr/>
            </p:nvSpPr>
            <p:spPr bwMode="auto">
              <a:xfrm>
                <a:off x="3295" y="1541"/>
                <a:ext cx="0" cy="43"/>
              </a:xfrm>
              <a:prstGeom prst="line">
                <a:avLst/>
              </a:prstGeom>
              <a:grpFill/>
              <a:ln w="6350">
                <a:solidFill>
                  <a:srgbClr val="C4ECD9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43" name="TextBox 1242"/>
            <p:cNvSpPr txBox="1"/>
            <p:nvPr/>
          </p:nvSpPr>
          <p:spPr>
            <a:xfrm>
              <a:off x="4064789" y="4681255"/>
              <a:ext cx="396335" cy="1231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Aurora</a:t>
              </a:r>
              <a:endParaRPr lang="en-US" sz="8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44" name="Group 197"/>
            <p:cNvGrpSpPr>
              <a:grpSpLocks/>
            </p:cNvGrpSpPr>
            <p:nvPr/>
          </p:nvGrpSpPr>
          <p:grpSpPr bwMode="auto">
            <a:xfrm>
              <a:off x="3536346" y="5199793"/>
              <a:ext cx="220186" cy="264223"/>
              <a:chOff x="3168" y="1392"/>
              <a:chExt cx="160" cy="192"/>
            </a:xfrm>
            <a:solidFill>
              <a:srgbClr val="339966"/>
            </a:solidFill>
          </p:grpSpPr>
          <p:sp>
            <p:nvSpPr>
              <p:cNvPr id="1245" name="Freeform 198"/>
              <p:cNvSpPr>
                <a:spLocks/>
              </p:cNvSpPr>
              <p:nvPr/>
            </p:nvSpPr>
            <p:spPr bwMode="auto">
              <a:xfrm>
                <a:off x="3168" y="1392"/>
                <a:ext cx="160" cy="191"/>
              </a:xfrm>
              <a:custGeom>
                <a:avLst/>
                <a:gdLst>
                  <a:gd name="T0" fmla="*/ 0 w 626"/>
                  <a:gd name="T1" fmla="*/ 1 h 746"/>
                  <a:gd name="T2" fmla="*/ 1 w 626"/>
                  <a:gd name="T3" fmla="*/ 1 h 746"/>
                  <a:gd name="T4" fmla="*/ 1 w 626"/>
                  <a:gd name="T5" fmla="*/ 1 h 746"/>
                  <a:gd name="T6" fmla="*/ 1 w 626"/>
                  <a:gd name="T7" fmla="*/ 1 h 746"/>
                  <a:gd name="T8" fmla="*/ 1 w 626"/>
                  <a:gd name="T9" fmla="*/ 1 h 746"/>
                  <a:gd name="T10" fmla="*/ 1 w 626"/>
                  <a:gd name="T11" fmla="*/ 1 h 746"/>
                  <a:gd name="T12" fmla="*/ 1 w 626"/>
                  <a:gd name="T13" fmla="*/ 1 h 746"/>
                  <a:gd name="T14" fmla="*/ 1 w 626"/>
                  <a:gd name="T15" fmla="*/ 1 h 746"/>
                  <a:gd name="T16" fmla="*/ 1 w 626"/>
                  <a:gd name="T17" fmla="*/ 1 h 746"/>
                  <a:gd name="T18" fmla="*/ 1 w 626"/>
                  <a:gd name="T19" fmla="*/ 1 h 746"/>
                  <a:gd name="T20" fmla="*/ 1 w 626"/>
                  <a:gd name="T21" fmla="*/ 1 h 746"/>
                  <a:gd name="T22" fmla="*/ 1 w 626"/>
                  <a:gd name="T23" fmla="*/ 0 h 746"/>
                  <a:gd name="T24" fmla="*/ 1 w 626"/>
                  <a:gd name="T25" fmla="*/ 0 h 746"/>
                  <a:gd name="T26" fmla="*/ 1 w 626"/>
                  <a:gd name="T27" fmla="*/ 0 h 746"/>
                  <a:gd name="T28" fmla="*/ 1 w 626"/>
                  <a:gd name="T29" fmla="*/ 0 h 746"/>
                  <a:gd name="T30" fmla="*/ 1 w 626"/>
                  <a:gd name="T31" fmla="*/ 0 h 746"/>
                  <a:gd name="T32" fmla="*/ 1 w 626"/>
                  <a:gd name="T33" fmla="*/ 0 h 746"/>
                  <a:gd name="T34" fmla="*/ 1 w 626"/>
                  <a:gd name="T35" fmla="*/ 0 h 746"/>
                  <a:gd name="T36" fmla="*/ 0 w 626"/>
                  <a:gd name="T37" fmla="*/ 0 h 746"/>
                  <a:gd name="T38" fmla="*/ 0 w 626"/>
                  <a:gd name="T39" fmla="*/ 0 h 746"/>
                  <a:gd name="T40" fmla="*/ 0 w 626"/>
                  <a:gd name="T41" fmla="*/ 0 h 746"/>
                  <a:gd name="T42" fmla="*/ 0 w 626"/>
                  <a:gd name="T43" fmla="*/ 0 h 746"/>
                  <a:gd name="T44" fmla="*/ 0 w 626"/>
                  <a:gd name="T45" fmla="*/ 0 h 746"/>
                  <a:gd name="T46" fmla="*/ 0 w 626"/>
                  <a:gd name="T47" fmla="*/ 0 h 746"/>
                  <a:gd name="T48" fmla="*/ 0 w 626"/>
                  <a:gd name="T49" fmla="*/ 0 h 746"/>
                  <a:gd name="T50" fmla="*/ 0 w 626"/>
                  <a:gd name="T51" fmla="*/ 0 h 746"/>
                  <a:gd name="T52" fmla="*/ 0 w 626"/>
                  <a:gd name="T53" fmla="*/ 0 h 746"/>
                  <a:gd name="T54" fmla="*/ 0 w 626"/>
                  <a:gd name="T55" fmla="*/ 0 h 746"/>
                  <a:gd name="T56" fmla="*/ 0 w 626"/>
                  <a:gd name="T57" fmla="*/ 0 h 746"/>
                  <a:gd name="T58" fmla="*/ 0 w 626"/>
                  <a:gd name="T59" fmla="*/ 1 h 746"/>
                  <a:gd name="T60" fmla="*/ 0 w 626"/>
                  <a:gd name="T61" fmla="*/ 1 h 746"/>
                  <a:gd name="T62" fmla="*/ 0 w 626"/>
                  <a:gd name="T63" fmla="*/ 1 h 746"/>
                  <a:gd name="T64" fmla="*/ 0 w 626"/>
                  <a:gd name="T65" fmla="*/ 1 h 746"/>
                  <a:gd name="T66" fmla="*/ 0 w 626"/>
                  <a:gd name="T67" fmla="*/ 1 h 746"/>
                  <a:gd name="T68" fmla="*/ 0 w 626"/>
                  <a:gd name="T69" fmla="*/ 1 h 746"/>
                  <a:gd name="T70" fmla="*/ 0 w 626"/>
                  <a:gd name="T71" fmla="*/ 1 h 746"/>
                  <a:gd name="T72" fmla="*/ 0 w 626"/>
                  <a:gd name="T73" fmla="*/ 1 h 746"/>
                  <a:gd name="T74" fmla="*/ 0 w 626"/>
                  <a:gd name="T75" fmla="*/ 1 h 746"/>
                  <a:gd name="T76" fmla="*/ 0 w 626"/>
                  <a:gd name="T77" fmla="*/ 1 h 74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26"/>
                  <a:gd name="T118" fmla="*/ 0 h 746"/>
                  <a:gd name="T119" fmla="*/ 626 w 626"/>
                  <a:gd name="T120" fmla="*/ 746 h 74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26" h="746">
                    <a:moveTo>
                      <a:pt x="0" y="746"/>
                    </a:moveTo>
                    <a:lnTo>
                      <a:pt x="626" y="746"/>
                    </a:lnTo>
                    <a:lnTo>
                      <a:pt x="626" y="492"/>
                    </a:lnTo>
                    <a:lnTo>
                      <a:pt x="616" y="456"/>
                    </a:lnTo>
                    <a:lnTo>
                      <a:pt x="594" y="434"/>
                    </a:lnTo>
                    <a:lnTo>
                      <a:pt x="566" y="416"/>
                    </a:lnTo>
                    <a:lnTo>
                      <a:pt x="522" y="398"/>
                    </a:lnTo>
                    <a:lnTo>
                      <a:pt x="480" y="386"/>
                    </a:lnTo>
                    <a:lnTo>
                      <a:pt x="426" y="374"/>
                    </a:lnTo>
                    <a:lnTo>
                      <a:pt x="380" y="372"/>
                    </a:lnTo>
                    <a:lnTo>
                      <a:pt x="410" y="346"/>
                    </a:lnTo>
                    <a:lnTo>
                      <a:pt x="426" y="318"/>
                    </a:lnTo>
                    <a:lnTo>
                      <a:pt x="444" y="266"/>
                    </a:lnTo>
                    <a:lnTo>
                      <a:pt x="452" y="204"/>
                    </a:lnTo>
                    <a:lnTo>
                      <a:pt x="442" y="116"/>
                    </a:lnTo>
                    <a:lnTo>
                      <a:pt x="412" y="54"/>
                    </a:lnTo>
                    <a:lnTo>
                      <a:pt x="386" y="26"/>
                    </a:lnTo>
                    <a:lnTo>
                      <a:pt x="358" y="8"/>
                    </a:lnTo>
                    <a:lnTo>
                      <a:pt x="322" y="0"/>
                    </a:lnTo>
                    <a:lnTo>
                      <a:pt x="294" y="4"/>
                    </a:lnTo>
                    <a:lnTo>
                      <a:pt x="260" y="18"/>
                    </a:lnTo>
                    <a:lnTo>
                      <a:pt x="228" y="46"/>
                    </a:lnTo>
                    <a:lnTo>
                      <a:pt x="210" y="76"/>
                    </a:lnTo>
                    <a:lnTo>
                      <a:pt x="192" y="118"/>
                    </a:lnTo>
                    <a:lnTo>
                      <a:pt x="182" y="156"/>
                    </a:lnTo>
                    <a:lnTo>
                      <a:pt x="180" y="192"/>
                    </a:lnTo>
                    <a:lnTo>
                      <a:pt x="182" y="232"/>
                    </a:lnTo>
                    <a:lnTo>
                      <a:pt x="192" y="286"/>
                    </a:lnTo>
                    <a:lnTo>
                      <a:pt x="204" y="310"/>
                    </a:lnTo>
                    <a:lnTo>
                      <a:pt x="220" y="340"/>
                    </a:lnTo>
                    <a:lnTo>
                      <a:pt x="248" y="368"/>
                    </a:lnTo>
                    <a:lnTo>
                      <a:pt x="210" y="374"/>
                    </a:lnTo>
                    <a:lnTo>
                      <a:pt x="172" y="382"/>
                    </a:lnTo>
                    <a:lnTo>
                      <a:pt x="128" y="394"/>
                    </a:lnTo>
                    <a:lnTo>
                      <a:pt x="82" y="410"/>
                    </a:lnTo>
                    <a:lnTo>
                      <a:pt x="42" y="434"/>
                    </a:lnTo>
                    <a:lnTo>
                      <a:pt x="14" y="460"/>
                    </a:lnTo>
                    <a:lnTo>
                      <a:pt x="0" y="498"/>
                    </a:lnTo>
                    <a:lnTo>
                      <a:pt x="0" y="74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6" name="Line 199"/>
              <p:cNvSpPr>
                <a:spLocks noChangeShapeType="1"/>
              </p:cNvSpPr>
              <p:nvPr/>
            </p:nvSpPr>
            <p:spPr bwMode="auto">
              <a:xfrm>
                <a:off x="3201" y="1541"/>
                <a:ext cx="0" cy="43"/>
              </a:xfrm>
              <a:prstGeom prst="line">
                <a:avLst/>
              </a:prstGeom>
              <a:grpFill/>
              <a:ln w="6350">
                <a:solidFill>
                  <a:srgbClr val="C4ECD9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7" name="Line 200"/>
              <p:cNvSpPr>
                <a:spLocks noChangeShapeType="1"/>
              </p:cNvSpPr>
              <p:nvPr/>
            </p:nvSpPr>
            <p:spPr bwMode="auto">
              <a:xfrm>
                <a:off x="3295" y="1541"/>
                <a:ext cx="0" cy="43"/>
              </a:xfrm>
              <a:prstGeom prst="line">
                <a:avLst/>
              </a:prstGeom>
              <a:grpFill/>
              <a:ln w="6350">
                <a:solidFill>
                  <a:srgbClr val="C4ECD9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48" name="TextBox 1247"/>
            <p:cNvSpPr txBox="1"/>
            <p:nvPr/>
          </p:nvSpPr>
          <p:spPr>
            <a:xfrm>
              <a:off x="3800568" y="5209701"/>
              <a:ext cx="792670" cy="1231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We Energies</a:t>
              </a:r>
              <a:endParaRPr lang="en-US" sz="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9" name="Rectangle 1248"/>
            <p:cNvSpPr/>
            <p:nvPr/>
          </p:nvSpPr>
          <p:spPr>
            <a:xfrm>
              <a:off x="4857463" y="4803458"/>
              <a:ext cx="1056893" cy="264223"/>
            </a:xfrm>
            <a:prstGeom prst="rect">
              <a:avLst/>
            </a:prstGeom>
            <a:gradFill>
              <a:gsLst>
                <a:gs pos="0">
                  <a:srgbClr val="4F81BD">
                    <a:lumMod val="20000"/>
                    <a:lumOff val="80000"/>
                  </a:srgbClr>
                </a:gs>
                <a:gs pos="45000">
                  <a:srgbClr val="4F81BD">
                    <a:lumMod val="20000"/>
                    <a:lumOff val="80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50" name="Group 3157"/>
            <p:cNvGrpSpPr/>
            <p:nvPr/>
          </p:nvGrpSpPr>
          <p:grpSpPr>
            <a:xfrm>
              <a:off x="3932681" y="4142900"/>
              <a:ext cx="188920" cy="264223"/>
              <a:chOff x="762000" y="8229600"/>
              <a:chExt cx="544830" cy="762000"/>
            </a:xfrm>
          </p:grpSpPr>
          <p:sp>
            <p:nvSpPr>
              <p:cNvPr id="1251" name="Folded Corner 1250"/>
              <p:cNvSpPr/>
              <p:nvPr/>
            </p:nvSpPr>
            <p:spPr>
              <a:xfrm>
                <a:off x="762000" y="8229600"/>
                <a:ext cx="544830" cy="762000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" name="Rectangle 1251"/>
              <p:cNvSpPr/>
              <p:nvPr/>
            </p:nvSpPr>
            <p:spPr>
              <a:xfrm>
                <a:off x="838200" y="8416290"/>
                <a:ext cx="381000" cy="49911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253" name="Group 3160"/>
              <p:cNvGrpSpPr/>
              <p:nvPr/>
            </p:nvGrpSpPr>
            <p:grpSpPr>
              <a:xfrm>
                <a:off x="838200" y="8320315"/>
                <a:ext cx="381000" cy="61685"/>
                <a:chOff x="852714" y="8320315"/>
                <a:chExt cx="362857" cy="61685"/>
              </a:xfrm>
            </p:grpSpPr>
            <p:cxnSp>
              <p:nvCxnSpPr>
                <p:cNvPr id="1254" name="Straight Connector 1253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255" name="Straight Connector 1254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256" name="Straight Connector 1255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257" name="Straight Connector 1256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1258" name="TextBox 1257"/>
            <p:cNvSpPr txBox="1"/>
            <p:nvPr/>
          </p:nvSpPr>
          <p:spPr>
            <a:xfrm>
              <a:off x="4196903" y="4152808"/>
              <a:ext cx="264223" cy="1231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Prov.</a:t>
              </a:r>
              <a:endParaRPr lang="en-US" sz="8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59" name="Group 3120"/>
            <p:cNvGrpSpPr/>
            <p:nvPr/>
          </p:nvGrpSpPr>
          <p:grpSpPr>
            <a:xfrm>
              <a:off x="4507051" y="4142900"/>
              <a:ext cx="343806" cy="264223"/>
              <a:chOff x="1275442" y="8153400"/>
              <a:chExt cx="991518" cy="762000"/>
            </a:xfrm>
          </p:grpSpPr>
          <p:sp>
            <p:nvSpPr>
              <p:cNvPr id="1260" name="Folded Corner 1259"/>
              <p:cNvSpPr/>
              <p:nvPr/>
            </p:nvSpPr>
            <p:spPr>
              <a:xfrm>
                <a:off x="1504954" y="8153400"/>
                <a:ext cx="544834" cy="762000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261" name="Group 197"/>
              <p:cNvGrpSpPr>
                <a:grpSpLocks/>
              </p:cNvGrpSpPr>
              <p:nvPr/>
            </p:nvGrpSpPr>
            <p:grpSpPr bwMode="auto">
              <a:xfrm>
                <a:off x="1275442" y="8305808"/>
                <a:ext cx="611508" cy="548641"/>
                <a:chOff x="3081" y="1392"/>
                <a:chExt cx="214" cy="192"/>
              </a:xfrm>
              <a:solidFill>
                <a:srgbClr val="339966"/>
              </a:solidFill>
            </p:grpSpPr>
            <p:sp>
              <p:nvSpPr>
                <p:cNvPr id="1263" name="Freeform 198"/>
                <p:cNvSpPr>
                  <a:spLocks/>
                </p:cNvSpPr>
                <p:nvPr/>
              </p:nvSpPr>
              <p:spPr bwMode="auto">
                <a:xfrm>
                  <a:off x="3081" y="1392"/>
                  <a:ext cx="160" cy="191"/>
                </a:xfrm>
                <a:custGeom>
                  <a:avLst/>
                  <a:gdLst>
                    <a:gd name="T0" fmla="*/ 0 w 626"/>
                    <a:gd name="T1" fmla="*/ 1 h 746"/>
                    <a:gd name="T2" fmla="*/ 1 w 626"/>
                    <a:gd name="T3" fmla="*/ 1 h 746"/>
                    <a:gd name="T4" fmla="*/ 1 w 626"/>
                    <a:gd name="T5" fmla="*/ 1 h 746"/>
                    <a:gd name="T6" fmla="*/ 1 w 626"/>
                    <a:gd name="T7" fmla="*/ 1 h 746"/>
                    <a:gd name="T8" fmla="*/ 1 w 626"/>
                    <a:gd name="T9" fmla="*/ 1 h 746"/>
                    <a:gd name="T10" fmla="*/ 1 w 626"/>
                    <a:gd name="T11" fmla="*/ 1 h 746"/>
                    <a:gd name="T12" fmla="*/ 1 w 626"/>
                    <a:gd name="T13" fmla="*/ 1 h 746"/>
                    <a:gd name="T14" fmla="*/ 1 w 626"/>
                    <a:gd name="T15" fmla="*/ 1 h 746"/>
                    <a:gd name="T16" fmla="*/ 1 w 626"/>
                    <a:gd name="T17" fmla="*/ 1 h 746"/>
                    <a:gd name="T18" fmla="*/ 1 w 626"/>
                    <a:gd name="T19" fmla="*/ 1 h 746"/>
                    <a:gd name="T20" fmla="*/ 1 w 626"/>
                    <a:gd name="T21" fmla="*/ 1 h 746"/>
                    <a:gd name="T22" fmla="*/ 1 w 626"/>
                    <a:gd name="T23" fmla="*/ 0 h 746"/>
                    <a:gd name="T24" fmla="*/ 1 w 626"/>
                    <a:gd name="T25" fmla="*/ 0 h 746"/>
                    <a:gd name="T26" fmla="*/ 1 w 626"/>
                    <a:gd name="T27" fmla="*/ 0 h 746"/>
                    <a:gd name="T28" fmla="*/ 1 w 626"/>
                    <a:gd name="T29" fmla="*/ 0 h 746"/>
                    <a:gd name="T30" fmla="*/ 1 w 626"/>
                    <a:gd name="T31" fmla="*/ 0 h 746"/>
                    <a:gd name="T32" fmla="*/ 1 w 626"/>
                    <a:gd name="T33" fmla="*/ 0 h 746"/>
                    <a:gd name="T34" fmla="*/ 1 w 626"/>
                    <a:gd name="T35" fmla="*/ 0 h 746"/>
                    <a:gd name="T36" fmla="*/ 0 w 626"/>
                    <a:gd name="T37" fmla="*/ 0 h 746"/>
                    <a:gd name="T38" fmla="*/ 0 w 626"/>
                    <a:gd name="T39" fmla="*/ 0 h 746"/>
                    <a:gd name="T40" fmla="*/ 0 w 626"/>
                    <a:gd name="T41" fmla="*/ 0 h 746"/>
                    <a:gd name="T42" fmla="*/ 0 w 626"/>
                    <a:gd name="T43" fmla="*/ 0 h 746"/>
                    <a:gd name="T44" fmla="*/ 0 w 626"/>
                    <a:gd name="T45" fmla="*/ 0 h 746"/>
                    <a:gd name="T46" fmla="*/ 0 w 626"/>
                    <a:gd name="T47" fmla="*/ 0 h 746"/>
                    <a:gd name="T48" fmla="*/ 0 w 626"/>
                    <a:gd name="T49" fmla="*/ 0 h 746"/>
                    <a:gd name="T50" fmla="*/ 0 w 626"/>
                    <a:gd name="T51" fmla="*/ 0 h 746"/>
                    <a:gd name="T52" fmla="*/ 0 w 626"/>
                    <a:gd name="T53" fmla="*/ 0 h 746"/>
                    <a:gd name="T54" fmla="*/ 0 w 626"/>
                    <a:gd name="T55" fmla="*/ 0 h 746"/>
                    <a:gd name="T56" fmla="*/ 0 w 626"/>
                    <a:gd name="T57" fmla="*/ 0 h 746"/>
                    <a:gd name="T58" fmla="*/ 0 w 626"/>
                    <a:gd name="T59" fmla="*/ 1 h 746"/>
                    <a:gd name="T60" fmla="*/ 0 w 626"/>
                    <a:gd name="T61" fmla="*/ 1 h 746"/>
                    <a:gd name="T62" fmla="*/ 0 w 626"/>
                    <a:gd name="T63" fmla="*/ 1 h 746"/>
                    <a:gd name="T64" fmla="*/ 0 w 626"/>
                    <a:gd name="T65" fmla="*/ 1 h 746"/>
                    <a:gd name="T66" fmla="*/ 0 w 626"/>
                    <a:gd name="T67" fmla="*/ 1 h 746"/>
                    <a:gd name="T68" fmla="*/ 0 w 626"/>
                    <a:gd name="T69" fmla="*/ 1 h 746"/>
                    <a:gd name="T70" fmla="*/ 0 w 626"/>
                    <a:gd name="T71" fmla="*/ 1 h 746"/>
                    <a:gd name="T72" fmla="*/ 0 w 626"/>
                    <a:gd name="T73" fmla="*/ 1 h 746"/>
                    <a:gd name="T74" fmla="*/ 0 w 626"/>
                    <a:gd name="T75" fmla="*/ 1 h 746"/>
                    <a:gd name="T76" fmla="*/ 0 w 626"/>
                    <a:gd name="T77" fmla="*/ 1 h 74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626"/>
                    <a:gd name="T118" fmla="*/ 0 h 746"/>
                    <a:gd name="T119" fmla="*/ 626 w 626"/>
                    <a:gd name="T120" fmla="*/ 746 h 74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626" h="746">
                      <a:moveTo>
                        <a:pt x="0" y="746"/>
                      </a:moveTo>
                      <a:lnTo>
                        <a:pt x="626" y="746"/>
                      </a:lnTo>
                      <a:lnTo>
                        <a:pt x="626" y="492"/>
                      </a:lnTo>
                      <a:lnTo>
                        <a:pt x="616" y="456"/>
                      </a:lnTo>
                      <a:lnTo>
                        <a:pt x="594" y="434"/>
                      </a:lnTo>
                      <a:lnTo>
                        <a:pt x="566" y="416"/>
                      </a:lnTo>
                      <a:lnTo>
                        <a:pt x="522" y="398"/>
                      </a:lnTo>
                      <a:lnTo>
                        <a:pt x="480" y="386"/>
                      </a:lnTo>
                      <a:lnTo>
                        <a:pt x="426" y="374"/>
                      </a:lnTo>
                      <a:lnTo>
                        <a:pt x="380" y="372"/>
                      </a:lnTo>
                      <a:lnTo>
                        <a:pt x="410" y="346"/>
                      </a:lnTo>
                      <a:lnTo>
                        <a:pt x="426" y="318"/>
                      </a:lnTo>
                      <a:lnTo>
                        <a:pt x="444" y="266"/>
                      </a:lnTo>
                      <a:lnTo>
                        <a:pt x="452" y="204"/>
                      </a:lnTo>
                      <a:lnTo>
                        <a:pt x="442" y="116"/>
                      </a:lnTo>
                      <a:lnTo>
                        <a:pt x="412" y="54"/>
                      </a:lnTo>
                      <a:lnTo>
                        <a:pt x="386" y="26"/>
                      </a:lnTo>
                      <a:lnTo>
                        <a:pt x="358" y="8"/>
                      </a:lnTo>
                      <a:lnTo>
                        <a:pt x="322" y="0"/>
                      </a:lnTo>
                      <a:lnTo>
                        <a:pt x="294" y="4"/>
                      </a:lnTo>
                      <a:lnTo>
                        <a:pt x="260" y="18"/>
                      </a:lnTo>
                      <a:lnTo>
                        <a:pt x="228" y="46"/>
                      </a:lnTo>
                      <a:lnTo>
                        <a:pt x="210" y="76"/>
                      </a:lnTo>
                      <a:lnTo>
                        <a:pt x="192" y="118"/>
                      </a:lnTo>
                      <a:lnTo>
                        <a:pt x="182" y="156"/>
                      </a:lnTo>
                      <a:lnTo>
                        <a:pt x="180" y="192"/>
                      </a:lnTo>
                      <a:lnTo>
                        <a:pt x="182" y="232"/>
                      </a:lnTo>
                      <a:lnTo>
                        <a:pt x="192" y="286"/>
                      </a:lnTo>
                      <a:lnTo>
                        <a:pt x="204" y="310"/>
                      </a:lnTo>
                      <a:lnTo>
                        <a:pt x="220" y="340"/>
                      </a:lnTo>
                      <a:lnTo>
                        <a:pt x="248" y="368"/>
                      </a:lnTo>
                      <a:lnTo>
                        <a:pt x="210" y="374"/>
                      </a:lnTo>
                      <a:lnTo>
                        <a:pt x="172" y="382"/>
                      </a:lnTo>
                      <a:lnTo>
                        <a:pt x="128" y="394"/>
                      </a:lnTo>
                      <a:lnTo>
                        <a:pt x="82" y="410"/>
                      </a:lnTo>
                      <a:lnTo>
                        <a:pt x="42" y="434"/>
                      </a:lnTo>
                      <a:lnTo>
                        <a:pt x="14" y="460"/>
                      </a:lnTo>
                      <a:lnTo>
                        <a:pt x="0" y="498"/>
                      </a:lnTo>
                      <a:lnTo>
                        <a:pt x="0" y="746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64" name="Line 199"/>
                <p:cNvSpPr>
                  <a:spLocks noChangeShapeType="1"/>
                </p:cNvSpPr>
                <p:nvPr/>
              </p:nvSpPr>
              <p:spPr bwMode="auto">
                <a:xfrm>
                  <a:off x="3201" y="1541"/>
                  <a:ext cx="0" cy="43"/>
                </a:xfrm>
                <a:prstGeom prst="line">
                  <a:avLst/>
                </a:prstGeom>
                <a:grpFill/>
                <a:ln w="6350">
                  <a:solidFill>
                    <a:srgbClr val="C4ECD9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65" name="Line 200"/>
                <p:cNvSpPr>
                  <a:spLocks noChangeShapeType="1"/>
                </p:cNvSpPr>
                <p:nvPr/>
              </p:nvSpPr>
              <p:spPr bwMode="auto">
                <a:xfrm>
                  <a:off x="3295" y="1541"/>
                  <a:ext cx="0" cy="43"/>
                </a:xfrm>
                <a:prstGeom prst="line">
                  <a:avLst/>
                </a:prstGeom>
                <a:grpFill/>
                <a:ln w="6350">
                  <a:solidFill>
                    <a:srgbClr val="C4ECD9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262" name="Folded Corner 1261"/>
              <p:cNvSpPr/>
              <p:nvPr/>
            </p:nvSpPr>
            <p:spPr>
              <a:xfrm>
                <a:off x="1657355" y="8382000"/>
                <a:ext cx="609605" cy="228600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266" name="TextBox 1265"/>
            <p:cNvSpPr txBox="1"/>
            <p:nvPr/>
          </p:nvSpPr>
          <p:spPr>
            <a:xfrm>
              <a:off x="4903698" y="4152808"/>
              <a:ext cx="528447" cy="2462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Marketing Campaign</a:t>
              </a:r>
              <a:endParaRPr lang="en-US" sz="8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67" name="Straight Connector 1266"/>
            <p:cNvCxnSpPr/>
            <p:nvPr/>
          </p:nvCxnSpPr>
          <p:spPr>
            <a:xfrm>
              <a:off x="762001" y="1897000"/>
              <a:ext cx="2003146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sp>
          <p:nvSpPr>
            <p:cNvPr id="1268" name="TextBox 1267"/>
            <p:cNvSpPr txBox="1"/>
            <p:nvPr/>
          </p:nvSpPr>
          <p:spPr>
            <a:xfrm>
              <a:off x="3536344" y="2557560"/>
              <a:ext cx="660558" cy="2462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Prov. Pat. App.</a:t>
              </a:r>
              <a:endParaRPr lang="en-US" sz="8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69" name="Group 1268"/>
            <p:cNvGrpSpPr/>
            <p:nvPr/>
          </p:nvGrpSpPr>
          <p:grpSpPr>
            <a:xfrm>
              <a:off x="3320562" y="2557560"/>
              <a:ext cx="188920" cy="264223"/>
              <a:chOff x="762000" y="8229600"/>
              <a:chExt cx="544830" cy="762000"/>
            </a:xfrm>
          </p:grpSpPr>
          <p:sp>
            <p:nvSpPr>
              <p:cNvPr id="1270" name="Folded Corner 1269"/>
              <p:cNvSpPr/>
              <p:nvPr/>
            </p:nvSpPr>
            <p:spPr>
              <a:xfrm>
                <a:off x="762000" y="8229600"/>
                <a:ext cx="544830" cy="762000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1" name="Rectangle 1270"/>
              <p:cNvSpPr/>
              <p:nvPr/>
            </p:nvSpPr>
            <p:spPr>
              <a:xfrm>
                <a:off x="838200" y="8416290"/>
                <a:ext cx="381000" cy="49911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272" name="Group 2641"/>
              <p:cNvGrpSpPr/>
              <p:nvPr/>
            </p:nvGrpSpPr>
            <p:grpSpPr>
              <a:xfrm>
                <a:off x="838200" y="8320315"/>
                <a:ext cx="381000" cy="61685"/>
                <a:chOff x="852714" y="8320315"/>
                <a:chExt cx="362857" cy="61685"/>
              </a:xfrm>
            </p:grpSpPr>
            <p:cxnSp>
              <p:nvCxnSpPr>
                <p:cNvPr id="1273" name="Straight Connector 1272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274" name="Straight Connector 1273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275" name="Straight Connector 1274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276" name="Straight Connector 1275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</p:grpSp>
        <p:cxnSp>
          <p:nvCxnSpPr>
            <p:cNvPr id="1277" name="Straight Connector 1276"/>
            <p:cNvCxnSpPr/>
            <p:nvPr/>
          </p:nvCxnSpPr>
          <p:spPr>
            <a:xfrm>
              <a:off x="3007899" y="5596128"/>
              <a:ext cx="1849563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sp>
          <p:nvSpPr>
            <p:cNvPr id="1278" name="Can 1277"/>
            <p:cNvSpPr/>
            <p:nvPr/>
          </p:nvSpPr>
          <p:spPr>
            <a:xfrm>
              <a:off x="3007899" y="5189885"/>
              <a:ext cx="148858" cy="406243"/>
            </a:xfrm>
            <a:prstGeom prst="can">
              <a:avLst/>
            </a:prstGeom>
            <a:gradFill>
              <a:gsLst>
                <a:gs pos="0">
                  <a:srgbClr val="FFCC00"/>
                </a:gs>
                <a:gs pos="50000">
                  <a:sysClr val="window" lastClr="FFFFFF"/>
                </a:gs>
                <a:gs pos="100000">
                  <a:srgbClr val="FFCC00"/>
                </a:gs>
              </a:gsLst>
              <a:lin ang="0" scaled="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9" name="TextBox 1278"/>
            <p:cNvSpPr txBox="1"/>
            <p:nvPr/>
          </p:nvSpPr>
          <p:spPr>
            <a:xfrm>
              <a:off x="3800568" y="3105823"/>
              <a:ext cx="528447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b="1" dirty="0" err="1" smtClean="0">
                  <a:latin typeface="Arial" pitchFamily="34" charset="0"/>
                  <a:cs typeface="Arial" pitchFamily="34" charset="0"/>
                </a:rPr>
                <a:t>EcoArray</a:t>
              </a:r>
              <a:endParaRPr lang="en-US" sz="800" b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Corp Part. </a:t>
              </a:r>
              <a:r>
                <a:rPr lang="en-US" sz="800" b="1" dirty="0" err="1" smtClean="0">
                  <a:latin typeface="Arial" pitchFamily="34" charset="0"/>
                  <a:cs typeface="Arial" pitchFamily="34" charset="0"/>
                </a:rPr>
                <a:t>Mtgs</a:t>
              </a:r>
              <a:endParaRPr lang="en-US" sz="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" name="TextBox 1279"/>
            <p:cNvSpPr txBox="1"/>
            <p:nvPr/>
          </p:nvSpPr>
          <p:spPr>
            <a:xfrm>
              <a:off x="4794708" y="3109126"/>
              <a:ext cx="61549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SBIR Opportunity</a:t>
              </a:r>
              <a:endParaRPr lang="en-US" sz="8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81" name="Group 1239"/>
            <p:cNvGrpSpPr/>
            <p:nvPr/>
          </p:nvGrpSpPr>
          <p:grpSpPr>
            <a:xfrm>
              <a:off x="4536620" y="3086006"/>
              <a:ext cx="188731" cy="264223"/>
              <a:chOff x="76200" y="7315200"/>
              <a:chExt cx="544285" cy="762000"/>
            </a:xfrm>
          </p:grpSpPr>
          <p:sp>
            <p:nvSpPr>
              <p:cNvPr id="1282" name="Folded Corner 1281"/>
              <p:cNvSpPr/>
              <p:nvPr/>
            </p:nvSpPr>
            <p:spPr>
              <a:xfrm>
                <a:off x="76200" y="7315200"/>
                <a:ext cx="544285" cy="762000"/>
              </a:xfrm>
              <a:prstGeom prst="foldedCorner">
                <a:avLst/>
              </a:prstGeom>
              <a:solidFill>
                <a:srgbClr val="C4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ys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83" name="Straight Connector 1282"/>
              <p:cNvCxnSpPr/>
              <p:nvPr/>
            </p:nvCxnSpPr>
            <p:spPr>
              <a:xfrm>
                <a:off x="166914" y="7405915"/>
                <a:ext cx="362857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sp>
            <p:nvSpPr>
              <p:cNvPr id="1284" name="Rectangle 1283"/>
              <p:cNvSpPr/>
              <p:nvPr/>
            </p:nvSpPr>
            <p:spPr>
              <a:xfrm>
                <a:off x="166915" y="7496630"/>
                <a:ext cx="362855" cy="90715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85" name="Straight Connector 1284"/>
              <p:cNvCxnSpPr/>
              <p:nvPr/>
            </p:nvCxnSpPr>
            <p:spPr>
              <a:xfrm>
                <a:off x="166914" y="7421790"/>
                <a:ext cx="362857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grpSp>
            <p:nvGrpSpPr>
              <p:cNvPr id="1286" name="Group 1244"/>
              <p:cNvGrpSpPr/>
              <p:nvPr/>
            </p:nvGrpSpPr>
            <p:grpSpPr>
              <a:xfrm>
                <a:off x="152400" y="7620000"/>
                <a:ext cx="381000" cy="381000"/>
                <a:chOff x="152400" y="7467600"/>
                <a:chExt cx="381000" cy="381000"/>
              </a:xfrm>
            </p:grpSpPr>
            <p:sp>
              <p:nvSpPr>
                <p:cNvPr id="1287" name="Oval 1286"/>
                <p:cNvSpPr/>
                <p:nvPr/>
              </p:nvSpPr>
              <p:spPr>
                <a:xfrm flipH="1" flipV="1">
                  <a:off x="228600" y="7543800"/>
                  <a:ext cx="228600" cy="228600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88" name="Oval 1287"/>
                <p:cNvSpPr/>
                <p:nvPr/>
              </p:nvSpPr>
              <p:spPr>
                <a:xfrm flipH="1" flipV="1">
                  <a:off x="304800" y="7620000"/>
                  <a:ext cx="76200" cy="76200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89" name="Oval 1288"/>
                <p:cNvSpPr/>
                <p:nvPr/>
              </p:nvSpPr>
              <p:spPr>
                <a:xfrm flipH="1" flipV="1">
                  <a:off x="152400" y="7467600"/>
                  <a:ext cx="381000" cy="381000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290" name="TextBox 1289"/>
            <p:cNvSpPr txBox="1"/>
            <p:nvPr/>
          </p:nvSpPr>
          <p:spPr>
            <a:xfrm>
              <a:off x="3751026" y="2729305"/>
              <a:ext cx="528445" cy="2462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First Look Pres.</a:t>
              </a:r>
              <a:endParaRPr lang="en-US" sz="8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91" name="Group 197"/>
            <p:cNvGrpSpPr>
              <a:grpSpLocks/>
            </p:cNvGrpSpPr>
            <p:nvPr/>
          </p:nvGrpSpPr>
          <p:grpSpPr bwMode="auto">
            <a:xfrm>
              <a:off x="3493410" y="2773894"/>
              <a:ext cx="220186" cy="262847"/>
              <a:chOff x="3168" y="1410"/>
              <a:chExt cx="160" cy="191"/>
            </a:xfrm>
            <a:solidFill>
              <a:srgbClr val="339966"/>
            </a:solidFill>
          </p:grpSpPr>
          <p:sp>
            <p:nvSpPr>
              <p:cNvPr id="1292" name="Freeform 198"/>
              <p:cNvSpPr>
                <a:spLocks/>
              </p:cNvSpPr>
              <p:nvPr/>
            </p:nvSpPr>
            <p:spPr bwMode="auto">
              <a:xfrm>
                <a:off x="3168" y="1410"/>
                <a:ext cx="160" cy="191"/>
              </a:xfrm>
              <a:custGeom>
                <a:avLst/>
                <a:gdLst>
                  <a:gd name="T0" fmla="*/ 0 w 626"/>
                  <a:gd name="T1" fmla="*/ 1 h 746"/>
                  <a:gd name="T2" fmla="*/ 1 w 626"/>
                  <a:gd name="T3" fmla="*/ 1 h 746"/>
                  <a:gd name="T4" fmla="*/ 1 w 626"/>
                  <a:gd name="T5" fmla="*/ 1 h 746"/>
                  <a:gd name="T6" fmla="*/ 1 w 626"/>
                  <a:gd name="T7" fmla="*/ 1 h 746"/>
                  <a:gd name="T8" fmla="*/ 1 w 626"/>
                  <a:gd name="T9" fmla="*/ 1 h 746"/>
                  <a:gd name="T10" fmla="*/ 1 w 626"/>
                  <a:gd name="T11" fmla="*/ 1 h 746"/>
                  <a:gd name="T12" fmla="*/ 1 w 626"/>
                  <a:gd name="T13" fmla="*/ 1 h 746"/>
                  <a:gd name="T14" fmla="*/ 1 w 626"/>
                  <a:gd name="T15" fmla="*/ 1 h 746"/>
                  <a:gd name="T16" fmla="*/ 1 w 626"/>
                  <a:gd name="T17" fmla="*/ 1 h 746"/>
                  <a:gd name="T18" fmla="*/ 1 w 626"/>
                  <a:gd name="T19" fmla="*/ 1 h 746"/>
                  <a:gd name="T20" fmla="*/ 1 w 626"/>
                  <a:gd name="T21" fmla="*/ 1 h 746"/>
                  <a:gd name="T22" fmla="*/ 1 w 626"/>
                  <a:gd name="T23" fmla="*/ 0 h 746"/>
                  <a:gd name="T24" fmla="*/ 1 w 626"/>
                  <a:gd name="T25" fmla="*/ 0 h 746"/>
                  <a:gd name="T26" fmla="*/ 1 w 626"/>
                  <a:gd name="T27" fmla="*/ 0 h 746"/>
                  <a:gd name="T28" fmla="*/ 1 w 626"/>
                  <a:gd name="T29" fmla="*/ 0 h 746"/>
                  <a:gd name="T30" fmla="*/ 1 w 626"/>
                  <a:gd name="T31" fmla="*/ 0 h 746"/>
                  <a:gd name="T32" fmla="*/ 1 w 626"/>
                  <a:gd name="T33" fmla="*/ 0 h 746"/>
                  <a:gd name="T34" fmla="*/ 1 w 626"/>
                  <a:gd name="T35" fmla="*/ 0 h 746"/>
                  <a:gd name="T36" fmla="*/ 0 w 626"/>
                  <a:gd name="T37" fmla="*/ 0 h 746"/>
                  <a:gd name="T38" fmla="*/ 0 w 626"/>
                  <a:gd name="T39" fmla="*/ 0 h 746"/>
                  <a:gd name="T40" fmla="*/ 0 w 626"/>
                  <a:gd name="T41" fmla="*/ 0 h 746"/>
                  <a:gd name="T42" fmla="*/ 0 w 626"/>
                  <a:gd name="T43" fmla="*/ 0 h 746"/>
                  <a:gd name="T44" fmla="*/ 0 w 626"/>
                  <a:gd name="T45" fmla="*/ 0 h 746"/>
                  <a:gd name="T46" fmla="*/ 0 w 626"/>
                  <a:gd name="T47" fmla="*/ 0 h 746"/>
                  <a:gd name="T48" fmla="*/ 0 w 626"/>
                  <a:gd name="T49" fmla="*/ 0 h 746"/>
                  <a:gd name="T50" fmla="*/ 0 w 626"/>
                  <a:gd name="T51" fmla="*/ 0 h 746"/>
                  <a:gd name="T52" fmla="*/ 0 w 626"/>
                  <a:gd name="T53" fmla="*/ 0 h 746"/>
                  <a:gd name="T54" fmla="*/ 0 w 626"/>
                  <a:gd name="T55" fmla="*/ 0 h 746"/>
                  <a:gd name="T56" fmla="*/ 0 w 626"/>
                  <a:gd name="T57" fmla="*/ 0 h 746"/>
                  <a:gd name="T58" fmla="*/ 0 w 626"/>
                  <a:gd name="T59" fmla="*/ 1 h 746"/>
                  <a:gd name="T60" fmla="*/ 0 w 626"/>
                  <a:gd name="T61" fmla="*/ 1 h 746"/>
                  <a:gd name="T62" fmla="*/ 0 w 626"/>
                  <a:gd name="T63" fmla="*/ 1 h 746"/>
                  <a:gd name="T64" fmla="*/ 0 w 626"/>
                  <a:gd name="T65" fmla="*/ 1 h 746"/>
                  <a:gd name="T66" fmla="*/ 0 w 626"/>
                  <a:gd name="T67" fmla="*/ 1 h 746"/>
                  <a:gd name="T68" fmla="*/ 0 w 626"/>
                  <a:gd name="T69" fmla="*/ 1 h 746"/>
                  <a:gd name="T70" fmla="*/ 0 w 626"/>
                  <a:gd name="T71" fmla="*/ 1 h 746"/>
                  <a:gd name="T72" fmla="*/ 0 w 626"/>
                  <a:gd name="T73" fmla="*/ 1 h 746"/>
                  <a:gd name="T74" fmla="*/ 0 w 626"/>
                  <a:gd name="T75" fmla="*/ 1 h 746"/>
                  <a:gd name="T76" fmla="*/ 0 w 626"/>
                  <a:gd name="T77" fmla="*/ 1 h 74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26"/>
                  <a:gd name="T118" fmla="*/ 0 h 746"/>
                  <a:gd name="T119" fmla="*/ 626 w 626"/>
                  <a:gd name="T120" fmla="*/ 746 h 74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26" h="746">
                    <a:moveTo>
                      <a:pt x="0" y="746"/>
                    </a:moveTo>
                    <a:lnTo>
                      <a:pt x="626" y="746"/>
                    </a:lnTo>
                    <a:lnTo>
                      <a:pt x="626" y="492"/>
                    </a:lnTo>
                    <a:lnTo>
                      <a:pt x="616" y="456"/>
                    </a:lnTo>
                    <a:lnTo>
                      <a:pt x="594" y="434"/>
                    </a:lnTo>
                    <a:lnTo>
                      <a:pt x="566" y="416"/>
                    </a:lnTo>
                    <a:lnTo>
                      <a:pt x="522" y="398"/>
                    </a:lnTo>
                    <a:lnTo>
                      <a:pt x="480" y="386"/>
                    </a:lnTo>
                    <a:lnTo>
                      <a:pt x="426" y="374"/>
                    </a:lnTo>
                    <a:lnTo>
                      <a:pt x="380" y="372"/>
                    </a:lnTo>
                    <a:lnTo>
                      <a:pt x="410" y="346"/>
                    </a:lnTo>
                    <a:lnTo>
                      <a:pt x="426" y="318"/>
                    </a:lnTo>
                    <a:lnTo>
                      <a:pt x="444" y="266"/>
                    </a:lnTo>
                    <a:lnTo>
                      <a:pt x="452" y="204"/>
                    </a:lnTo>
                    <a:lnTo>
                      <a:pt x="442" y="116"/>
                    </a:lnTo>
                    <a:lnTo>
                      <a:pt x="412" y="54"/>
                    </a:lnTo>
                    <a:lnTo>
                      <a:pt x="386" y="26"/>
                    </a:lnTo>
                    <a:lnTo>
                      <a:pt x="358" y="8"/>
                    </a:lnTo>
                    <a:lnTo>
                      <a:pt x="322" y="0"/>
                    </a:lnTo>
                    <a:lnTo>
                      <a:pt x="294" y="4"/>
                    </a:lnTo>
                    <a:lnTo>
                      <a:pt x="260" y="18"/>
                    </a:lnTo>
                    <a:lnTo>
                      <a:pt x="228" y="46"/>
                    </a:lnTo>
                    <a:lnTo>
                      <a:pt x="210" y="76"/>
                    </a:lnTo>
                    <a:lnTo>
                      <a:pt x="192" y="118"/>
                    </a:lnTo>
                    <a:lnTo>
                      <a:pt x="182" y="156"/>
                    </a:lnTo>
                    <a:lnTo>
                      <a:pt x="180" y="192"/>
                    </a:lnTo>
                    <a:lnTo>
                      <a:pt x="182" y="232"/>
                    </a:lnTo>
                    <a:lnTo>
                      <a:pt x="192" y="286"/>
                    </a:lnTo>
                    <a:lnTo>
                      <a:pt x="204" y="310"/>
                    </a:lnTo>
                    <a:lnTo>
                      <a:pt x="220" y="340"/>
                    </a:lnTo>
                    <a:lnTo>
                      <a:pt x="248" y="368"/>
                    </a:lnTo>
                    <a:lnTo>
                      <a:pt x="210" y="374"/>
                    </a:lnTo>
                    <a:lnTo>
                      <a:pt x="172" y="382"/>
                    </a:lnTo>
                    <a:lnTo>
                      <a:pt x="128" y="394"/>
                    </a:lnTo>
                    <a:lnTo>
                      <a:pt x="82" y="410"/>
                    </a:lnTo>
                    <a:lnTo>
                      <a:pt x="42" y="434"/>
                    </a:lnTo>
                    <a:lnTo>
                      <a:pt x="14" y="460"/>
                    </a:lnTo>
                    <a:lnTo>
                      <a:pt x="0" y="498"/>
                    </a:lnTo>
                    <a:lnTo>
                      <a:pt x="0" y="74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3" name="Line 199"/>
              <p:cNvSpPr>
                <a:spLocks noChangeShapeType="1"/>
              </p:cNvSpPr>
              <p:nvPr/>
            </p:nvSpPr>
            <p:spPr bwMode="auto">
              <a:xfrm>
                <a:off x="3201" y="1541"/>
                <a:ext cx="0" cy="43"/>
              </a:xfrm>
              <a:prstGeom prst="line">
                <a:avLst/>
              </a:prstGeom>
              <a:grpFill/>
              <a:ln w="6350">
                <a:solidFill>
                  <a:srgbClr val="C4ECD9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4" name="Line 200"/>
              <p:cNvSpPr>
                <a:spLocks noChangeShapeType="1"/>
              </p:cNvSpPr>
              <p:nvPr/>
            </p:nvSpPr>
            <p:spPr bwMode="auto">
              <a:xfrm>
                <a:off x="3295" y="1541"/>
                <a:ext cx="0" cy="43"/>
              </a:xfrm>
              <a:prstGeom prst="line">
                <a:avLst/>
              </a:prstGeom>
              <a:grpFill/>
              <a:ln w="6350">
                <a:solidFill>
                  <a:srgbClr val="C4ECD9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95" name="TextBox 1294"/>
            <p:cNvSpPr txBox="1"/>
            <p:nvPr/>
          </p:nvSpPr>
          <p:spPr>
            <a:xfrm>
              <a:off x="4408281" y="2577376"/>
              <a:ext cx="39633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Angel </a:t>
              </a:r>
              <a:r>
                <a:rPr lang="en-US" sz="800" b="1" dirty="0" err="1" smtClean="0">
                  <a:latin typeface="Arial" pitchFamily="34" charset="0"/>
                  <a:cs typeface="Arial" pitchFamily="34" charset="0"/>
                </a:rPr>
                <a:t>Invest.Mtgs</a:t>
              </a:r>
              <a:endParaRPr lang="en-US" sz="8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96" name="Group 1295"/>
            <p:cNvGrpSpPr/>
            <p:nvPr/>
          </p:nvGrpSpPr>
          <p:grpSpPr>
            <a:xfrm>
              <a:off x="4196904" y="2557549"/>
              <a:ext cx="165141" cy="204842"/>
              <a:chOff x="1905000" y="8305800"/>
              <a:chExt cx="127000" cy="157531"/>
            </a:xfrm>
          </p:grpSpPr>
          <p:grpSp>
            <p:nvGrpSpPr>
              <p:cNvPr id="1297" name="Group 197"/>
              <p:cNvGrpSpPr>
                <a:grpSpLocks/>
              </p:cNvGrpSpPr>
              <p:nvPr/>
            </p:nvGrpSpPr>
            <p:grpSpPr bwMode="auto">
              <a:xfrm>
                <a:off x="1905000" y="8305800"/>
                <a:ext cx="127000" cy="152400"/>
                <a:chOff x="3168" y="1392"/>
                <a:chExt cx="160" cy="192"/>
              </a:xfrm>
              <a:solidFill>
                <a:srgbClr val="339966"/>
              </a:solidFill>
            </p:grpSpPr>
            <p:sp>
              <p:nvSpPr>
                <p:cNvPr id="1299" name="Freeform 198"/>
                <p:cNvSpPr>
                  <a:spLocks/>
                </p:cNvSpPr>
                <p:nvPr/>
              </p:nvSpPr>
              <p:spPr bwMode="auto">
                <a:xfrm>
                  <a:off x="3168" y="1392"/>
                  <a:ext cx="160" cy="191"/>
                </a:xfrm>
                <a:custGeom>
                  <a:avLst/>
                  <a:gdLst>
                    <a:gd name="T0" fmla="*/ 0 w 626"/>
                    <a:gd name="T1" fmla="*/ 1 h 746"/>
                    <a:gd name="T2" fmla="*/ 1 w 626"/>
                    <a:gd name="T3" fmla="*/ 1 h 746"/>
                    <a:gd name="T4" fmla="*/ 1 w 626"/>
                    <a:gd name="T5" fmla="*/ 1 h 746"/>
                    <a:gd name="T6" fmla="*/ 1 w 626"/>
                    <a:gd name="T7" fmla="*/ 1 h 746"/>
                    <a:gd name="T8" fmla="*/ 1 w 626"/>
                    <a:gd name="T9" fmla="*/ 1 h 746"/>
                    <a:gd name="T10" fmla="*/ 1 w 626"/>
                    <a:gd name="T11" fmla="*/ 1 h 746"/>
                    <a:gd name="T12" fmla="*/ 1 w 626"/>
                    <a:gd name="T13" fmla="*/ 1 h 746"/>
                    <a:gd name="T14" fmla="*/ 1 w 626"/>
                    <a:gd name="T15" fmla="*/ 1 h 746"/>
                    <a:gd name="T16" fmla="*/ 1 w 626"/>
                    <a:gd name="T17" fmla="*/ 1 h 746"/>
                    <a:gd name="T18" fmla="*/ 1 w 626"/>
                    <a:gd name="T19" fmla="*/ 1 h 746"/>
                    <a:gd name="T20" fmla="*/ 1 w 626"/>
                    <a:gd name="T21" fmla="*/ 1 h 746"/>
                    <a:gd name="T22" fmla="*/ 1 w 626"/>
                    <a:gd name="T23" fmla="*/ 0 h 746"/>
                    <a:gd name="T24" fmla="*/ 1 w 626"/>
                    <a:gd name="T25" fmla="*/ 0 h 746"/>
                    <a:gd name="T26" fmla="*/ 1 w 626"/>
                    <a:gd name="T27" fmla="*/ 0 h 746"/>
                    <a:gd name="T28" fmla="*/ 1 w 626"/>
                    <a:gd name="T29" fmla="*/ 0 h 746"/>
                    <a:gd name="T30" fmla="*/ 1 w 626"/>
                    <a:gd name="T31" fmla="*/ 0 h 746"/>
                    <a:gd name="T32" fmla="*/ 1 w 626"/>
                    <a:gd name="T33" fmla="*/ 0 h 746"/>
                    <a:gd name="T34" fmla="*/ 1 w 626"/>
                    <a:gd name="T35" fmla="*/ 0 h 746"/>
                    <a:gd name="T36" fmla="*/ 0 w 626"/>
                    <a:gd name="T37" fmla="*/ 0 h 746"/>
                    <a:gd name="T38" fmla="*/ 0 w 626"/>
                    <a:gd name="T39" fmla="*/ 0 h 746"/>
                    <a:gd name="T40" fmla="*/ 0 w 626"/>
                    <a:gd name="T41" fmla="*/ 0 h 746"/>
                    <a:gd name="T42" fmla="*/ 0 w 626"/>
                    <a:gd name="T43" fmla="*/ 0 h 746"/>
                    <a:gd name="T44" fmla="*/ 0 w 626"/>
                    <a:gd name="T45" fmla="*/ 0 h 746"/>
                    <a:gd name="T46" fmla="*/ 0 w 626"/>
                    <a:gd name="T47" fmla="*/ 0 h 746"/>
                    <a:gd name="T48" fmla="*/ 0 w 626"/>
                    <a:gd name="T49" fmla="*/ 0 h 746"/>
                    <a:gd name="T50" fmla="*/ 0 w 626"/>
                    <a:gd name="T51" fmla="*/ 0 h 746"/>
                    <a:gd name="T52" fmla="*/ 0 w 626"/>
                    <a:gd name="T53" fmla="*/ 0 h 746"/>
                    <a:gd name="T54" fmla="*/ 0 w 626"/>
                    <a:gd name="T55" fmla="*/ 0 h 746"/>
                    <a:gd name="T56" fmla="*/ 0 w 626"/>
                    <a:gd name="T57" fmla="*/ 0 h 746"/>
                    <a:gd name="T58" fmla="*/ 0 w 626"/>
                    <a:gd name="T59" fmla="*/ 1 h 746"/>
                    <a:gd name="T60" fmla="*/ 0 w 626"/>
                    <a:gd name="T61" fmla="*/ 1 h 746"/>
                    <a:gd name="T62" fmla="*/ 0 w 626"/>
                    <a:gd name="T63" fmla="*/ 1 h 746"/>
                    <a:gd name="T64" fmla="*/ 0 w 626"/>
                    <a:gd name="T65" fmla="*/ 1 h 746"/>
                    <a:gd name="T66" fmla="*/ 0 w 626"/>
                    <a:gd name="T67" fmla="*/ 1 h 746"/>
                    <a:gd name="T68" fmla="*/ 0 w 626"/>
                    <a:gd name="T69" fmla="*/ 1 h 746"/>
                    <a:gd name="T70" fmla="*/ 0 w 626"/>
                    <a:gd name="T71" fmla="*/ 1 h 746"/>
                    <a:gd name="T72" fmla="*/ 0 w 626"/>
                    <a:gd name="T73" fmla="*/ 1 h 746"/>
                    <a:gd name="T74" fmla="*/ 0 w 626"/>
                    <a:gd name="T75" fmla="*/ 1 h 746"/>
                    <a:gd name="T76" fmla="*/ 0 w 626"/>
                    <a:gd name="T77" fmla="*/ 1 h 74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626"/>
                    <a:gd name="T118" fmla="*/ 0 h 746"/>
                    <a:gd name="T119" fmla="*/ 626 w 626"/>
                    <a:gd name="T120" fmla="*/ 746 h 74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626" h="746">
                      <a:moveTo>
                        <a:pt x="0" y="746"/>
                      </a:moveTo>
                      <a:lnTo>
                        <a:pt x="626" y="746"/>
                      </a:lnTo>
                      <a:lnTo>
                        <a:pt x="626" y="492"/>
                      </a:lnTo>
                      <a:lnTo>
                        <a:pt x="616" y="456"/>
                      </a:lnTo>
                      <a:lnTo>
                        <a:pt x="594" y="434"/>
                      </a:lnTo>
                      <a:lnTo>
                        <a:pt x="566" y="416"/>
                      </a:lnTo>
                      <a:lnTo>
                        <a:pt x="522" y="398"/>
                      </a:lnTo>
                      <a:lnTo>
                        <a:pt x="480" y="386"/>
                      </a:lnTo>
                      <a:lnTo>
                        <a:pt x="426" y="374"/>
                      </a:lnTo>
                      <a:lnTo>
                        <a:pt x="380" y="372"/>
                      </a:lnTo>
                      <a:lnTo>
                        <a:pt x="410" y="346"/>
                      </a:lnTo>
                      <a:lnTo>
                        <a:pt x="426" y="318"/>
                      </a:lnTo>
                      <a:lnTo>
                        <a:pt x="444" y="266"/>
                      </a:lnTo>
                      <a:lnTo>
                        <a:pt x="452" y="204"/>
                      </a:lnTo>
                      <a:lnTo>
                        <a:pt x="442" y="116"/>
                      </a:lnTo>
                      <a:lnTo>
                        <a:pt x="412" y="54"/>
                      </a:lnTo>
                      <a:lnTo>
                        <a:pt x="386" y="26"/>
                      </a:lnTo>
                      <a:lnTo>
                        <a:pt x="358" y="8"/>
                      </a:lnTo>
                      <a:lnTo>
                        <a:pt x="322" y="0"/>
                      </a:lnTo>
                      <a:lnTo>
                        <a:pt x="294" y="4"/>
                      </a:lnTo>
                      <a:lnTo>
                        <a:pt x="260" y="18"/>
                      </a:lnTo>
                      <a:lnTo>
                        <a:pt x="228" y="46"/>
                      </a:lnTo>
                      <a:lnTo>
                        <a:pt x="210" y="76"/>
                      </a:lnTo>
                      <a:lnTo>
                        <a:pt x="192" y="118"/>
                      </a:lnTo>
                      <a:lnTo>
                        <a:pt x="182" y="156"/>
                      </a:lnTo>
                      <a:lnTo>
                        <a:pt x="180" y="192"/>
                      </a:lnTo>
                      <a:lnTo>
                        <a:pt x="182" y="232"/>
                      </a:lnTo>
                      <a:lnTo>
                        <a:pt x="192" y="286"/>
                      </a:lnTo>
                      <a:lnTo>
                        <a:pt x="204" y="310"/>
                      </a:lnTo>
                      <a:lnTo>
                        <a:pt x="220" y="340"/>
                      </a:lnTo>
                      <a:lnTo>
                        <a:pt x="248" y="368"/>
                      </a:lnTo>
                      <a:lnTo>
                        <a:pt x="210" y="374"/>
                      </a:lnTo>
                      <a:lnTo>
                        <a:pt x="172" y="382"/>
                      </a:lnTo>
                      <a:lnTo>
                        <a:pt x="128" y="394"/>
                      </a:lnTo>
                      <a:lnTo>
                        <a:pt x="82" y="410"/>
                      </a:lnTo>
                      <a:lnTo>
                        <a:pt x="42" y="434"/>
                      </a:lnTo>
                      <a:lnTo>
                        <a:pt x="14" y="460"/>
                      </a:lnTo>
                      <a:lnTo>
                        <a:pt x="0" y="498"/>
                      </a:lnTo>
                      <a:lnTo>
                        <a:pt x="0" y="746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00" name="Line 199"/>
                <p:cNvSpPr>
                  <a:spLocks noChangeShapeType="1"/>
                </p:cNvSpPr>
                <p:nvPr/>
              </p:nvSpPr>
              <p:spPr bwMode="auto">
                <a:xfrm>
                  <a:off x="3201" y="1541"/>
                  <a:ext cx="0" cy="43"/>
                </a:xfrm>
                <a:prstGeom prst="line">
                  <a:avLst/>
                </a:prstGeom>
                <a:grpFill/>
                <a:ln w="6350">
                  <a:solidFill>
                    <a:srgbClr val="C4ECD9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01" name="Line 200"/>
                <p:cNvSpPr>
                  <a:spLocks noChangeShapeType="1"/>
                </p:cNvSpPr>
                <p:nvPr/>
              </p:nvSpPr>
              <p:spPr bwMode="auto">
                <a:xfrm>
                  <a:off x="3295" y="1541"/>
                  <a:ext cx="0" cy="43"/>
                </a:xfrm>
                <a:prstGeom prst="line">
                  <a:avLst/>
                </a:prstGeom>
                <a:grpFill/>
                <a:ln w="6350">
                  <a:solidFill>
                    <a:srgbClr val="C4ECD9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298" name="TextBox 1297"/>
              <p:cNvSpPr txBox="1"/>
              <p:nvPr/>
            </p:nvSpPr>
            <p:spPr>
              <a:xfrm>
                <a:off x="1948255" y="8368655"/>
                <a:ext cx="44380" cy="946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$</a:t>
                </a: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08" name="TextBox 1307"/>
            <p:cNvSpPr txBox="1"/>
            <p:nvPr/>
          </p:nvSpPr>
          <p:spPr>
            <a:xfrm>
              <a:off x="4461124" y="3634270"/>
              <a:ext cx="79267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Angel Inv. / Entrepreneur meetings</a:t>
              </a:r>
              <a:endParaRPr lang="en-US" sz="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3" name="TextBox 1322"/>
            <p:cNvSpPr txBox="1"/>
            <p:nvPr/>
          </p:nvSpPr>
          <p:spPr>
            <a:xfrm>
              <a:off x="5518019" y="2811875"/>
              <a:ext cx="79267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Materials Evaluations </a:t>
              </a:r>
            </a:p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(4 in work).</a:t>
              </a:r>
              <a:endParaRPr lang="en-US" sz="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9" name="TextBox 1338"/>
            <p:cNvSpPr txBox="1"/>
            <p:nvPr/>
          </p:nvSpPr>
          <p:spPr>
            <a:xfrm>
              <a:off x="5352881" y="3604545"/>
              <a:ext cx="571381" cy="2462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Standstill agreement</a:t>
              </a:r>
              <a:endParaRPr lang="en-US" sz="8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40" name="Group 1889"/>
            <p:cNvGrpSpPr/>
            <p:nvPr/>
          </p:nvGrpSpPr>
          <p:grpSpPr>
            <a:xfrm>
              <a:off x="5121686" y="3604545"/>
              <a:ext cx="188920" cy="264223"/>
              <a:chOff x="152400" y="8229600"/>
              <a:chExt cx="544830" cy="762000"/>
            </a:xfrm>
          </p:grpSpPr>
          <p:sp>
            <p:nvSpPr>
              <p:cNvPr id="1341" name="Folded Corner 1340"/>
              <p:cNvSpPr/>
              <p:nvPr/>
            </p:nvSpPr>
            <p:spPr>
              <a:xfrm>
                <a:off x="152400" y="8229600"/>
                <a:ext cx="544830" cy="762000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342" name="Straight Connector 1341"/>
              <p:cNvCxnSpPr/>
              <p:nvPr/>
            </p:nvCxnSpPr>
            <p:spPr>
              <a:xfrm>
                <a:off x="228600" y="8382000"/>
                <a:ext cx="362857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cxnSp>
            <p:nvCxnSpPr>
              <p:cNvPr id="1343" name="Straight Connector 1342"/>
              <p:cNvCxnSpPr/>
              <p:nvPr/>
            </p:nvCxnSpPr>
            <p:spPr>
              <a:xfrm>
                <a:off x="228600" y="8305800"/>
                <a:ext cx="362857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cxnSp>
            <p:nvCxnSpPr>
              <p:cNvPr id="1344" name="Straight Connector 1343"/>
              <p:cNvCxnSpPr/>
              <p:nvPr/>
            </p:nvCxnSpPr>
            <p:spPr>
              <a:xfrm>
                <a:off x="228600" y="8686800"/>
                <a:ext cx="362857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cxnSp>
            <p:nvCxnSpPr>
              <p:cNvPr id="1345" name="Straight Connector 1344"/>
              <p:cNvCxnSpPr/>
              <p:nvPr/>
            </p:nvCxnSpPr>
            <p:spPr>
              <a:xfrm>
                <a:off x="228600" y="8763000"/>
                <a:ext cx="362857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cxnSp>
            <p:nvCxnSpPr>
              <p:cNvPr id="1346" name="Straight Connector 1345"/>
              <p:cNvCxnSpPr/>
              <p:nvPr/>
            </p:nvCxnSpPr>
            <p:spPr>
              <a:xfrm>
                <a:off x="228600" y="8839200"/>
                <a:ext cx="362857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cxnSp>
            <p:nvCxnSpPr>
              <p:cNvPr id="1347" name="Straight Connector 1346"/>
              <p:cNvCxnSpPr/>
              <p:nvPr/>
            </p:nvCxnSpPr>
            <p:spPr>
              <a:xfrm>
                <a:off x="228600" y="8915400"/>
                <a:ext cx="362857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cxnSp>
            <p:nvCxnSpPr>
              <p:cNvPr id="1348" name="Straight Connector 1347"/>
              <p:cNvCxnSpPr/>
              <p:nvPr/>
            </p:nvCxnSpPr>
            <p:spPr>
              <a:xfrm>
                <a:off x="228600" y="8458200"/>
                <a:ext cx="362857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sp>
            <p:nvSpPr>
              <p:cNvPr id="1349" name="16-Point Star 1348"/>
              <p:cNvSpPr/>
              <p:nvPr/>
            </p:nvSpPr>
            <p:spPr>
              <a:xfrm>
                <a:off x="228600" y="8484870"/>
                <a:ext cx="152400" cy="152400"/>
              </a:xfrm>
              <a:prstGeom prst="star16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51" name="Group 1350"/>
            <p:cNvGrpSpPr/>
            <p:nvPr/>
          </p:nvGrpSpPr>
          <p:grpSpPr>
            <a:xfrm>
              <a:off x="4196904" y="3604545"/>
              <a:ext cx="220186" cy="264223"/>
              <a:chOff x="1905000" y="8305800"/>
              <a:chExt cx="127000" cy="152400"/>
            </a:xfrm>
          </p:grpSpPr>
          <p:grpSp>
            <p:nvGrpSpPr>
              <p:cNvPr id="1352" name="Group 197"/>
              <p:cNvGrpSpPr>
                <a:grpSpLocks/>
              </p:cNvGrpSpPr>
              <p:nvPr/>
            </p:nvGrpSpPr>
            <p:grpSpPr bwMode="auto">
              <a:xfrm>
                <a:off x="1905000" y="8305800"/>
                <a:ext cx="127000" cy="152400"/>
                <a:chOff x="3168" y="1392"/>
                <a:chExt cx="160" cy="192"/>
              </a:xfrm>
              <a:solidFill>
                <a:srgbClr val="339966"/>
              </a:solidFill>
            </p:grpSpPr>
            <p:sp>
              <p:nvSpPr>
                <p:cNvPr id="1354" name="Freeform 198"/>
                <p:cNvSpPr>
                  <a:spLocks/>
                </p:cNvSpPr>
                <p:nvPr/>
              </p:nvSpPr>
              <p:spPr bwMode="auto">
                <a:xfrm>
                  <a:off x="3168" y="1392"/>
                  <a:ext cx="160" cy="191"/>
                </a:xfrm>
                <a:custGeom>
                  <a:avLst/>
                  <a:gdLst>
                    <a:gd name="T0" fmla="*/ 0 w 626"/>
                    <a:gd name="T1" fmla="*/ 1 h 746"/>
                    <a:gd name="T2" fmla="*/ 1 w 626"/>
                    <a:gd name="T3" fmla="*/ 1 h 746"/>
                    <a:gd name="T4" fmla="*/ 1 w 626"/>
                    <a:gd name="T5" fmla="*/ 1 h 746"/>
                    <a:gd name="T6" fmla="*/ 1 w 626"/>
                    <a:gd name="T7" fmla="*/ 1 h 746"/>
                    <a:gd name="T8" fmla="*/ 1 w 626"/>
                    <a:gd name="T9" fmla="*/ 1 h 746"/>
                    <a:gd name="T10" fmla="*/ 1 w 626"/>
                    <a:gd name="T11" fmla="*/ 1 h 746"/>
                    <a:gd name="T12" fmla="*/ 1 w 626"/>
                    <a:gd name="T13" fmla="*/ 1 h 746"/>
                    <a:gd name="T14" fmla="*/ 1 w 626"/>
                    <a:gd name="T15" fmla="*/ 1 h 746"/>
                    <a:gd name="T16" fmla="*/ 1 w 626"/>
                    <a:gd name="T17" fmla="*/ 1 h 746"/>
                    <a:gd name="T18" fmla="*/ 1 w 626"/>
                    <a:gd name="T19" fmla="*/ 1 h 746"/>
                    <a:gd name="T20" fmla="*/ 1 w 626"/>
                    <a:gd name="T21" fmla="*/ 1 h 746"/>
                    <a:gd name="T22" fmla="*/ 1 w 626"/>
                    <a:gd name="T23" fmla="*/ 0 h 746"/>
                    <a:gd name="T24" fmla="*/ 1 w 626"/>
                    <a:gd name="T25" fmla="*/ 0 h 746"/>
                    <a:gd name="T26" fmla="*/ 1 w 626"/>
                    <a:gd name="T27" fmla="*/ 0 h 746"/>
                    <a:gd name="T28" fmla="*/ 1 w 626"/>
                    <a:gd name="T29" fmla="*/ 0 h 746"/>
                    <a:gd name="T30" fmla="*/ 1 w 626"/>
                    <a:gd name="T31" fmla="*/ 0 h 746"/>
                    <a:gd name="T32" fmla="*/ 1 w 626"/>
                    <a:gd name="T33" fmla="*/ 0 h 746"/>
                    <a:gd name="T34" fmla="*/ 1 w 626"/>
                    <a:gd name="T35" fmla="*/ 0 h 746"/>
                    <a:gd name="T36" fmla="*/ 0 w 626"/>
                    <a:gd name="T37" fmla="*/ 0 h 746"/>
                    <a:gd name="T38" fmla="*/ 0 w 626"/>
                    <a:gd name="T39" fmla="*/ 0 h 746"/>
                    <a:gd name="T40" fmla="*/ 0 w 626"/>
                    <a:gd name="T41" fmla="*/ 0 h 746"/>
                    <a:gd name="T42" fmla="*/ 0 w 626"/>
                    <a:gd name="T43" fmla="*/ 0 h 746"/>
                    <a:gd name="T44" fmla="*/ 0 w 626"/>
                    <a:gd name="T45" fmla="*/ 0 h 746"/>
                    <a:gd name="T46" fmla="*/ 0 w 626"/>
                    <a:gd name="T47" fmla="*/ 0 h 746"/>
                    <a:gd name="T48" fmla="*/ 0 w 626"/>
                    <a:gd name="T49" fmla="*/ 0 h 746"/>
                    <a:gd name="T50" fmla="*/ 0 w 626"/>
                    <a:gd name="T51" fmla="*/ 0 h 746"/>
                    <a:gd name="T52" fmla="*/ 0 w 626"/>
                    <a:gd name="T53" fmla="*/ 0 h 746"/>
                    <a:gd name="T54" fmla="*/ 0 w 626"/>
                    <a:gd name="T55" fmla="*/ 0 h 746"/>
                    <a:gd name="T56" fmla="*/ 0 w 626"/>
                    <a:gd name="T57" fmla="*/ 0 h 746"/>
                    <a:gd name="T58" fmla="*/ 0 w 626"/>
                    <a:gd name="T59" fmla="*/ 1 h 746"/>
                    <a:gd name="T60" fmla="*/ 0 w 626"/>
                    <a:gd name="T61" fmla="*/ 1 h 746"/>
                    <a:gd name="T62" fmla="*/ 0 w 626"/>
                    <a:gd name="T63" fmla="*/ 1 h 746"/>
                    <a:gd name="T64" fmla="*/ 0 w 626"/>
                    <a:gd name="T65" fmla="*/ 1 h 746"/>
                    <a:gd name="T66" fmla="*/ 0 w 626"/>
                    <a:gd name="T67" fmla="*/ 1 h 746"/>
                    <a:gd name="T68" fmla="*/ 0 w 626"/>
                    <a:gd name="T69" fmla="*/ 1 h 746"/>
                    <a:gd name="T70" fmla="*/ 0 w 626"/>
                    <a:gd name="T71" fmla="*/ 1 h 746"/>
                    <a:gd name="T72" fmla="*/ 0 w 626"/>
                    <a:gd name="T73" fmla="*/ 1 h 746"/>
                    <a:gd name="T74" fmla="*/ 0 w 626"/>
                    <a:gd name="T75" fmla="*/ 1 h 746"/>
                    <a:gd name="T76" fmla="*/ 0 w 626"/>
                    <a:gd name="T77" fmla="*/ 1 h 74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626"/>
                    <a:gd name="T118" fmla="*/ 0 h 746"/>
                    <a:gd name="T119" fmla="*/ 626 w 626"/>
                    <a:gd name="T120" fmla="*/ 746 h 74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626" h="746">
                      <a:moveTo>
                        <a:pt x="0" y="746"/>
                      </a:moveTo>
                      <a:lnTo>
                        <a:pt x="626" y="746"/>
                      </a:lnTo>
                      <a:lnTo>
                        <a:pt x="626" y="492"/>
                      </a:lnTo>
                      <a:lnTo>
                        <a:pt x="616" y="456"/>
                      </a:lnTo>
                      <a:lnTo>
                        <a:pt x="594" y="434"/>
                      </a:lnTo>
                      <a:lnTo>
                        <a:pt x="566" y="416"/>
                      </a:lnTo>
                      <a:lnTo>
                        <a:pt x="522" y="398"/>
                      </a:lnTo>
                      <a:lnTo>
                        <a:pt x="480" y="386"/>
                      </a:lnTo>
                      <a:lnTo>
                        <a:pt x="426" y="374"/>
                      </a:lnTo>
                      <a:lnTo>
                        <a:pt x="380" y="372"/>
                      </a:lnTo>
                      <a:lnTo>
                        <a:pt x="410" y="346"/>
                      </a:lnTo>
                      <a:lnTo>
                        <a:pt x="426" y="318"/>
                      </a:lnTo>
                      <a:lnTo>
                        <a:pt x="444" y="266"/>
                      </a:lnTo>
                      <a:lnTo>
                        <a:pt x="452" y="204"/>
                      </a:lnTo>
                      <a:lnTo>
                        <a:pt x="442" y="116"/>
                      </a:lnTo>
                      <a:lnTo>
                        <a:pt x="412" y="54"/>
                      </a:lnTo>
                      <a:lnTo>
                        <a:pt x="386" y="26"/>
                      </a:lnTo>
                      <a:lnTo>
                        <a:pt x="358" y="8"/>
                      </a:lnTo>
                      <a:lnTo>
                        <a:pt x="322" y="0"/>
                      </a:lnTo>
                      <a:lnTo>
                        <a:pt x="294" y="4"/>
                      </a:lnTo>
                      <a:lnTo>
                        <a:pt x="260" y="18"/>
                      </a:lnTo>
                      <a:lnTo>
                        <a:pt x="228" y="46"/>
                      </a:lnTo>
                      <a:lnTo>
                        <a:pt x="210" y="76"/>
                      </a:lnTo>
                      <a:lnTo>
                        <a:pt x="192" y="118"/>
                      </a:lnTo>
                      <a:lnTo>
                        <a:pt x="182" y="156"/>
                      </a:lnTo>
                      <a:lnTo>
                        <a:pt x="180" y="192"/>
                      </a:lnTo>
                      <a:lnTo>
                        <a:pt x="182" y="232"/>
                      </a:lnTo>
                      <a:lnTo>
                        <a:pt x="192" y="286"/>
                      </a:lnTo>
                      <a:lnTo>
                        <a:pt x="204" y="310"/>
                      </a:lnTo>
                      <a:lnTo>
                        <a:pt x="220" y="340"/>
                      </a:lnTo>
                      <a:lnTo>
                        <a:pt x="248" y="368"/>
                      </a:lnTo>
                      <a:lnTo>
                        <a:pt x="210" y="374"/>
                      </a:lnTo>
                      <a:lnTo>
                        <a:pt x="172" y="382"/>
                      </a:lnTo>
                      <a:lnTo>
                        <a:pt x="128" y="394"/>
                      </a:lnTo>
                      <a:lnTo>
                        <a:pt x="82" y="410"/>
                      </a:lnTo>
                      <a:lnTo>
                        <a:pt x="42" y="434"/>
                      </a:lnTo>
                      <a:lnTo>
                        <a:pt x="14" y="460"/>
                      </a:lnTo>
                      <a:lnTo>
                        <a:pt x="0" y="498"/>
                      </a:lnTo>
                      <a:lnTo>
                        <a:pt x="0" y="746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55" name="Line 199"/>
                <p:cNvSpPr>
                  <a:spLocks noChangeShapeType="1"/>
                </p:cNvSpPr>
                <p:nvPr/>
              </p:nvSpPr>
              <p:spPr bwMode="auto">
                <a:xfrm>
                  <a:off x="3201" y="1541"/>
                  <a:ext cx="0" cy="43"/>
                </a:xfrm>
                <a:prstGeom prst="line">
                  <a:avLst/>
                </a:prstGeom>
                <a:grpFill/>
                <a:ln w="6350">
                  <a:solidFill>
                    <a:srgbClr val="C4ECD9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56" name="Line 200"/>
                <p:cNvSpPr>
                  <a:spLocks noChangeShapeType="1"/>
                </p:cNvSpPr>
                <p:nvPr/>
              </p:nvSpPr>
              <p:spPr bwMode="auto">
                <a:xfrm>
                  <a:off x="3295" y="1541"/>
                  <a:ext cx="0" cy="43"/>
                </a:xfrm>
                <a:prstGeom prst="line">
                  <a:avLst/>
                </a:prstGeom>
                <a:grpFill/>
                <a:ln w="6350">
                  <a:solidFill>
                    <a:srgbClr val="C4ECD9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353" name="TextBox 1352"/>
              <p:cNvSpPr txBox="1"/>
              <p:nvPr/>
            </p:nvSpPr>
            <p:spPr>
              <a:xfrm>
                <a:off x="1948256" y="8368665"/>
                <a:ext cx="40682" cy="887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$</a:t>
                </a:r>
                <a:endPara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71" name="Group 1101"/>
            <p:cNvGrpSpPr/>
            <p:nvPr/>
          </p:nvGrpSpPr>
          <p:grpSpPr>
            <a:xfrm>
              <a:off x="5276917" y="2811875"/>
              <a:ext cx="161837" cy="231773"/>
              <a:chOff x="533400" y="4800600"/>
              <a:chExt cx="533400" cy="763905"/>
            </a:xfrm>
          </p:grpSpPr>
          <p:sp>
            <p:nvSpPr>
              <p:cNvPr id="1372" name="Freeform 1371"/>
              <p:cNvSpPr/>
              <p:nvPr/>
            </p:nvSpPr>
            <p:spPr>
              <a:xfrm>
                <a:off x="535305" y="5271135"/>
                <a:ext cx="531495" cy="293370"/>
              </a:xfrm>
              <a:custGeom>
                <a:avLst/>
                <a:gdLst>
                  <a:gd name="connsiteX0" fmla="*/ 64770 w 531495"/>
                  <a:gd name="connsiteY0" fmla="*/ 1905 h 293370"/>
                  <a:gd name="connsiteX1" fmla="*/ 461010 w 531495"/>
                  <a:gd name="connsiteY1" fmla="*/ 0 h 293370"/>
                  <a:gd name="connsiteX2" fmla="*/ 531495 w 531495"/>
                  <a:gd name="connsiteY2" fmla="*/ 201930 h 293370"/>
                  <a:gd name="connsiteX3" fmla="*/ 525780 w 531495"/>
                  <a:gd name="connsiteY3" fmla="*/ 243840 h 293370"/>
                  <a:gd name="connsiteX4" fmla="*/ 491490 w 531495"/>
                  <a:gd name="connsiteY4" fmla="*/ 285750 h 293370"/>
                  <a:gd name="connsiteX5" fmla="*/ 459105 w 531495"/>
                  <a:gd name="connsiteY5" fmla="*/ 293370 h 293370"/>
                  <a:gd name="connsiteX6" fmla="*/ 72390 w 531495"/>
                  <a:gd name="connsiteY6" fmla="*/ 293370 h 293370"/>
                  <a:gd name="connsiteX7" fmla="*/ 38100 w 531495"/>
                  <a:gd name="connsiteY7" fmla="*/ 283845 h 293370"/>
                  <a:gd name="connsiteX8" fmla="*/ 19050 w 531495"/>
                  <a:gd name="connsiteY8" fmla="*/ 270510 h 293370"/>
                  <a:gd name="connsiteX9" fmla="*/ 0 w 531495"/>
                  <a:gd name="connsiteY9" fmla="*/ 247650 h 293370"/>
                  <a:gd name="connsiteX10" fmla="*/ 0 w 531495"/>
                  <a:gd name="connsiteY10" fmla="*/ 217170 h 293370"/>
                  <a:gd name="connsiteX11" fmla="*/ 5715 w 531495"/>
                  <a:gd name="connsiteY11" fmla="*/ 175260 h 293370"/>
                  <a:gd name="connsiteX12" fmla="*/ 64770 w 531495"/>
                  <a:gd name="connsiteY12" fmla="*/ 1905 h 293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1495" h="293370">
                    <a:moveTo>
                      <a:pt x="64770" y="1905"/>
                    </a:moveTo>
                    <a:lnTo>
                      <a:pt x="461010" y="0"/>
                    </a:lnTo>
                    <a:lnTo>
                      <a:pt x="531495" y="201930"/>
                    </a:lnTo>
                    <a:lnTo>
                      <a:pt x="525780" y="243840"/>
                    </a:lnTo>
                    <a:lnTo>
                      <a:pt x="491490" y="285750"/>
                    </a:lnTo>
                    <a:lnTo>
                      <a:pt x="459105" y="293370"/>
                    </a:lnTo>
                    <a:lnTo>
                      <a:pt x="72390" y="293370"/>
                    </a:lnTo>
                    <a:lnTo>
                      <a:pt x="38100" y="283845"/>
                    </a:lnTo>
                    <a:lnTo>
                      <a:pt x="19050" y="270510"/>
                    </a:lnTo>
                    <a:lnTo>
                      <a:pt x="0" y="247650"/>
                    </a:lnTo>
                    <a:lnTo>
                      <a:pt x="0" y="217170"/>
                    </a:lnTo>
                    <a:lnTo>
                      <a:pt x="5715" y="175260"/>
                    </a:lnTo>
                    <a:lnTo>
                      <a:pt x="64770" y="1905"/>
                    </a:lnTo>
                    <a:close/>
                  </a:path>
                </a:pathLst>
              </a:custGeom>
              <a:solidFill>
                <a:srgbClr val="4F81BD">
                  <a:lumMod val="20000"/>
                  <a:lumOff val="80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373" name="Straight Connector 1372"/>
              <p:cNvCxnSpPr/>
              <p:nvPr/>
            </p:nvCxnSpPr>
            <p:spPr>
              <a:xfrm rot="5400000">
                <a:off x="609600" y="4953000"/>
                <a:ext cx="15240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374" name="Straight Connector 1373"/>
              <p:cNvCxnSpPr/>
              <p:nvPr/>
            </p:nvCxnSpPr>
            <p:spPr>
              <a:xfrm rot="5400000">
                <a:off x="838200" y="4953000"/>
                <a:ext cx="15240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1375" name="Rounded Rectangle 1374"/>
              <p:cNvSpPr/>
              <p:nvPr/>
            </p:nvSpPr>
            <p:spPr>
              <a:xfrm>
                <a:off x="609600" y="4800600"/>
                <a:ext cx="381000" cy="76200"/>
              </a:xfrm>
              <a:prstGeom prst="roundRect">
                <a:avLst>
                  <a:gd name="adj" fmla="val 46667"/>
                </a:avLst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376" name="Straight Connector 1375"/>
              <p:cNvCxnSpPr/>
              <p:nvPr/>
            </p:nvCxnSpPr>
            <p:spPr>
              <a:xfrm>
                <a:off x="609600" y="5562600"/>
                <a:ext cx="38100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grpSp>
            <p:nvGrpSpPr>
              <p:cNvPr id="1377" name="Group 1095"/>
              <p:cNvGrpSpPr/>
              <p:nvPr/>
            </p:nvGrpSpPr>
            <p:grpSpPr>
              <a:xfrm>
                <a:off x="533400" y="4953000"/>
                <a:ext cx="152400" cy="609600"/>
                <a:chOff x="533400" y="4953000"/>
                <a:chExt cx="152400" cy="609600"/>
              </a:xfrm>
            </p:grpSpPr>
            <p:sp>
              <p:nvSpPr>
                <p:cNvPr id="1382" name="Arc 1381"/>
                <p:cNvSpPr/>
                <p:nvPr/>
              </p:nvSpPr>
              <p:spPr>
                <a:xfrm rot="5400000">
                  <a:off x="533400" y="4953000"/>
                  <a:ext cx="152400" cy="152400"/>
                </a:xfrm>
                <a:prstGeom prst="arc">
                  <a:avLst>
                    <a:gd name="adj1" fmla="val 16200000"/>
                    <a:gd name="adj2" fmla="val 18286670"/>
                  </a:avLst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83" name="Arc 1382"/>
                <p:cNvSpPr/>
                <p:nvPr/>
              </p:nvSpPr>
              <p:spPr>
                <a:xfrm rot="16200000" flipH="1">
                  <a:off x="533400" y="5410200"/>
                  <a:ext cx="152400" cy="152400"/>
                </a:xfrm>
                <a:prstGeom prst="arc">
                  <a:avLst>
                    <a:gd name="adj1" fmla="val 14792600"/>
                    <a:gd name="adj2" fmla="val 0"/>
                  </a:avLst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384" name="Straight Connector 1383"/>
                <p:cNvCxnSpPr/>
                <p:nvPr/>
              </p:nvCxnSpPr>
              <p:spPr>
                <a:xfrm rot="5400000" flipH="1" flipV="1">
                  <a:off x="406717" y="5192079"/>
                  <a:ext cx="398147" cy="14097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1378" name="Group 1096"/>
              <p:cNvGrpSpPr/>
              <p:nvPr/>
            </p:nvGrpSpPr>
            <p:grpSpPr>
              <a:xfrm flipH="1">
                <a:off x="914400" y="4953000"/>
                <a:ext cx="152400" cy="609600"/>
                <a:chOff x="533400" y="4953000"/>
                <a:chExt cx="152400" cy="609600"/>
              </a:xfrm>
            </p:grpSpPr>
            <p:sp>
              <p:nvSpPr>
                <p:cNvPr id="1379" name="Arc 1378"/>
                <p:cNvSpPr/>
                <p:nvPr/>
              </p:nvSpPr>
              <p:spPr>
                <a:xfrm rot="5400000">
                  <a:off x="533400" y="4953000"/>
                  <a:ext cx="152400" cy="152400"/>
                </a:xfrm>
                <a:prstGeom prst="arc">
                  <a:avLst>
                    <a:gd name="adj1" fmla="val 16200000"/>
                    <a:gd name="adj2" fmla="val 18286670"/>
                  </a:avLst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80" name="Arc 1379"/>
                <p:cNvSpPr/>
                <p:nvPr/>
              </p:nvSpPr>
              <p:spPr>
                <a:xfrm rot="16200000" flipH="1">
                  <a:off x="533400" y="5410200"/>
                  <a:ext cx="152400" cy="152400"/>
                </a:xfrm>
                <a:prstGeom prst="arc">
                  <a:avLst>
                    <a:gd name="adj1" fmla="val 14792600"/>
                    <a:gd name="adj2" fmla="val 0"/>
                  </a:avLst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381" name="Straight Connector 1380"/>
                <p:cNvCxnSpPr/>
                <p:nvPr/>
              </p:nvCxnSpPr>
              <p:spPr>
                <a:xfrm rot="5400000" flipH="1" flipV="1">
                  <a:off x="406717" y="5192079"/>
                  <a:ext cx="398147" cy="14097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  <p:grpSp>
          <p:nvGrpSpPr>
            <p:cNvPr id="1387" name="Group 3120"/>
            <p:cNvGrpSpPr/>
            <p:nvPr/>
          </p:nvGrpSpPr>
          <p:grpSpPr>
            <a:xfrm>
              <a:off x="4804618" y="2547651"/>
              <a:ext cx="343490" cy="264223"/>
              <a:chOff x="1524000" y="8153400"/>
              <a:chExt cx="990600" cy="762000"/>
            </a:xfrm>
          </p:grpSpPr>
          <p:sp>
            <p:nvSpPr>
              <p:cNvPr id="1388" name="Folded Corner 1387"/>
              <p:cNvSpPr/>
              <p:nvPr/>
            </p:nvSpPr>
            <p:spPr>
              <a:xfrm>
                <a:off x="1752600" y="8153400"/>
                <a:ext cx="544830" cy="762000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9" name="Group 197"/>
              <p:cNvGrpSpPr>
                <a:grpSpLocks/>
              </p:cNvGrpSpPr>
              <p:nvPr/>
            </p:nvGrpSpPr>
            <p:grpSpPr bwMode="auto">
              <a:xfrm>
                <a:off x="1524000" y="8305808"/>
                <a:ext cx="457200" cy="548641"/>
                <a:chOff x="3168" y="1392"/>
                <a:chExt cx="160" cy="192"/>
              </a:xfrm>
              <a:solidFill>
                <a:srgbClr val="339966"/>
              </a:solidFill>
            </p:grpSpPr>
            <p:sp>
              <p:nvSpPr>
                <p:cNvPr id="1391" name="Freeform 198"/>
                <p:cNvSpPr>
                  <a:spLocks/>
                </p:cNvSpPr>
                <p:nvPr/>
              </p:nvSpPr>
              <p:spPr bwMode="auto">
                <a:xfrm>
                  <a:off x="3168" y="1392"/>
                  <a:ext cx="160" cy="191"/>
                </a:xfrm>
                <a:custGeom>
                  <a:avLst/>
                  <a:gdLst>
                    <a:gd name="T0" fmla="*/ 0 w 626"/>
                    <a:gd name="T1" fmla="*/ 1 h 746"/>
                    <a:gd name="T2" fmla="*/ 1 w 626"/>
                    <a:gd name="T3" fmla="*/ 1 h 746"/>
                    <a:gd name="T4" fmla="*/ 1 w 626"/>
                    <a:gd name="T5" fmla="*/ 1 h 746"/>
                    <a:gd name="T6" fmla="*/ 1 w 626"/>
                    <a:gd name="T7" fmla="*/ 1 h 746"/>
                    <a:gd name="T8" fmla="*/ 1 w 626"/>
                    <a:gd name="T9" fmla="*/ 1 h 746"/>
                    <a:gd name="T10" fmla="*/ 1 w 626"/>
                    <a:gd name="T11" fmla="*/ 1 h 746"/>
                    <a:gd name="T12" fmla="*/ 1 w 626"/>
                    <a:gd name="T13" fmla="*/ 1 h 746"/>
                    <a:gd name="T14" fmla="*/ 1 w 626"/>
                    <a:gd name="T15" fmla="*/ 1 h 746"/>
                    <a:gd name="T16" fmla="*/ 1 w 626"/>
                    <a:gd name="T17" fmla="*/ 1 h 746"/>
                    <a:gd name="T18" fmla="*/ 1 w 626"/>
                    <a:gd name="T19" fmla="*/ 1 h 746"/>
                    <a:gd name="T20" fmla="*/ 1 w 626"/>
                    <a:gd name="T21" fmla="*/ 1 h 746"/>
                    <a:gd name="T22" fmla="*/ 1 w 626"/>
                    <a:gd name="T23" fmla="*/ 0 h 746"/>
                    <a:gd name="T24" fmla="*/ 1 w 626"/>
                    <a:gd name="T25" fmla="*/ 0 h 746"/>
                    <a:gd name="T26" fmla="*/ 1 w 626"/>
                    <a:gd name="T27" fmla="*/ 0 h 746"/>
                    <a:gd name="T28" fmla="*/ 1 w 626"/>
                    <a:gd name="T29" fmla="*/ 0 h 746"/>
                    <a:gd name="T30" fmla="*/ 1 w 626"/>
                    <a:gd name="T31" fmla="*/ 0 h 746"/>
                    <a:gd name="T32" fmla="*/ 1 w 626"/>
                    <a:gd name="T33" fmla="*/ 0 h 746"/>
                    <a:gd name="T34" fmla="*/ 1 w 626"/>
                    <a:gd name="T35" fmla="*/ 0 h 746"/>
                    <a:gd name="T36" fmla="*/ 0 w 626"/>
                    <a:gd name="T37" fmla="*/ 0 h 746"/>
                    <a:gd name="T38" fmla="*/ 0 w 626"/>
                    <a:gd name="T39" fmla="*/ 0 h 746"/>
                    <a:gd name="T40" fmla="*/ 0 w 626"/>
                    <a:gd name="T41" fmla="*/ 0 h 746"/>
                    <a:gd name="T42" fmla="*/ 0 w 626"/>
                    <a:gd name="T43" fmla="*/ 0 h 746"/>
                    <a:gd name="T44" fmla="*/ 0 w 626"/>
                    <a:gd name="T45" fmla="*/ 0 h 746"/>
                    <a:gd name="T46" fmla="*/ 0 w 626"/>
                    <a:gd name="T47" fmla="*/ 0 h 746"/>
                    <a:gd name="T48" fmla="*/ 0 w 626"/>
                    <a:gd name="T49" fmla="*/ 0 h 746"/>
                    <a:gd name="T50" fmla="*/ 0 w 626"/>
                    <a:gd name="T51" fmla="*/ 0 h 746"/>
                    <a:gd name="T52" fmla="*/ 0 w 626"/>
                    <a:gd name="T53" fmla="*/ 0 h 746"/>
                    <a:gd name="T54" fmla="*/ 0 w 626"/>
                    <a:gd name="T55" fmla="*/ 0 h 746"/>
                    <a:gd name="T56" fmla="*/ 0 w 626"/>
                    <a:gd name="T57" fmla="*/ 0 h 746"/>
                    <a:gd name="T58" fmla="*/ 0 w 626"/>
                    <a:gd name="T59" fmla="*/ 1 h 746"/>
                    <a:gd name="T60" fmla="*/ 0 w 626"/>
                    <a:gd name="T61" fmla="*/ 1 h 746"/>
                    <a:gd name="T62" fmla="*/ 0 w 626"/>
                    <a:gd name="T63" fmla="*/ 1 h 746"/>
                    <a:gd name="T64" fmla="*/ 0 w 626"/>
                    <a:gd name="T65" fmla="*/ 1 h 746"/>
                    <a:gd name="T66" fmla="*/ 0 w 626"/>
                    <a:gd name="T67" fmla="*/ 1 h 746"/>
                    <a:gd name="T68" fmla="*/ 0 w 626"/>
                    <a:gd name="T69" fmla="*/ 1 h 746"/>
                    <a:gd name="T70" fmla="*/ 0 w 626"/>
                    <a:gd name="T71" fmla="*/ 1 h 746"/>
                    <a:gd name="T72" fmla="*/ 0 w 626"/>
                    <a:gd name="T73" fmla="*/ 1 h 746"/>
                    <a:gd name="T74" fmla="*/ 0 w 626"/>
                    <a:gd name="T75" fmla="*/ 1 h 746"/>
                    <a:gd name="T76" fmla="*/ 0 w 626"/>
                    <a:gd name="T77" fmla="*/ 1 h 74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626"/>
                    <a:gd name="T118" fmla="*/ 0 h 746"/>
                    <a:gd name="T119" fmla="*/ 626 w 626"/>
                    <a:gd name="T120" fmla="*/ 746 h 74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626" h="746">
                      <a:moveTo>
                        <a:pt x="0" y="746"/>
                      </a:moveTo>
                      <a:lnTo>
                        <a:pt x="626" y="746"/>
                      </a:lnTo>
                      <a:lnTo>
                        <a:pt x="626" y="492"/>
                      </a:lnTo>
                      <a:lnTo>
                        <a:pt x="616" y="456"/>
                      </a:lnTo>
                      <a:lnTo>
                        <a:pt x="594" y="434"/>
                      </a:lnTo>
                      <a:lnTo>
                        <a:pt x="566" y="416"/>
                      </a:lnTo>
                      <a:lnTo>
                        <a:pt x="522" y="398"/>
                      </a:lnTo>
                      <a:lnTo>
                        <a:pt x="480" y="386"/>
                      </a:lnTo>
                      <a:lnTo>
                        <a:pt x="426" y="374"/>
                      </a:lnTo>
                      <a:lnTo>
                        <a:pt x="380" y="372"/>
                      </a:lnTo>
                      <a:lnTo>
                        <a:pt x="410" y="346"/>
                      </a:lnTo>
                      <a:lnTo>
                        <a:pt x="426" y="318"/>
                      </a:lnTo>
                      <a:lnTo>
                        <a:pt x="444" y="266"/>
                      </a:lnTo>
                      <a:lnTo>
                        <a:pt x="452" y="204"/>
                      </a:lnTo>
                      <a:lnTo>
                        <a:pt x="442" y="116"/>
                      </a:lnTo>
                      <a:lnTo>
                        <a:pt x="412" y="54"/>
                      </a:lnTo>
                      <a:lnTo>
                        <a:pt x="386" y="26"/>
                      </a:lnTo>
                      <a:lnTo>
                        <a:pt x="358" y="8"/>
                      </a:lnTo>
                      <a:lnTo>
                        <a:pt x="322" y="0"/>
                      </a:lnTo>
                      <a:lnTo>
                        <a:pt x="294" y="4"/>
                      </a:lnTo>
                      <a:lnTo>
                        <a:pt x="260" y="18"/>
                      </a:lnTo>
                      <a:lnTo>
                        <a:pt x="228" y="46"/>
                      </a:lnTo>
                      <a:lnTo>
                        <a:pt x="210" y="76"/>
                      </a:lnTo>
                      <a:lnTo>
                        <a:pt x="192" y="118"/>
                      </a:lnTo>
                      <a:lnTo>
                        <a:pt x="182" y="156"/>
                      </a:lnTo>
                      <a:lnTo>
                        <a:pt x="180" y="192"/>
                      </a:lnTo>
                      <a:lnTo>
                        <a:pt x="182" y="232"/>
                      </a:lnTo>
                      <a:lnTo>
                        <a:pt x="192" y="286"/>
                      </a:lnTo>
                      <a:lnTo>
                        <a:pt x="204" y="310"/>
                      </a:lnTo>
                      <a:lnTo>
                        <a:pt x="220" y="340"/>
                      </a:lnTo>
                      <a:lnTo>
                        <a:pt x="248" y="368"/>
                      </a:lnTo>
                      <a:lnTo>
                        <a:pt x="210" y="374"/>
                      </a:lnTo>
                      <a:lnTo>
                        <a:pt x="172" y="382"/>
                      </a:lnTo>
                      <a:lnTo>
                        <a:pt x="128" y="394"/>
                      </a:lnTo>
                      <a:lnTo>
                        <a:pt x="82" y="410"/>
                      </a:lnTo>
                      <a:lnTo>
                        <a:pt x="42" y="434"/>
                      </a:lnTo>
                      <a:lnTo>
                        <a:pt x="14" y="460"/>
                      </a:lnTo>
                      <a:lnTo>
                        <a:pt x="0" y="498"/>
                      </a:lnTo>
                      <a:lnTo>
                        <a:pt x="0" y="746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92" name="Line 199"/>
                <p:cNvSpPr>
                  <a:spLocks noChangeShapeType="1"/>
                </p:cNvSpPr>
                <p:nvPr/>
              </p:nvSpPr>
              <p:spPr bwMode="auto">
                <a:xfrm>
                  <a:off x="3201" y="1541"/>
                  <a:ext cx="0" cy="43"/>
                </a:xfrm>
                <a:prstGeom prst="line">
                  <a:avLst/>
                </a:prstGeom>
                <a:grpFill/>
                <a:ln w="6350">
                  <a:solidFill>
                    <a:srgbClr val="C4ECD9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93" name="Line 200"/>
                <p:cNvSpPr>
                  <a:spLocks noChangeShapeType="1"/>
                </p:cNvSpPr>
                <p:nvPr/>
              </p:nvSpPr>
              <p:spPr bwMode="auto">
                <a:xfrm>
                  <a:off x="3295" y="1541"/>
                  <a:ext cx="0" cy="43"/>
                </a:xfrm>
                <a:prstGeom prst="line">
                  <a:avLst/>
                </a:prstGeom>
                <a:grpFill/>
                <a:ln w="6350">
                  <a:solidFill>
                    <a:srgbClr val="C4ECD9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390" name="Folded Corner 1389"/>
              <p:cNvSpPr/>
              <p:nvPr/>
            </p:nvSpPr>
            <p:spPr>
              <a:xfrm>
                <a:off x="1905000" y="8382000"/>
                <a:ext cx="609600" cy="228600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94" name="TextBox 1393"/>
            <p:cNvSpPr txBox="1"/>
            <p:nvPr/>
          </p:nvSpPr>
          <p:spPr>
            <a:xfrm>
              <a:off x="5196547" y="2578477"/>
              <a:ext cx="528447" cy="2462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Marketing Campaign</a:t>
              </a:r>
              <a:endParaRPr lang="en-US" sz="8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95" name="Group 197"/>
            <p:cNvGrpSpPr>
              <a:grpSpLocks/>
            </p:cNvGrpSpPr>
            <p:nvPr/>
          </p:nvGrpSpPr>
          <p:grpSpPr bwMode="auto">
            <a:xfrm>
              <a:off x="4242302" y="2019205"/>
              <a:ext cx="235323" cy="264223"/>
              <a:chOff x="3201" y="1392"/>
              <a:chExt cx="171" cy="192"/>
            </a:xfrm>
            <a:solidFill>
              <a:srgbClr val="339966"/>
            </a:solidFill>
          </p:grpSpPr>
          <p:sp>
            <p:nvSpPr>
              <p:cNvPr id="1396" name="Freeform 198"/>
              <p:cNvSpPr>
                <a:spLocks/>
              </p:cNvSpPr>
              <p:nvPr/>
            </p:nvSpPr>
            <p:spPr bwMode="auto">
              <a:xfrm>
                <a:off x="3212" y="1392"/>
                <a:ext cx="160" cy="191"/>
              </a:xfrm>
              <a:custGeom>
                <a:avLst/>
                <a:gdLst>
                  <a:gd name="T0" fmla="*/ 0 w 626"/>
                  <a:gd name="T1" fmla="*/ 1 h 746"/>
                  <a:gd name="T2" fmla="*/ 1 w 626"/>
                  <a:gd name="T3" fmla="*/ 1 h 746"/>
                  <a:gd name="T4" fmla="*/ 1 w 626"/>
                  <a:gd name="T5" fmla="*/ 1 h 746"/>
                  <a:gd name="T6" fmla="*/ 1 w 626"/>
                  <a:gd name="T7" fmla="*/ 1 h 746"/>
                  <a:gd name="T8" fmla="*/ 1 w 626"/>
                  <a:gd name="T9" fmla="*/ 1 h 746"/>
                  <a:gd name="T10" fmla="*/ 1 w 626"/>
                  <a:gd name="T11" fmla="*/ 1 h 746"/>
                  <a:gd name="T12" fmla="*/ 1 w 626"/>
                  <a:gd name="T13" fmla="*/ 1 h 746"/>
                  <a:gd name="T14" fmla="*/ 1 w 626"/>
                  <a:gd name="T15" fmla="*/ 1 h 746"/>
                  <a:gd name="T16" fmla="*/ 1 w 626"/>
                  <a:gd name="T17" fmla="*/ 1 h 746"/>
                  <a:gd name="T18" fmla="*/ 1 w 626"/>
                  <a:gd name="T19" fmla="*/ 1 h 746"/>
                  <a:gd name="T20" fmla="*/ 1 w 626"/>
                  <a:gd name="T21" fmla="*/ 1 h 746"/>
                  <a:gd name="T22" fmla="*/ 1 w 626"/>
                  <a:gd name="T23" fmla="*/ 0 h 746"/>
                  <a:gd name="T24" fmla="*/ 1 w 626"/>
                  <a:gd name="T25" fmla="*/ 0 h 746"/>
                  <a:gd name="T26" fmla="*/ 1 w 626"/>
                  <a:gd name="T27" fmla="*/ 0 h 746"/>
                  <a:gd name="T28" fmla="*/ 1 w 626"/>
                  <a:gd name="T29" fmla="*/ 0 h 746"/>
                  <a:gd name="T30" fmla="*/ 1 w 626"/>
                  <a:gd name="T31" fmla="*/ 0 h 746"/>
                  <a:gd name="T32" fmla="*/ 1 w 626"/>
                  <a:gd name="T33" fmla="*/ 0 h 746"/>
                  <a:gd name="T34" fmla="*/ 1 w 626"/>
                  <a:gd name="T35" fmla="*/ 0 h 746"/>
                  <a:gd name="T36" fmla="*/ 0 w 626"/>
                  <a:gd name="T37" fmla="*/ 0 h 746"/>
                  <a:gd name="T38" fmla="*/ 0 w 626"/>
                  <a:gd name="T39" fmla="*/ 0 h 746"/>
                  <a:gd name="T40" fmla="*/ 0 w 626"/>
                  <a:gd name="T41" fmla="*/ 0 h 746"/>
                  <a:gd name="T42" fmla="*/ 0 w 626"/>
                  <a:gd name="T43" fmla="*/ 0 h 746"/>
                  <a:gd name="T44" fmla="*/ 0 w 626"/>
                  <a:gd name="T45" fmla="*/ 0 h 746"/>
                  <a:gd name="T46" fmla="*/ 0 w 626"/>
                  <a:gd name="T47" fmla="*/ 0 h 746"/>
                  <a:gd name="T48" fmla="*/ 0 w 626"/>
                  <a:gd name="T49" fmla="*/ 0 h 746"/>
                  <a:gd name="T50" fmla="*/ 0 w 626"/>
                  <a:gd name="T51" fmla="*/ 0 h 746"/>
                  <a:gd name="T52" fmla="*/ 0 w 626"/>
                  <a:gd name="T53" fmla="*/ 0 h 746"/>
                  <a:gd name="T54" fmla="*/ 0 w 626"/>
                  <a:gd name="T55" fmla="*/ 0 h 746"/>
                  <a:gd name="T56" fmla="*/ 0 w 626"/>
                  <a:gd name="T57" fmla="*/ 0 h 746"/>
                  <a:gd name="T58" fmla="*/ 0 w 626"/>
                  <a:gd name="T59" fmla="*/ 1 h 746"/>
                  <a:gd name="T60" fmla="*/ 0 w 626"/>
                  <a:gd name="T61" fmla="*/ 1 h 746"/>
                  <a:gd name="T62" fmla="*/ 0 w 626"/>
                  <a:gd name="T63" fmla="*/ 1 h 746"/>
                  <a:gd name="T64" fmla="*/ 0 w 626"/>
                  <a:gd name="T65" fmla="*/ 1 h 746"/>
                  <a:gd name="T66" fmla="*/ 0 w 626"/>
                  <a:gd name="T67" fmla="*/ 1 h 746"/>
                  <a:gd name="T68" fmla="*/ 0 w 626"/>
                  <a:gd name="T69" fmla="*/ 1 h 746"/>
                  <a:gd name="T70" fmla="*/ 0 w 626"/>
                  <a:gd name="T71" fmla="*/ 1 h 746"/>
                  <a:gd name="T72" fmla="*/ 0 w 626"/>
                  <a:gd name="T73" fmla="*/ 1 h 746"/>
                  <a:gd name="T74" fmla="*/ 0 w 626"/>
                  <a:gd name="T75" fmla="*/ 1 h 746"/>
                  <a:gd name="T76" fmla="*/ 0 w 626"/>
                  <a:gd name="T77" fmla="*/ 1 h 74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26"/>
                  <a:gd name="T118" fmla="*/ 0 h 746"/>
                  <a:gd name="T119" fmla="*/ 626 w 626"/>
                  <a:gd name="T120" fmla="*/ 746 h 74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26" h="746">
                    <a:moveTo>
                      <a:pt x="0" y="746"/>
                    </a:moveTo>
                    <a:lnTo>
                      <a:pt x="626" y="746"/>
                    </a:lnTo>
                    <a:lnTo>
                      <a:pt x="626" y="492"/>
                    </a:lnTo>
                    <a:lnTo>
                      <a:pt x="616" y="456"/>
                    </a:lnTo>
                    <a:lnTo>
                      <a:pt x="594" y="434"/>
                    </a:lnTo>
                    <a:lnTo>
                      <a:pt x="566" y="416"/>
                    </a:lnTo>
                    <a:lnTo>
                      <a:pt x="522" y="398"/>
                    </a:lnTo>
                    <a:lnTo>
                      <a:pt x="480" y="386"/>
                    </a:lnTo>
                    <a:lnTo>
                      <a:pt x="426" y="374"/>
                    </a:lnTo>
                    <a:lnTo>
                      <a:pt x="380" y="372"/>
                    </a:lnTo>
                    <a:lnTo>
                      <a:pt x="410" y="346"/>
                    </a:lnTo>
                    <a:lnTo>
                      <a:pt x="426" y="318"/>
                    </a:lnTo>
                    <a:lnTo>
                      <a:pt x="444" y="266"/>
                    </a:lnTo>
                    <a:lnTo>
                      <a:pt x="452" y="204"/>
                    </a:lnTo>
                    <a:lnTo>
                      <a:pt x="442" y="116"/>
                    </a:lnTo>
                    <a:lnTo>
                      <a:pt x="412" y="54"/>
                    </a:lnTo>
                    <a:lnTo>
                      <a:pt x="386" y="26"/>
                    </a:lnTo>
                    <a:lnTo>
                      <a:pt x="358" y="8"/>
                    </a:lnTo>
                    <a:lnTo>
                      <a:pt x="322" y="0"/>
                    </a:lnTo>
                    <a:lnTo>
                      <a:pt x="294" y="4"/>
                    </a:lnTo>
                    <a:lnTo>
                      <a:pt x="260" y="18"/>
                    </a:lnTo>
                    <a:lnTo>
                      <a:pt x="228" y="46"/>
                    </a:lnTo>
                    <a:lnTo>
                      <a:pt x="210" y="76"/>
                    </a:lnTo>
                    <a:lnTo>
                      <a:pt x="192" y="118"/>
                    </a:lnTo>
                    <a:lnTo>
                      <a:pt x="182" y="156"/>
                    </a:lnTo>
                    <a:lnTo>
                      <a:pt x="180" y="192"/>
                    </a:lnTo>
                    <a:lnTo>
                      <a:pt x="182" y="232"/>
                    </a:lnTo>
                    <a:lnTo>
                      <a:pt x="192" y="286"/>
                    </a:lnTo>
                    <a:lnTo>
                      <a:pt x="204" y="310"/>
                    </a:lnTo>
                    <a:lnTo>
                      <a:pt x="220" y="340"/>
                    </a:lnTo>
                    <a:lnTo>
                      <a:pt x="248" y="368"/>
                    </a:lnTo>
                    <a:lnTo>
                      <a:pt x="210" y="374"/>
                    </a:lnTo>
                    <a:lnTo>
                      <a:pt x="172" y="382"/>
                    </a:lnTo>
                    <a:lnTo>
                      <a:pt x="128" y="394"/>
                    </a:lnTo>
                    <a:lnTo>
                      <a:pt x="82" y="410"/>
                    </a:lnTo>
                    <a:lnTo>
                      <a:pt x="42" y="434"/>
                    </a:lnTo>
                    <a:lnTo>
                      <a:pt x="14" y="460"/>
                    </a:lnTo>
                    <a:lnTo>
                      <a:pt x="0" y="498"/>
                    </a:lnTo>
                    <a:lnTo>
                      <a:pt x="0" y="74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7" name="Line 199"/>
              <p:cNvSpPr>
                <a:spLocks noChangeShapeType="1"/>
              </p:cNvSpPr>
              <p:nvPr/>
            </p:nvSpPr>
            <p:spPr bwMode="auto">
              <a:xfrm>
                <a:off x="3201" y="1541"/>
                <a:ext cx="0" cy="43"/>
              </a:xfrm>
              <a:prstGeom prst="line">
                <a:avLst/>
              </a:prstGeom>
              <a:grpFill/>
              <a:ln w="6350">
                <a:solidFill>
                  <a:srgbClr val="C4ECD9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8" name="Line 200"/>
              <p:cNvSpPr>
                <a:spLocks noChangeShapeType="1"/>
              </p:cNvSpPr>
              <p:nvPr/>
            </p:nvSpPr>
            <p:spPr bwMode="auto">
              <a:xfrm>
                <a:off x="3295" y="1541"/>
                <a:ext cx="0" cy="43"/>
              </a:xfrm>
              <a:prstGeom prst="line">
                <a:avLst/>
              </a:prstGeom>
              <a:grpFill/>
              <a:ln w="6350">
                <a:solidFill>
                  <a:srgbClr val="C4ECD9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399" name="TextBox 1398"/>
            <p:cNvSpPr txBox="1"/>
            <p:nvPr/>
          </p:nvSpPr>
          <p:spPr>
            <a:xfrm>
              <a:off x="4486007" y="2038770"/>
              <a:ext cx="792670" cy="2462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Adv. Chem. Sys.</a:t>
              </a:r>
              <a:endParaRPr lang="en-US" sz="8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24" name="Group 1101"/>
            <p:cNvGrpSpPr/>
            <p:nvPr/>
          </p:nvGrpSpPr>
          <p:grpSpPr>
            <a:xfrm>
              <a:off x="5121686" y="2844325"/>
              <a:ext cx="161837" cy="231773"/>
              <a:chOff x="533400" y="4800600"/>
              <a:chExt cx="533400" cy="763905"/>
            </a:xfrm>
          </p:grpSpPr>
          <p:sp>
            <p:nvSpPr>
              <p:cNvPr id="1325" name="Freeform 1324"/>
              <p:cNvSpPr/>
              <p:nvPr/>
            </p:nvSpPr>
            <p:spPr>
              <a:xfrm>
                <a:off x="535305" y="5271135"/>
                <a:ext cx="531495" cy="293370"/>
              </a:xfrm>
              <a:custGeom>
                <a:avLst/>
                <a:gdLst>
                  <a:gd name="connsiteX0" fmla="*/ 64770 w 531495"/>
                  <a:gd name="connsiteY0" fmla="*/ 1905 h 293370"/>
                  <a:gd name="connsiteX1" fmla="*/ 461010 w 531495"/>
                  <a:gd name="connsiteY1" fmla="*/ 0 h 293370"/>
                  <a:gd name="connsiteX2" fmla="*/ 531495 w 531495"/>
                  <a:gd name="connsiteY2" fmla="*/ 201930 h 293370"/>
                  <a:gd name="connsiteX3" fmla="*/ 525780 w 531495"/>
                  <a:gd name="connsiteY3" fmla="*/ 243840 h 293370"/>
                  <a:gd name="connsiteX4" fmla="*/ 491490 w 531495"/>
                  <a:gd name="connsiteY4" fmla="*/ 285750 h 293370"/>
                  <a:gd name="connsiteX5" fmla="*/ 459105 w 531495"/>
                  <a:gd name="connsiteY5" fmla="*/ 293370 h 293370"/>
                  <a:gd name="connsiteX6" fmla="*/ 72390 w 531495"/>
                  <a:gd name="connsiteY6" fmla="*/ 293370 h 293370"/>
                  <a:gd name="connsiteX7" fmla="*/ 38100 w 531495"/>
                  <a:gd name="connsiteY7" fmla="*/ 283845 h 293370"/>
                  <a:gd name="connsiteX8" fmla="*/ 19050 w 531495"/>
                  <a:gd name="connsiteY8" fmla="*/ 270510 h 293370"/>
                  <a:gd name="connsiteX9" fmla="*/ 0 w 531495"/>
                  <a:gd name="connsiteY9" fmla="*/ 247650 h 293370"/>
                  <a:gd name="connsiteX10" fmla="*/ 0 w 531495"/>
                  <a:gd name="connsiteY10" fmla="*/ 217170 h 293370"/>
                  <a:gd name="connsiteX11" fmla="*/ 5715 w 531495"/>
                  <a:gd name="connsiteY11" fmla="*/ 175260 h 293370"/>
                  <a:gd name="connsiteX12" fmla="*/ 64770 w 531495"/>
                  <a:gd name="connsiteY12" fmla="*/ 1905 h 293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1495" h="293370">
                    <a:moveTo>
                      <a:pt x="64770" y="1905"/>
                    </a:moveTo>
                    <a:lnTo>
                      <a:pt x="461010" y="0"/>
                    </a:lnTo>
                    <a:lnTo>
                      <a:pt x="531495" y="201930"/>
                    </a:lnTo>
                    <a:lnTo>
                      <a:pt x="525780" y="243840"/>
                    </a:lnTo>
                    <a:lnTo>
                      <a:pt x="491490" y="285750"/>
                    </a:lnTo>
                    <a:lnTo>
                      <a:pt x="459105" y="293370"/>
                    </a:lnTo>
                    <a:lnTo>
                      <a:pt x="72390" y="293370"/>
                    </a:lnTo>
                    <a:lnTo>
                      <a:pt x="38100" y="283845"/>
                    </a:lnTo>
                    <a:lnTo>
                      <a:pt x="19050" y="270510"/>
                    </a:lnTo>
                    <a:lnTo>
                      <a:pt x="0" y="247650"/>
                    </a:lnTo>
                    <a:lnTo>
                      <a:pt x="0" y="217170"/>
                    </a:lnTo>
                    <a:lnTo>
                      <a:pt x="5715" y="175260"/>
                    </a:lnTo>
                    <a:lnTo>
                      <a:pt x="64770" y="1905"/>
                    </a:lnTo>
                    <a:close/>
                  </a:path>
                </a:pathLst>
              </a:custGeom>
              <a:solidFill>
                <a:srgbClr val="4F81BD">
                  <a:lumMod val="20000"/>
                  <a:lumOff val="80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326" name="Straight Connector 1325"/>
              <p:cNvCxnSpPr/>
              <p:nvPr/>
            </p:nvCxnSpPr>
            <p:spPr>
              <a:xfrm rot="5400000">
                <a:off x="609600" y="4953000"/>
                <a:ext cx="15240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327" name="Straight Connector 1326"/>
              <p:cNvCxnSpPr/>
              <p:nvPr/>
            </p:nvCxnSpPr>
            <p:spPr>
              <a:xfrm rot="5400000">
                <a:off x="838200" y="4953000"/>
                <a:ext cx="15240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1328" name="Rounded Rectangle 1327"/>
              <p:cNvSpPr/>
              <p:nvPr/>
            </p:nvSpPr>
            <p:spPr>
              <a:xfrm>
                <a:off x="609600" y="4800600"/>
                <a:ext cx="381000" cy="76200"/>
              </a:xfrm>
              <a:prstGeom prst="roundRect">
                <a:avLst>
                  <a:gd name="adj" fmla="val 46667"/>
                </a:avLst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329" name="Straight Connector 1328"/>
              <p:cNvCxnSpPr/>
              <p:nvPr/>
            </p:nvCxnSpPr>
            <p:spPr>
              <a:xfrm>
                <a:off x="609600" y="5562600"/>
                <a:ext cx="38100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grpSp>
            <p:nvGrpSpPr>
              <p:cNvPr id="1330" name="Group 1095"/>
              <p:cNvGrpSpPr/>
              <p:nvPr/>
            </p:nvGrpSpPr>
            <p:grpSpPr>
              <a:xfrm>
                <a:off x="533400" y="4953000"/>
                <a:ext cx="152400" cy="609600"/>
                <a:chOff x="533400" y="4953000"/>
                <a:chExt cx="152400" cy="609600"/>
              </a:xfrm>
            </p:grpSpPr>
            <p:sp>
              <p:nvSpPr>
                <p:cNvPr id="1335" name="Arc 1334"/>
                <p:cNvSpPr/>
                <p:nvPr/>
              </p:nvSpPr>
              <p:spPr>
                <a:xfrm rot="5400000">
                  <a:off x="533400" y="4953000"/>
                  <a:ext cx="152400" cy="152400"/>
                </a:xfrm>
                <a:prstGeom prst="arc">
                  <a:avLst>
                    <a:gd name="adj1" fmla="val 16200000"/>
                    <a:gd name="adj2" fmla="val 18286670"/>
                  </a:avLst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6" name="Arc 1335"/>
                <p:cNvSpPr/>
                <p:nvPr/>
              </p:nvSpPr>
              <p:spPr>
                <a:xfrm rot="16200000" flipH="1">
                  <a:off x="533400" y="5410200"/>
                  <a:ext cx="152400" cy="152400"/>
                </a:xfrm>
                <a:prstGeom prst="arc">
                  <a:avLst>
                    <a:gd name="adj1" fmla="val 14792600"/>
                    <a:gd name="adj2" fmla="val 0"/>
                  </a:avLst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337" name="Straight Connector 1336"/>
                <p:cNvCxnSpPr/>
                <p:nvPr/>
              </p:nvCxnSpPr>
              <p:spPr>
                <a:xfrm rot="5400000" flipH="1" flipV="1">
                  <a:off x="406717" y="5192079"/>
                  <a:ext cx="398147" cy="14097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1331" name="Group 1096"/>
              <p:cNvGrpSpPr/>
              <p:nvPr/>
            </p:nvGrpSpPr>
            <p:grpSpPr>
              <a:xfrm flipH="1">
                <a:off x="914400" y="4953000"/>
                <a:ext cx="152400" cy="609600"/>
                <a:chOff x="533400" y="4953000"/>
                <a:chExt cx="152400" cy="609600"/>
              </a:xfrm>
            </p:grpSpPr>
            <p:sp>
              <p:nvSpPr>
                <p:cNvPr id="1332" name="Arc 1331"/>
                <p:cNvSpPr/>
                <p:nvPr/>
              </p:nvSpPr>
              <p:spPr>
                <a:xfrm rot="5400000">
                  <a:off x="533400" y="4953000"/>
                  <a:ext cx="152400" cy="152400"/>
                </a:xfrm>
                <a:prstGeom prst="arc">
                  <a:avLst>
                    <a:gd name="adj1" fmla="val 16200000"/>
                    <a:gd name="adj2" fmla="val 18286670"/>
                  </a:avLst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3" name="Arc 1332"/>
                <p:cNvSpPr/>
                <p:nvPr/>
              </p:nvSpPr>
              <p:spPr>
                <a:xfrm rot="16200000" flipH="1">
                  <a:off x="533400" y="5410200"/>
                  <a:ext cx="152400" cy="152400"/>
                </a:xfrm>
                <a:prstGeom prst="arc">
                  <a:avLst>
                    <a:gd name="adj1" fmla="val 14792600"/>
                    <a:gd name="adj2" fmla="val 0"/>
                  </a:avLst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334" name="Straight Connector 1333"/>
                <p:cNvCxnSpPr/>
                <p:nvPr/>
              </p:nvCxnSpPr>
              <p:spPr>
                <a:xfrm rot="5400000" flipH="1" flipV="1">
                  <a:off x="406717" y="5192079"/>
                  <a:ext cx="398147" cy="14097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1425" name="TextBox 1424"/>
            <p:cNvSpPr txBox="1"/>
            <p:nvPr/>
          </p:nvSpPr>
          <p:spPr>
            <a:xfrm>
              <a:off x="5227374" y="2204161"/>
              <a:ext cx="422757" cy="2462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Related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1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patent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26" name="Group 114"/>
            <p:cNvGrpSpPr/>
            <p:nvPr/>
          </p:nvGrpSpPr>
          <p:grpSpPr>
            <a:xfrm>
              <a:off x="4989574" y="2214069"/>
              <a:ext cx="188731" cy="264223"/>
              <a:chOff x="6174740" y="2662674"/>
              <a:chExt cx="108857" cy="152400"/>
            </a:xfrm>
          </p:grpSpPr>
          <p:sp>
            <p:nvSpPr>
              <p:cNvPr id="1431" name="Folded Corner 1430"/>
              <p:cNvSpPr/>
              <p:nvPr/>
            </p:nvSpPr>
            <p:spPr>
              <a:xfrm>
                <a:off x="6174740" y="2662674"/>
                <a:ext cx="108857" cy="152400"/>
              </a:xfrm>
              <a:prstGeom prst="foldedCorner">
                <a:avLst/>
              </a:prstGeom>
              <a:solidFill>
                <a:srgbClr val="C4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2" name="Parallelogram 1431"/>
              <p:cNvSpPr/>
              <p:nvPr/>
            </p:nvSpPr>
            <p:spPr>
              <a:xfrm>
                <a:off x="6189435" y="2757380"/>
                <a:ext cx="29936" cy="43543"/>
              </a:xfrm>
              <a:prstGeom prst="parallelogram">
                <a:avLst>
                  <a:gd name="adj" fmla="val 50455"/>
                </a:avLst>
              </a:prstGeom>
              <a:solidFill>
                <a:srgbClr val="FF0000"/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3" name="Parallelogram 1432"/>
              <p:cNvSpPr/>
              <p:nvPr/>
            </p:nvSpPr>
            <p:spPr>
              <a:xfrm flipH="1">
                <a:off x="6207941" y="2757380"/>
                <a:ext cx="29936" cy="43543"/>
              </a:xfrm>
              <a:prstGeom prst="parallelogram">
                <a:avLst>
                  <a:gd name="adj" fmla="val 50455"/>
                </a:avLst>
              </a:prstGeom>
              <a:solidFill>
                <a:srgbClr val="FF0000"/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4" name="10-Point Star 1433"/>
              <p:cNvSpPr/>
              <p:nvPr/>
            </p:nvSpPr>
            <p:spPr>
              <a:xfrm>
                <a:off x="6190524" y="2722001"/>
                <a:ext cx="43543" cy="43543"/>
              </a:xfrm>
              <a:prstGeom prst="star10">
                <a:avLst/>
              </a:prstGeom>
              <a:solidFill>
                <a:srgbClr val="CC9900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36" name="TextBox 1435"/>
            <p:cNvSpPr txBox="1"/>
            <p:nvPr/>
          </p:nvSpPr>
          <p:spPr>
            <a:xfrm>
              <a:off x="5623709" y="3974457"/>
              <a:ext cx="805881" cy="2462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Related patent</a:t>
              </a:r>
              <a:r>
                <a:rPr kumimoji="0" lang="en-US" sz="800" b="1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app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37" name="Group 2408"/>
            <p:cNvGrpSpPr/>
            <p:nvPr/>
          </p:nvGrpSpPr>
          <p:grpSpPr>
            <a:xfrm>
              <a:off x="5451965" y="4197877"/>
              <a:ext cx="188920" cy="264223"/>
              <a:chOff x="1524000" y="8229600"/>
              <a:chExt cx="544830" cy="762000"/>
            </a:xfrm>
          </p:grpSpPr>
          <p:sp>
            <p:nvSpPr>
              <p:cNvPr id="1438" name="Folded Corner 1437"/>
              <p:cNvSpPr/>
              <p:nvPr/>
            </p:nvSpPr>
            <p:spPr>
              <a:xfrm>
                <a:off x="1524000" y="8229600"/>
                <a:ext cx="544830" cy="762000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439" name="Group 2410"/>
              <p:cNvGrpSpPr/>
              <p:nvPr/>
            </p:nvGrpSpPr>
            <p:grpSpPr>
              <a:xfrm>
                <a:off x="1614715" y="83203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460" name="Straight Connector 1459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461" name="Straight Connector 1460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462" name="Straight Connector 1461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463" name="Straight Connector 1462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grpSp>
            <p:nvGrpSpPr>
              <p:cNvPr id="1440" name="Group 2411"/>
              <p:cNvGrpSpPr/>
              <p:nvPr/>
            </p:nvGrpSpPr>
            <p:grpSpPr>
              <a:xfrm>
                <a:off x="1614715" y="83965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456" name="Straight Connector 1455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457" name="Straight Connector 1456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458" name="Straight Connector 1457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459" name="Straight Connector 1458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sp>
            <p:nvSpPr>
              <p:cNvPr id="1441" name="Rectangle 1440"/>
              <p:cNvSpPr/>
              <p:nvPr/>
            </p:nvSpPr>
            <p:spPr>
              <a:xfrm>
                <a:off x="1809750" y="8416290"/>
                <a:ext cx="171450" cy="11811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442" name="Group 2413"/>
              <p:cNvGrpSpPr/>
              <p:nvPr/>
            </p:nvGrpSpPr>
            <p:grpSpPr>
              <a:xfrm>
                <a:off x="1809750" y="8320315"/>
                <a:ext cx="171450" cy="61685"/>
                <a:chOff x="852714" y="8320315"/>
                <a:chExt cx="362857" cy="61685"/>
              </a:xfrm>
            </p:grpSpPr>
            <p:cxnSp>
              <p:nvCxnSpPr>
                <p:cNvPr id="1452" name="Straight Connector 1451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453" name="Straight Connector 1452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454" name="Straight Connector 1453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455" name="Straight Connector 1454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grpSp>
            <p:nvGrpSpPr>
              <p:cNvPr id="1443" name="Group 2414"/>
              <p:cNvGrpSpPr/>
              <p:nvPr/>
            </p:nvGrpSpPr>
            <p:grpSpPr>
              <a:xfrm>
                <a:off x="1614715" y="8458200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448" name="Straight Connector 1447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449" name="Straight Connector 1448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450" name="Straight Connector 1449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451" name="Straight Connector 1450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sp>
            <p:nvSpPr>
              <p:cNvPr id="1444" name="Rectangle 1443"/>
              <p:cNvSpPr/>
              <p:nvPr/>
            </p:nvSpPr>
            <p:spPr>
              <a:xfrm>
                <a:off x="1600200" y="861060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5" name="Rectangle 1444"/>
              <p:cNvSpPr/>
              <p:nvPr/>
            </p:nvSpPr>
            <p:spPr>
              <a:xfrm>
                <a:off x="1600200" y="871728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6" name="Rectangle 1445"/>
              <p:cNvSpPr/>
              <p:nvPr/>
            </p:nvSpPr>
            <p:spPr>
              <a:xfrm>
                <a:off x="1838325" y="864489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7" name="Flowchart: Magnetic Disk 1446"/>
              <p:cNvSpPr/>
              <p:nvPr/>
            </p:nvSpPr>
            <p:spPr>
              <a:xfrm>
                <a:off x="1765934" y="8755380"/>
                <a:ext cx="131445" cy="152400"/>
              </a:xfrm>
              <a:prstGeom prst="flowChartMagneticDisk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64" name="Group 2408"/>
            <p:cNvGrpSpPr/>
            <p:nvPr/>
          </p:nvGrpSpPr>
          <p:grpSpPr>
            <a:xfrm>
              <a:off x="5518021" y="4265103"/>
              <a:ext cx="188920" cy="264223"/>
              <a:chOff x="1524000" y="8229600"/>
              <a:chExt cx="544830" cy="762000"/>
            </a:xfrm>
          </p:grpSpPr>
          <p:sp>
            <p:nvSpPr>
              <p:cNvPr id="1465" name="Folded Corner 1464"/>
              <p:cNvSpPr/>
              <p:nvPr/>
            </p:nvSpPr>
            <p:spPr>
              <a:xfrm>
                <a:off x="1524000" y="8229600"/>
                <a:ext cx="544830" cy="762000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466" name="Group 2410"/>
              <p:cNvGrpSpPr/>
              <p:nvPr/>
            </p:nvGrpSpPr>
            <p:grpSpPr>
              <a:xfrm>
                <a:off x="1614715" y="83203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487" name="Straight Connector 1486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488" name="Straight Connector 1487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489" name="Straight Connector 1488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490" name="Straight Connector 1489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grpSp>
            <p:nvGrpSpPr>
              <p:cNvPr id="1467" name="Group 2411"/>
              <p:cNvGrpSpPr/>
              <p:nvPr/>
            </p:nvGrpSpPr>
            <p:grpSpPr>
              <a:xfrm>
                <a:off x="1614715" y="83965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483" name="Straight Connector 1482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484" name="Straight Connector 1483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485" name="Straight Connector 1484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486" name="Straight Connector 1485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sp>
            <p:nvSpPr>
              <p:cNvPr id="1468" name="Rectangle 1467"/>
              <p:cNvSpPr/>
              <p:nvPr/>
            </p:nvSpPr>
            <p:spPr>
              <a:xfrm>
                <a:off x="1809750" y="8416290"/>
                <a:ext cx="171450" cy="11811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469" name="Group 2413"/>
              <p:cNvGrpSpPr/>
              <p:nvPr/>
            </p:nvGrpSpPr>
            <p:grpSpPr>
              <a:xfrm>
                <a:off x="1809750" y="8320315"/>
                <a:ext cx="171450" cy="61685"/>
                <a:chOff x="852714" y="8320315"/>
                <a:chExt cx="362857" cy="61685"/>
              </a:xfrm>
            </p:grpSpPr>
            <p:cxnSp>
              <p:nvCxnSpPr>
                <p:cNvPr id="1479" name="Straight Connector 1478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480" name="Straight Connector 1479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481" name="Straight Connector 1480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482" name="Straight Connector 1481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grpSp>
            <p:nvGrpSpPr>
              <p:cNvPr id="1470" name="Group 2414"/>
              <p:cNvGrpSpPr/>
              <p:nvPr/>
            </p:nvGrpSpPr>
            <p:grpSpPr>
              <a:xfrm>
                <a:off x="1614715" y="8458200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475" name="Straight Connector 1474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476" name="Straight Connector 1475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477" name="Straight Connector 1476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478" name="Straight Connector 1477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sp>
            <p:nvSpPr>
              <p:cNvPr id="1471" name="Rectangle 1470"/>
              <p:cNvSpPr/>
              <p:nvPr/>
            </p:nvSpPr>
            <p:spPr>
              <a:xfrm>
                <a:off x="1600200" y="861060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2" name="Rectangle 1471"/>
              <p:cNvSpPr/>
              <p:nvPr/>
            </p:nvSpPr>
            <p:spPr>
              <a:xfrm>
                <a:off x="1600200" y="871728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3" name="Rectangle 1472"/>
              <p:cNvSpPr/>
              <p:nvPr/>
            </p:nvSpPr>
            <p:spPr>
              <a:xfrm>
                <a:off x="1838325" y="864489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4" name="Flowchart: Magnetic Disk 1473"/>
              <p:cNvSpPr/>
              <p:nvPr/>
            </p:nvSpPr>
            <p:spPr>
              <a:xfrm>
                <a:off x="1765934" y="8755380"/>
                <a:ext cx="131445" cy="152400"/>
              </a:xfrm>
              <a:prstGeom prst="flowChartMagneticDisk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91" name="Group 2408"/>
            <p:cNvGrpSpPr/>
            <p:nvPr/>
          </p:nvGrpSpPr>
          <p:grpSpPr>
            <a:xfrm>
              <a:off x="5587380" y="4337764"/>
              <a:ext cx="188920" cy="264223"/>
              <a:chOff x="1524000" y="8229600"/>
              <a:chExt cx="544830" cy="762000"/>
            </a:xfrm>
          </p:grpSpPr>
          <p:sp>
            <p:nvSpPr>
              <p:cNvPr id="1492" name="Folded Corner 1491"/>
              <p:cNvSpPr/>
              <p:nvPr/>
            </p:nvSpPr>
            <p:spPr>
              <a:xfrm>
                <a:off x="1524000" y="8229600"/>
                <a:ext cx="544830" cy="762000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493" name="Group 2410"/>
              <p:cNvGrpSpPr/>
              <p:nvPr/>
            </p:nvGrpSpPr>
            <p:grpSpPr>
              <a:xfrm>
                <a:off x="1614715" y="83203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514" name="Straight Connector 1513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515" name="Straight Connector 1514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516" name="Straight Connector 1515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517" name="Straight Connector 1516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grpSp>
            <p:nvGrpSpPr>
              <p:cNvPr id="1494" name="Group 2411"/>
              <p:cNvGrpSpPr/>
              <p:nvPr/>
            </p:nvGrpSpPr>
            <p:grpSpPr>
              <a:xfrm>
                <a:off x="1614715" y="83965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510" name="Straight Connector 1509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511" name="Straight Connector 1510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512" name="Straight Connector 1511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513" name="Straight Connector 1512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sp>
            <p:nvSpPr>
              <p:cNvPr id="1495" name="Rectangle 1494"/>
              <p:cNvSpPr/>
              <p:nvPr/>
            </p:nvSpPr>
            <p:spPr>
              <a:xfrm>
                <a:off x="1809750" y="8416290"/>
                <a:ext cx="171450" cy="11811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496" name="Group 2413"/>
              <p:cNvGrpSpPr/>
              <p:nvPr/>
            </p:nvGrpSpPr>
            <p:grpSpPr>
              <a:xfrm>
                <a:off x="1809750" y="8320315"/>
                <a:ext cx="171450" cy="61685"/>
                <a:chOff x="852714" y="8320315"/>
                <a:chExt cx="362857" cy="61685"/>
              </a:xfrm>
            </p:grpSpPr>
            <p:cxnSp>
              <p:nvCxnSpPr>
                <p:cNvPr id="1506" name="Straight Connector 1505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507" name="Straight Connector 1506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508" name="Straight Connector 1507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509" name="Straight Connector 1508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grpSp>
            <p:nvGrpSpPr>
              <p:cNvPr id="1497" name="Group 2414"/>
              <p:cNvGrpSpPr/>
              <p:nvPr/>
            </p:nvGrpSpPr>
            <p:grpSpPr>
              <a:xfrm>
                <a:off x="1614715" y="8458200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502" name="Straight Connector 1501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503" name="Straight Connector 1502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504" name="Straight Connector 1503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505" name="Straight Connector 1504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sp>
            <p:nvSpPr>
              <p:cNvPr id="1498" name="Rectangle 1497"/>
              <p:cNvSpPr/>
              <p:nvPr/>
            </p:nvSpPr>
            <p:spPr>
              <a:xfrm>
                <a:off x="1600200" y="861060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9" name="Rectangle 1498"/>
              <p:cNvSpPr/>
              <p:nvPr/>
            </p:nvSpPr>
            <p:spPr>
              <a:xfrm>
                <a:off x="1600200" y="871728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0" name="Rectangle 1499"/>
              <p:cNvSpPr/>
              <p:nvPr/>
            </p:nvSpPr>
            <p:spPr>
              <a:xfrm>
                <a:off x="1838325" y="864489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1" name="Flowchart: Magnetic Disk 1500"/>
              <p:cNvSpPr/>
              <p:nvPr/>
            </p:nvSpPr>
            <p:spPr>
              <a:xfrm>
                <a:off x="1765934" y="8755380"/>
                <a:ext cx="131445" cy="152400"/>
              </a:xfrm>
              <a:prstGeom prst="flowChartMagneticDisk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18" name="Group 2408"/>
            <p:cNvGrpSpPr/>
            <p:nvPr/>
          </p:nvGrpSpPr>
          <p:grpSpPr>
            <a:xfrm>
              <a:off x="5382606" y="3862162"/>
              <a:ext cx="188920" cy="264223"/>
              <a:chOff x="1524000" y="8229600"/>
              <a:chExt cx="544830" cy="762000"/>
            </a:xfrm>
          </p:grpSpPr>
          <p:sp>
            <p:nvSpPr>
              <p:cNvPr id="1519" name="Folded Corner 1518"/>
              <p:cNvSpPr/>
              <p:nvPr/>
            </p:nvSpPr>
            <p:spPr>
              <a:xfrm>
                <a:off x="1524000" y="8229600"/>
                <a:ext cx="544830" cy="762000"/>
              </a:xfrm>
              <a:prstGeom prst="foldedCorner">
                <a:avLst/>
              </a:prstGeom>
              <a:solidFill>
                <a:srgbClr val="C6ECD9"/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20" name="Group 2410"/>
              <p:cNvGrpSpPr/>
              <p:nvPr/>
            </p:nvGrpSpPr>
            <p:grpSpPr>
              <a:xfrm>
                <a:off x="1614715" y="83203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541" name="Straight Connector 1540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542" name="Straight Connector 1541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543" name="Straight Connector 1542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544" name="Straight Connector 1543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grpSp>
            <p:nvGrpSpPr>
              <p:cNvPr id="1521" name="Group 2411"/>
              <p:cNvGrpSpPr/>
              <p:nvPr/>
            </p:nvGrpSpPr>
            <p:grpSpPr>
              <a:xfrm>
                <a:off x="1614715" y="8396515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537" name="Straight Connector 1536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538" name="Straight Connector 1537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539" name="Straight Connector 1538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540" name="Straight Connector 1539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sp>
            <p:nvSpPr>
              <p:cNvPr id="1522" name="Rectangle 1521"/>
              <p:cNvSpPr/>
              <p:nvPr/>
            </p:nvSpPr>
            <p:spPr>
              <a:xfrm>
                <a:off x="1809750" y="8416290"/>
                <a:ext cx="171450" cy="11811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23" name="Group 2413"/>
              <p:cNvGrpSpPr/>
              <p:nvPr/>
            </p:nvGrpSpPr>
            <p:grpSpPr>
              <a:xfrm>
                <a:off x="1809750" y="8320315"/>
                <a:ext cx="171450" cy="61685"/>
                <a:chOff x="852714" y="8320315"/>
                <a:chExt cx="362857" cy="61685"/>
              </a:xfrm>
            </p:grpSpPr>
            <p:cxnSp>
              <p:nvCxnSpPr>
                <p:cNvPr id="1533" name="Straight Connector 1532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534" name="Straight Connector 1533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535" name="Straight Connector 1534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536" name="Straight Connector 1535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grpSp>
            <p:nvGrpSpPr>
              <p:cNvPr id="1524" name="Group 2414"/>
              <p:cNvGrpSpPr/>
              <p:nvPr/>
            </p:nvGrpSpPr>
            <p:grpSpPr>
              <a:xfrm>
                <a:off x="1614715" y="8458200"/>
                <a:ext cx="137886" cy="61685"/>
                <a:chOff x="852714" y="8320315"/>
                <a:chExt cx="362857" cy="61685"/>
              </a:xfrm>
            </p:grpSpPr>
            <p:cxnSp>
              <p:nvCxnSpPr>
                <p:cNvPr id="1529" name="Straight Connector 1528"/>
                <p:cNvCxnSpPr/>
                <p:nvPr/>
              </p:nvCxnSpPr>
              <p:spPr>
                <a:xfrm>
                  <a:off x="852714" y="8320315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530" name="Straight Connector 1529"/>
                <p:cNvCxnSpPr/>
                <p:nvPr/>
              </p:nvCxnSpPr>
              <p:spPr>
                <a:xfrm>
                  <a:off x="852714" y="8340877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531" name="Straight Connector 1530"/>
                <p:cNvCxnSpPr/>
                <p:nvPr/>
              </p:nvCxnSpPr>
              <p:spPr>
                <a:xfrm>
                  <a:off x="852714" y="8382000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532" name="Straight Connector 1531"/>
                <p:cNvCxnSpPr/>
                <p:nvPr/>
              </p:nvCxnSpPr>
              <p:spPr>
                <a:xfrm>
                  <a:off x="852714" y="8361439"/>
                  <a:ext cx="36285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sp>
            <p:nvSpPr>
              <p:cNvPr id="1525" name="Rectangle 1524"/>
              <p:cNvSpPr/>
              <p:nvPr/>
            </p:nvSpPr>
            <p:spPr>
              <a:xfrm>
                <a:off x="1600200" y="861060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6" name="Rectangle 1525"/>
              <p:cNvSpPr/>
              <p:nvPr/>
            </p:nvSpPr>
            <p:spPr>
              <a:xfrm>
                <a:off x="1600200" y="871728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7" name="Rectangle 1526"/>
              <p:cNvSpPr/>
              <p:nvPr/>
            </p:nvSpPr>
            <p:spPr>
              <a:xfrm>
                <a:off x="1838325" y="8644890"/>
                <a:ext cx="152400" cy="76200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8" name="Flowchart: Magnetic Disk 1527"/>
              <p:cNvSpPr/>
              <p:nvPr/>
            </p:nvSpPr>
            <p:spPr>
              <a:xfrm>
                <a:off x="1765934" y="8755380"/>
                <a:ext cx="131445" cy="152400"/>
              </a:xfrm>
              <a:prstGeom prst="flowChartMagneticDisk">
                <a:avLst/>
              </a:prstGeom>
              <a:noFill/>
              <a:ln w="31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546" name="TextBox 1545"/>
            <p:cNvSpPr txBox="1"/>
            <p:nvPr/>
          </p:nvSpPr>
          <p:spPr>
            <a:xfrm>
              <a:off x="5848298" y="4304736"/>
              <a:ext cx="805881" cy="2462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Related patent</a:t>
              </a:r>
              <a:r>
                <a:rPr kumimoji="0" lang="en-US" sz="800" b="1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applications (3)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5" grpId="0" animBg="1"/>
      <p:bldP spid="1006" grpId="0"/>
      <p:bldP spid="2092" grpId="0" animBg="1"/>
      <p:bldP spid="2093" grpId="0"/>
      <p:bldP spid="1385" grpId="0" animBg="1"/>
      <p:bldP spid="13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1"/>
          <p:cNvSpPr>
            <a:spLocks noChangeArrowheads="1"/>
          </p:cNvSpPr>
          <p:nvPr/>
        </p:nvSpPr>
        <p:spPr bwMode="auto">
          <a:xfrm>
            <a:off x="440872" y="312420"/>
            <a:ext cx="6721928" cy="52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chemeClr val="tx2"/>
                </a:solidFill>
              </a:rPr>
              <a:t>Catalyst Grants: Bradley Phase 2</a:t>
            </a:r>
            <a:endParaRPr lang="en-US" sz="3200" b="1" dirty="0">
              <a:solidFill>
                <a:schemeClr val="tx2"/>
              </a:solidFill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609600" y="914400"/>
            <a:ext cx="7313844" cy="2514600"/>
            <a:chOff x="609600" y="914400"/>
            <a:chExt cx="7313844" cy="2514600"/>
          </a:xfrm>
        </p:grpSpPr>
        <p:grpSp>
          <p:nvGrpSpPr>
            <p:cNvPr id="53" name="Group 52"/>
            <p:cNvGrpSpPr/>
            <p:nvPr/>
          </p:nvGrpSpPr>
          <p:grpSpPr>
            <a:xfrm>
              <a:off x="609600" y="914400"/>
              <a:ext cx="7313844" cy="2514600"/>
              <a:chOff x="1219200" y="3455075"/>
              <a:chExt cx="7313844" cy="2514600"/>
            </a:xfrm>
          </p:grpSpPr>
          <p:sp>
            <p:nvSpPr>
              <p:cNvPr id="62" name="Freeform 61"/>
              <p:cNvSpPr/>
              <p:nvPr/>
            </p:nvSpPr>
            <p:spPr bwMode="auto">
              <a:xfrm>
                <a:off x="4169825" y="3455075"/>
                <a:ext cx="4363219" cy="2514600"/>
              </a:xfrm>
              <a:custGeom>
                <a:avLst/>
                <a:gdLst>
                  <a:gd name="connsiteX0" fmla="*/ 3561080 w 3710940"/>
                  <a:gd name="connsiteY0" fmla="*/ 2138680 h 2138680"/>
                  <a:gd name="connsiteX1" fmla="*/ 3561080 w 3710940"/>
                  <a:gd name="connsiteY1" fmla="*/ 1374140 h 2138680"/>
                  <a:gd name="connsiteX2" fmla="*/ 3568700 w 3710940"/>
                  <a:gd name="connsiteY2" fmla="*/ 1348740 h 2138680"/>
                  <a:gd name="connsiteX3" fmla="*/ 3591560 w 3710940"/>
                  <a:gd name="connsiteY3" fmla="*/ 1333500 h 2138680"/>
                  <a:gd name="connsiteX4" fmla="*/ 3672840 w 3710940"/>
                  <a:gd name="connsiteY4" fmla="*/ 1336040 h 2138680"/>
                  <a:gd name="connsiteX5" fmla="*/ 3693160 w 3710940"/>
                  <a:gd name="connsiteY5" fmla="*/ 1325880 h 2138680"/>
                  <a:gd name="connsiteX6" fmla="*/ 3708400 w 3710940"/>
                  <a:gd name="connsiteY6" fmla="*/ 1303020 h 2138680"/>
                  <a:gd name="connsiteX7" fmla="*/ 3710940 w 3710940"/>
                  <a:gd name="connsiteY7" fmla="*/ 144780 h 2138680"/>
                  <a:gd name="connsiteX8" fmla="*/ 3690620 w 3710940"/>
                  <a:gd name="connsiteY8" fmla="*/ 119380 h 2138680"/>
                  <a:gd name="connsiteX9" fmla="*/ 3665220 w 3710940"/>
                  <a:gd name="connsiteY9" fmla="*/ 111760 h 2138680"/>
                  <a:gd name="connsiteX10" fmla="*/ 3596640 w 3710940"/>
                  <a:gd name="connsiteY10" fmla="*/ 111760 h 2138680"/>
                  <a:gd name="connsiteX11" fmla="*/ 3571240 w 3710940"/>
                  <a:gd name="connsiteY11" fmla="*/ 104140 h 2138680"/>
                  <a:gd name="connsiteX12" fmla="*/ 3563620 w 3710940"/>
                  <a:gd name="connsiteY12" fmla="*/ 88900 h 2138680"/>
                  <a:gd name="connsiteX13" fmla="*/ 3561080 w 3710940"/>
                  <a:gd name="connsiteY13" fmla="*/ 33020 h 2138680"/>
                  <a:gd name="connsiteX14" fmla="*/ 3548380 w 3710940"/>
                  <a:gd name="connsiteY14" fmla="*/ 12700 h 2138680"/>
                  <a:gd name="connsiteX15" fmla="*/ 3528060 w 3710940"/>
                  <a:gd name="connsiteY15" fmla="*/ 2540 h 2138680"/>
                  <a:gd name="connsiteX16" fmla="*/ 0 w 3710940"/>
                  <a:gd name="connsiteY16" fmla="*/ 0 h 2138680"/>
                  <a:gd name="connsiteX17" fmla="*/ 0 w 3710940"/>
                  <a:gd name="connsiteY17" fmla="*/ 2133600 h 2138680"/>
                  <a:gd name="connsiteX18" fmla="*/ 3561080 w 3710940"/>
                  <a:gd name="connsiteY18" fmla="*/ 2138680 h 213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0940" h="2138680">
                    <a:moveTo>
                      <a:pt x="3561080" y="2138680"/>
                    </a:moveTo>
                    <a:lnTo>
                      <a:pt x="3561080" y="1374140"/>
                    </a:lnTo>
                    <a:lnTo>
                      <a:pt x="3568700" y="1348740"/>
                    </a:lnTo>
                    <a:lnTo>
                      <a:pt x="3591560" y="1333500"/>
                    </a:lnTo>
                    <a:lnTo>
                      <a:pt x="3672840" y="1336040"/>
                    </a:lnTo>
                    <a:lnTo>
                      <a:pt x="3693160" y="1325880"/>
                    </a:lnTo>
                    <a:lnTo>
                      <a:pt x="3708400" y="1303020"/>
                    </a:lnTo>
                    <a:cubicBezTo>
                      <a:pt x="3709247" y="916940"/>
                      <a:pt x="3710093" y="530860"/>
                      <a:pt x="3710940" y="144780"/>
                    </a:cubicBezTo>
                    <a:lnTo>
                      <a:pt x="3690620" y="119380"/>
                    </a:lnTo>
                    <a:lnTo>
                      <a:pt x="3665220" y="111760"/>
                    </a:lnTo>
                    <a:lnTo>
                      <a:pt x="3596640" y="111760"/>
                    </a:lnTo>
                    <a:lnTo>
                      <a:pt x="3571240" y="104140"/>
                    </a:lnTo>
                    <a:lnTo>
                      <a:pt x="3563620" y="88900"/>
                    </a:lnTo>
                    <a:lnTo>
                      <a:pt x="3561080" y="33020"/>
                    </a:lnTo>
                    <a:lnTo>
                      <a:pt x="3548380" y="12700"/>
                    </a:lnTo>
                    <a:lnTo>
                      <a:pt x="3528060" y="2540"/>
                    </a:lnTo>
                    <a:lnTo>
                      <a:pt x="0" y="0"/>
                    </a:lnTo>
                    <a:lnTo>
                      <a:pt x="0" y="2133600"/>
                    </a:lnTo>
                    <a:lnTo>
                      <a:pt x="3561080" y="2138680"/>
                    </a:lnTo>
                    <a:close/>
                  </a:path>
                </a:pathLst>
              </a:custGeom>
              <a:gradFill>
                <a:gsLst>
                  <a:gs pos="0">
                    <a:srgbClr val="E1E9F3"/>
                  </a:gs>
                  <a:gs pos="51000">
                    <a:srgbClr val="FFFF99">
                      <a:gamma/>
                      <a:tint val="15686"/>
                      <a:invGamma/>
                      <a:alpha val="0"/>
                    </a:srgbClr>
                  </a:gs>
                  <a:gs pos="100000">
                    <a:srgbClr val="FFFF99">
                      <a:gamma/>
                      <a:tint val="15686"/>
                      <a:invGamma/>
                      <a:alpha val="0"/>
                    </a:srgbClr>
                  </a:gs>
                </a:gsLst>
                <a:lin ang="7200000" scaled="0"/>
              </a:gradFill>
              <a:ln w="9525" cap="flat" cmpd="sng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 Box 23"/>
              <p:cNvSpPr txBox="1">
                <a:spLocks noChangeArrowheads="1"/>
              </p:cNvSpPr>
              <p:nvPr/>
            </p:nvSpPr>
            <p:spPr bwMode="auto">
              <a:xfrm rot="5400000">
                <a:off x="7720359" y="4251332"/>
                <a:ext cx="1354652" cy="156966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85000"/>
                  </a:lnSpc>
                  <a:defRPr/>
                </a:pPr>
                <a:r>
                  <a:rPr lang="en-US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Bradley Phase 2</a:t>
                </a:r>
                <a:endPara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grpSp>
            <p:nvGrpSpPr>
              <p:cNvPr id="64" name="Group 57"/>
              <p:cNvGrpSpPr/>
              <p:nvPr/>
            </p:nvGrpSpPr>
            <p:grpSpPr>
              <a:xfrm>
                <a:off x="1219200" y="3458061"/>
                <a:ext cx="7309684" cy="2508630"/>
                <a:chOff x="1219200" y="3458061"/>
                <a:chExt cx="7309684" cy="2508630"/>
              </a:xfrm>
            </p:grpSpPr>
            <p:sp>
              <p:nvSpPr>
                <p:cNvPr id="65" name="Arc 6"/>
                <p:cNvSpPr>
                  <a:spLocks/>
                </p:cNvSpPr>
                <p:nvPr/>
              </p:nvSpPr>
              <p:spPr bwMode="auto">
                <a:xfrm rot="5400000" flipH="1">
                  <a:off x="8486079" y="3586479"/>
                  <a:ext cx="42805" cy="4280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66" name="Arc 7"/>
                <p:cNvSpPr>
                  <a:spLocks/>
                </p:cNvSpPr>
                <p:nvPr/>
              </p:nvSpPr>
              <p:spPr bwMode="auto">
                <a:xfrm rot="5400000" flipV="1">
                  <a:off x="8357661" y="3543673"/>
                  <a:ext cx="42805" cy="4280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67" name="Line 8"/>
                <p:cNvSpPr>
                  <a:spLocks noChangeShapeType="1"/>
                </p:cNvSpPr>
                <p:nvPr/>
              </p:nvSpPr>
              <p:spPr bwMode="auto">
                <a:xfrm rot="5400000">
                  <a:off x="8443273" y="3543673"/>
                  <a:ext cx="0" cy="85613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68" name="Line 10"/>
                <p:cNvSpPr>
                  <a:spLocks noChangeShapeType="1"/>
                </p:cNvSpPr>
                <p:nvPr/>
              </p:nvSpPr>
              <p:spPr bwMode="auto">
                <a:xfrm rot="5400000">
                  <a:off x="7852948" y="4305220"/>
                  <a:ext cx="1351872" cy="0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69" name="Arc 12"/>
                <p:cNvSpPr>
                  <a:spLocks/>
                </p:cNvSpPr>
                <p:nvPr/>
              </p:nvSpPr>
              <p:spPr bwMode="auto">
                <a:xfrm rot="5400000">
                  <a:off x="8486079" y="4981156"/>
                  <a:ext cx="42805" cy="4280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70" name="Arc 13"/>
                <p:cNvSpPr>
                  <a:spLocks/>
                </p:cNvSpPr>
                <p:nvPr/>
              </p:nvSpPr>
              <p:spPr bwMode="auto">
                <a:xfrm rot="5400000" flipH="1" flipV="1">
                  <a:off x="8357661" y="5023962"/>
                  <a:ext cx="42805" cy="4280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71" name="Line 14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8443273" y="4981155"/>
                  <a:ext cx="0" cy="85613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72" name="Line 15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8336257" y="3522269"/>
                  <a:ext cx="42805" cy="0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73" name="Line 16"/>
                <p:cNvSpPr>
                  <a:spLocks noChangeShapeType="1"/>
                </p:cNvSpPr>
                <p:nvPr/>
              </p:nvSpPr>
              <p:spPr bwMode="auto">
                <a:xfrm rot="5400000">
                  <a:off x="7902971" y="5512002"/>
                  <a:ext cx="909378" cy="0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74" name="Arc 17"/>
                <p:cNvSpPr>
                  <a:spLocks/>
                </p:cNvSpPr>
                <p:nvPr/>
              </p:nvSpPr>
              <p:spPr bwMode="auto">
                <a:xfrm rot="5400000" flipH="1">
                  <a:off x="8314855" y="3458061"/>
                  <a:ext cx="42805" cy="4280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75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219200" y="3458061"/>
                  <a:ext cx="7097645" cy="0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</p:grpSp>
        </p:grp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6300" y="1676400"/>
              <a:ext cx="3124200" cy="16922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</p:pic>
        <p:sp>
          <p:nvSpPr>
            <p:cNvPr id="54" name="TextBox 53"/>
            <p:cNvSpPr txBox="1"/>
            <p:nvPr/>
          </p:nvSpPr>
          <p:spPr>
            <a:xfrm flipH="1">
              <a:off x="685800" y="1031557"/>
              <a:ext cx="480060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Peter Geissinger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i="1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Fiber Optic Sensing for Industrial Water Applications</a:t>
              </a:r>
              <a:endParaRPr lang="en-US" sz="1400" i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67200" y="1700733"/>
              <a:ext cx="3124200" cy="1423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5" indent="-174625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1400" b="1" dirty="0" smtClean="0"/>
                <a:t>Partnership and option agreement with Advanced Chemical Systems</a:t>
              </a:r>
            </a:p>
            <a:p>
              <a:pPr marL="174625" indent="-174625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1400" b="1" dirty="0" smtClean="0"/>
                <a:t>ACS is developing business plan and exploring SBIR grants to further develop technology 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230088" y="3692980"/>
            <a:ext cx="7313844" cy="2631620"/>
            <a:chOff x="1230088" y="3692980"/>
            <a:chExt cx="7313844" cy="2631620"/>
          </a:xfrm>
        </p:grpSpPr>
        <p:grpSp>
          <p:nvGrpSpPr>
            <p:cNvPr id="76" name="Group 75"/>
            <p:cNvGrpSpPr/>
            <p:nvPr/>
          </p:nvGrpSpPr>
          <p:grpSpPr>
            <a:xfrm>
              <a:off x="1230088" y="3692980"/>
              <a:ext cx="7313844" cy="2514600"/>
              <a:chOff x="1219200" y="3455075"/>
              <a:chExt cx="7313844" cy="2514600"/>
            </a:xfrm>
          </p:grpSpPr>
          <p:sp>
            <p:nvSpPr>
              <p:cNvPr id="77" name="Freeform 76"/>
              <p:cNvSpPr/>
              <p:nvPr/>
            </p:nvSpPr>
            <p:spPr bwMode="auto">
              <a:xfrm>
                <a:off x="4169825" y="3455075"/>
                <a:ext cx="4363219" cy="2514600"/>
              </a:xfrm>
              <a:custGeom>
                <a:avLst/>
                <a:gdLst>
                  <a:gd name="connsiteX0" fmla="*/ 3561080 w 3710940"/>
                  <a:gd name="connsiteY0" fmla="*/ 2138680 h 2138680"/>
                  <a:gd name="connsiteX1" fmla="*/ 3561080 w 3710940"/>
                  <a:gd name="connsiteY1" fmla="*/ 1374140 h 2138680"/>
                  <a:gd name="connsiteX2" fmla="*/ 3568700 w 3710940"/>
                  <a:gd name="connsiteY2" fmla="*/ 1348740 h 2138680"/>
                  <a:gd name="connsiteX3" fmla="*/ 3591560 w 3710940"/>
                  <a:gd name="connsiteY3" fmla="*/ 1333500 h 2138680"/>
                  <a:gd name="connsiteX4" fmla="*/ 3672840 w 3710940"/>
                  <a:gd name="connsiteY4" fmla="*/ 1336040 h 2138680"/>
                  <a:gd name="connsiteX5" fmla="*/ 3693160 w 3710940"/>
                  <a:gd name="connsiteY5" fmla="*/ 1325880 h 2138680"/>
                  <a:gd name="connsiteX6" fmla="*/ 3708400 w 3710940"/>
                  <a:gd name="connsiteY6" fmla="*/ 1303020 h 2138680"/>
                  <a:gd name="connsiteX7" fmla="*/ 3710940 w 3710940"/>
                  <a:gd name="connsiteY7" fmla="*/ 144780 h 2138680"/>
                  <a:gd name="connsiteX8" fmla="*/ 3690620 w 3710940"/>
                  <a:gd name="connsiteY8" fmla="*/ 119380 h 2138680"/>
                  <a:gd name="connsiteX9" fmla="*/ 3665220 w 3710940"/>
                  <a:gd name="connsiteY9" fmla="*/ 111760 h 2138680"/>
                  <a:gd name="connsiteX10" fmla="*/ 3596640 w 3710940"/>
                  <a:gd name="connsiteY10" fmla="*/ 111760 h 2138680"/>
                  <a:gd name="connsiteX11" fmla="*/ 3571240 w 3710940"/>
                  <a:gd name="connsiteY11" fmla="*/ 104140 h 2138680"/>
                  <a:gd name="connsiteX12" fmla="*/ 3563620 w 3710940"/>
                  <a:gd name="connsiteY12" fmla="*/ 88900 h 2138680"/>
                  <a:gd name="connsiteX13" fmla="*/ 3561080 w 3710940"/>
                  <a:gd name="connsiteY13" fmla="*/ 33020 h 2138680"/>
                  <a:gd name="connsiteX14" fmla="*/ 3548380 w 3710940"/>
                  <a:gd name="connsiteY14" fmla="*/ 12700 h 2138680"/>
                  <a:gd name="connsiteX15" fmla="*/ 3528060 w 3710940"/>
                  <a:gd name="connsiteY15" fmla="*/ 2540 h 2138680"/>
                  <a:gd name="connsiteX16" fmla="*/ 0 w 3710940"/>
                  <a:gd name="connsiteY16" fmla="*/ 0 h 2138680"/>
                  <a:gd name="connsiteX17" fmla="*/ 0 w 3710940"/>
                  <a:gd name="connsiteY17" fmla="*/ 2133600 h 2138680"/>
                  <a:gd name="connsiteX18" fmla="*/ 3561080 w 3710940"/>
                  <a:gd name="connsiteY18" fmla="*/ 2138680 h 213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0940" h="2138680">
                    <a:moveTo>
                      <a:pt x="3561080" y="2138680"/>
                    </a:moveTo>
                    <a:lnTo>
                      <a:pt x="3561080" y="1374140"/>
                    </a:lnTo>
                    <a:lnTo>
                      <a:pt x="3568700" y="1348740"/>
                    </a:lnTo>
                    <a:lnTo>
                      <a:pt x="3591560" y="1333500"/>
                    </a:lnTo>
                    <a:lnTo>
                      <a:pt x="3672840" y="1336040"/>
                    </a:lnTo>
                    <a:lnTo>
                      <a:pt x="3693160" y="1325880"/>
                    </a:lnTo>
                    <a:lnTo>
                      <a:pt x="3708400" y="1303020"/>
                    </a:lnTo>
                    <a:cubicBezTo>
                      <a:pt x="3709247" y="916940"/>
                      <a:pt x="3710093" y="530860"/>
                      <a:pt x="3710940" y="144780"/>
                    </a:cubicBezTo>
                    <a:lnTo>
                      <a:pt x="3690620" y="119380"/>
                    </a:lnTo>
                    <a:lnTo>
                      <a:pt x="3665220" y="111760"/>
                    </a:lnTo>
                    <a:lnTo>
                      <a:pt x="3596640" y="111760"/>
                    </a:lnTo>
                    <a:lnTo>
                      <a:pt x="3571240" y="104140"/>
                    </a:lnTo>
                    <a:lnTo>
                      <a:pt x="3563620" y="88900"/>
                    </a:lnTo>
                    <a:lnTo>
                      <a:pt x="3561080" y="33020"/>
                    </a:lnTo>
                    <a:lnTo>
                      <a:pt x="3548380" y="12700"/>
                    </a:lnTo>
                    <a:lnTo>
                      <a:pt x="3528060" y="2540"/>
                    </a:lnTo>
                    <a:lnTo>
                      <a:pt x="0" y="0"/>
                    </a:lnTo>
                    <a:lnTo>
                      <a:pt x="0" y="2133600"/>
                    </a:lnTo>
                    <a:lnTo>
                      <a:pt x="3561080" y="2138680"/>
                    </a:lnTo>
                    <a:close/>
                  </a:path>
                </a:pathLst>
              </a:custGeom>
              <a:gradFill>
                <a:gsLst>
                  <a:gs pos="0">
                    <a:srgbClr val="E1E9F3"/>
                  </a:gs>
                  <a:gs pos="51000">
                    <a:srgbClr val="FFFF99">
                      <a:gamma/>
                      <a:tint val="15686"/>
                      <a:invGamma/>
                      <a:alpha val="0"/>
                    </a:srgbClr>
                  </a:gs>
                  <a:gs pos="100000">
                    <a:srgbClr val="FFFF99">
                      <a:gamma/>
                      <a:tint val="15686"/>
                      <a:invGamma/>
                      <a:alpha val="0"/>
                    </a:srgbClr>
                  </a:gs>
                </a:gsLst>
                <a:lin ang="7200000" scaled="0"/>
              </a:gradFill>
              <a:ln w="9525" cap="flat" cmpd="sng">
                <a:noFill/>
                <a:prstDash val="solid"/>
                <a:round/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 Box 23"/>
              <p:cNvSpPr txBox="1">
                <a:spLocks noChangeArrowheads="1"/>
              </p:cNvSpPr>
              <p:nvPr/>
            </p:nvSpPr>
            <p:spPr bwMode="auto">
              <a:xfrm rot="5400000">
                <a:off x="7720359" y="4251332"/>
                <a:ext cx="1354652" cy="156966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85000"/>
                  </a:lnSpc>
                  <a:defRPr/>
                </a:pPr>
                <a:r>
                  <a:rPr lang="en-US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Bradley Phase 2</a:t>
                </a:r>
                <a:endPara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grpSp>
            <p:nvGrpSpPr>
              <p:cNvPr id="79" name="Group 57"/>
              <p:cNvGrpSpPr/>
              <p:nvPr/>
            </p:nvGrpSpPr>
            <p:grpSpPr>
              <a:xfrm>
                <a:off x="1219200" y="3458061"/>
                <a:ext cx="7309684" cy="2508630"/>
                <a:chOff x="1219200" y="3458061"/>
                <a:chExt cx="7309684" cy="2508630"/>
              </a:xfrm>
            </p:grpSpPr>
            <p:sp>
              <p:nvSpPr>
                <p:cNvPr id="80" name="Arc 6"/>
                <p:cNvSpPr>
                  <a:spLocks/>
                </p:cNvSpPr>
                <p:nvPr/>
              </p:nvSpPr>
              <p:spPr bwMode="auto">
                <a:xfrm rot="5400000" flipH="1">
                  <a:off x="8486079" y="3586479"/>
                  <a:ext cx="42805" cy="4280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81" name="Arc 7"/>
                <p:cNvSpPr>
                  <a:spLocks/>
                </p:cNvSpPr>
                <p:nvPr/>
              </p:nvSpPr>
              <p:spPr bwMode="auto">
                <a:xfrm rot="5400000" flipV="1">
                  <a:off x="8357661" y="3543673"/>
                  <a:ext cx="42805" cy="4280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82" name="Line 8"/>
                <p:cNvSpPr>
                  <a:spLocks noChangeShapeType="1"/>
                </p:cNvSpPr>
                <p:nvPr/>
              </p:nvSpPr>
              <p:spPr bwMode="auto">
                <a:xfrm rot="5400000">
                  <a:off x="8443273" y="3543673"/>
                  <a:ext cx="0" cy="85613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83" name="Line 10"/>
                <p:cNvSpPr>
                  <a:spLocks noChangeShapeType="1"/>
                </p:cNvSpPr>
                <p:nvPr/>
              </p:nvSpPr>
              <p:spPr bwMode="auto">
                <a:xfrm rot="5400000">
                  <a:off x="7852948" y="4305220"/>
                  <a:ext cx="1351872" cy="0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84" name="Arc 12"/>
                <p:cNvSpPr>
                  <a:spLocks/>
                </p:cNvSpPr>
                <p:nvPr/>
              </p:nvSpPr>
              <p:spPr bwMode="auto">
                <a:xfrm rot="5400000">
                  <a:off x="8486079" y="4981156"/>
                  <a:ext cx="42805" cy="4280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85" name="Arc 13"/>
                <p:cNvSpPr>
                  <a:spLocks/>
                </p:cNvSpPr>
                <p:nvPr/>
              </p:nvSpPr>
              <p:spPr bwMode="auto">
                <a:xfrm rot="5400000" flipH="1" flipV="1">
                  <a:off x="8357661" y="5023962"/>
                  <a:ext cx="42805" cy="4280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86" name="Line 14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8443273" y="4981155"/>
                  <a:ext cx="0" cy="85613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87" name="Line 15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8336257" y="3522269"/>
                  <a:ext cx="42805" cy="0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88" name="Line 16"/>
                <p:cNvSpPr>
                  <a:spLocks noChangeShapeType="1"/>
                </p:cNvSpPr>
                <p:nvPr/>
              </p:nvSpPr>
              <p:spPr bwMode="auto">
                <a:xfrm rot="5400000">
                  <a:off x="7902971" y="5512002"/>
                  <a:ext cx="909378" cy="0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89" name="Arc 17"/>
                <p:cNvSpPr>
                  <a:spLocks/>
                </p:cNvSpPr>
                <p:nvPr/>
              </p:nvSpPr>
              <p:spPr bwMode="auto">
                <a:xfrm rot="5400000" flipH="1">
                  <a:off x="8314855" y="3458061"/>
                  <a:ext cx="42805" cy="4280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  <p:sp>
              <p:nvSpPr>
                <p:cNvPr id="90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219200" y="3458061"/>
                  <a:ext cx="7097645" cy="0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sz="1100"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 flipH="1">
              <a:off x="2667000" y="3812500"/>
              <a:ext cx="480060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dirty="0" err="1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Vali</a:t>
              </a:r>
              <a:r>
                <a:rPr lang="en-US" b="1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Raicu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i="1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Microscope for Protein Studies</a:t>
              </a:r>
              <a:endParaRPr lang="en-US" sz="1400" i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6" name="Picture 10" descr="Photo of Valerica Raicu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95400" y="3847743"/>
              <a:ext cx="1219200" cy="1983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7" name="Picture 56" descr="color_01.tif"/>
            <p:cNvPicPr>
              <a:picLocks noChangeAspect="1"/>
            </p:cNvPicPr>
            <p:nvPr/>
          </p:nvPicPr>
          <p:blipFill>
            <a:blip r:embed="rId6" cstate="print"/>
            <a:srcRect l="6818" r="4545"/>
            <a:stretch>
              <a:fillRect/>
            </a:stretch>
          </p:blipFill>
          <p:spPr>
            <a:xfrm>
              <a:off x="2743200" y="4533543"/>
              <a:ext cx="2514600" cy="1595804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5181600" y="3923943"/>
              <a:ext cx="312420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5" indent="-174625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1400" b="1" dirty="0" smtClean="0"/>
                <a:t>Developed business plan with UWMRF and </a:t>
              </a:r>
              <a:r>
                <a:rPr lang="en-US" sz="1400" b="1" dirty="0" err="1" smtClean="0"/>
                <a:t>BizStarts</a:t>
              </a:r>
              <a:r>
                <a:rPr lang="en-US" sz="1400" b="1" dirty="0" smtClean="0"/>
                <a:t> Venture Track</a:t>
              </a:r>
            </a:p>
            <a:p>
              <a:pPr marL="174625" indent="-174625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1400" b="1" dirty="0" smtClean="0"/>
                <a:t>UWMRF First Look investor forum and other investor presentations</a:t>
              </a:r>
            </a:p>
            <a:p>
              <a:pPr marL="174625" indent="-174625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1400" b="1" dirty="0" smtClean="0"/>
                <a:t>Startup company formation and funding in process</a:t>
              </a:r>
            </a:p>
            <a:p>
              <a:pPr marL="174625" indent="-174625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1400" b="1" dirty="0" smtClean="0"/>
                <a:t>U.S. patent application</a:t>
              </a:r>
            </a:p>
            <a:p>
              <a:pPr marL="174625" indent="-174625">
                <a:spcBef>
                  <a:spcPts val="300"/>
                </a:spcBef>
                <a:buFont typeface="Arial" pitchFamily="34" charset="0"/>
                <a:buChar char="•"/>
              </a:pPr>
              <a:endParaRPr lang="en-US" sz="1400" b="1" dirty="0" smtClean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CC00"/>
            </a:gs>
            <a:gs pos="100000">
              <a:srgbClr val="FFCC00">
                <a:gamma/>
                <a:tint val="0"/>
                <a:invGamma/>
              </a:srgbClr>
            </a:gs>
          </a:gsLst>
          <a:lin ang="0" scaled="1"/>
        </a:gradFill>
        <a:ln w="19050" cap="flat" cmpd="sng" algn="ctr">
          <a:noFill/>
          <a:prstDash val="solid"/>
          <a:round/>
          <a:headEnd type="none" w="lg" len="lg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CC00"/>
            </a:gs>
            <a:gs pos="100000">
              <a:srgbClr val="FFCC00">
                <a:gamma/>
                <a:tint val="0"/>
                <a:invGamma/>
              </a:srgbClr>
            </a:gs>
          </a:gsLst>
          <a:lin ang="0" scaled="1"/>
        </a:gradFill>
        <a:ln w="19050" cap="flat" cmpd="sng" algn="ctr">
          <a:noFill/>
          <a:prstDash val="solid"/>
          <a:round/>
          <a:headEnd type="none" w="lg" len="lg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4F81BD">
                <a:lumMod val="40000"/>
                <a:lumOff val="60000"/>
              </a:srgbClr>
            </a:gs>
            <a:gs pos="100000">
              <a:srgbClr val="4F81BD">
                <a:lumMod val="75000"/>
              </a:srgbClr>
            </a:gs>
          </a:gsLst>
          <a:lin ang="0" scaled="0"/>
        </a:gradFill>
        <a:ln w="6350" cap="flat" cmpd="sng" algn="ctr">
          <a:noFill/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Calibri"/>
            <a:ea typeface="+mn-ea"/>
            <a:cs typeface="+mn-cs"/>
          </a:defRPr>
        </a:defPPr>
      </a:lstStyle>
    </a:spDef>
    <a:lnDef>
      <a:spPr bwMode="auto">
        <a:gradFill rotWithShape="1">
          <a:gsLst>
            <a:gs pos="0">
              <a:srgbClr val="FFCC00"/>
            </a:gs>
            <a:gs pos="100000">
              <a:srgbClr val="FFCC00">
                <a:gamma/>
                <a:tint val="0"/>
                <a:invGamma/>
              </a:srgbClr>
            </a:gs>
          </a:gsLst>
          <a:lin ang="0" scaled="1"/>
        </a:gradFill>
        <a:ln w="19050" cap="flat" cmpd="sng" algn="ctr">
          <a:solidFill>
            <a:schemeClr val="bg2">
              <a:lumMod val="75000"/>
            </a:schemeClr>
          </a:solidFill>
          <a:prstDash val="solid"/>
          <a:round/>
          <a:headEnd type="none" w="lg" len="lg"/>
          <a:tailEnd type="none" w="lg" len="lg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26372</TotalTime>
  <Words>1839</Words>
  <Application>Microsoft Office PowerPoint</Application>
  <PresentationFormat>On-screen Show (4:3)</PresentationFormat>
  <Paragraphs>533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1_Default Design</vt:lpstr>
      <vt:lpstr>Default Design</vt:lpstr>
      <vt:lpstr>Slide 1</vt:lpstr>
      <vt:lpstr>Economic Development</vt:lpstr>
      <vt:lpstr>Catalyst Grant Program</vt:lpstr>
      <vt:lpstr>Bradley Catalyst Phases</vt:lpstr>
      <vt:lpstr>Catalyst Outcomes</vt:lpstr>
      <vt:lpstr>Catalyst Grants: Bradley Phase 1</vt:lpstr>
      <vt:lpstr>Catalyst Grants: Bradley Phase 1</vt:lpstr>
      <vt:lpstr>Catalyst Grants: Bradley Phase 2</vt:lpstr>
      <vt:lpstr>Slide 9</vt:lpstr>
      <vt:lpstr>Catalyst Grants: Bradley Phase 3</vt:lpstr>
      <vt:lpstr>Slide 11</vt:lpstr>
      <vt:lpstr>Catalyst Grants: Rockwell</vt:lpstr>
      <vt:lpstr>Catalyst Grants: Rockwell</vt:lpstr>
      <vt:lpstr>Slide 14</vt:lpstr>
      <vt:lpstr>Intellectual Property Portfolio</vt:lpstr>
      <vt:lpstr>Slide 16</vt:lpstr>
      <vt:lpstr>Slide 17</vt:lpstr>
      <vt:lpstr>Slide 18</vt:lpstr>
      <vt:lpstr>Intellectual Property Development</vt:lpstr>
      <vt:lpstr>Slide 20</vt:lpstr>
    </vt:vector>
  </TitlesOfParts>
  <Company>TechStar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D. Thompson</dc:creator>
  <cp:lastModifiedBy>srohr</cp:lastModifiedBy>
  <cp:revision>524</cp:revision>
  <dcterms:created xsi:type="dcterms:W3CDTF">2006-05-05T18:07:13Z</dcterms:created>
  <dcterms:modified xsi:type="dcterms:W3CDTF">2010-08-13T13:56:17Z</dcterms:modified>
</cp:coreProperties>
</file>